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0" r:id="rId7"/>
    <p:sldId id="311" r:id="rId8"/>
    <p:sldId id="313" r:id="rId9"/>
    <p:sldId id="315" r:id="rId10"/>
    <p:sldId id="316" r:id="rId11"/>
    <p:sldId id="325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68" name="yt_image_12768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1675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0" name="yt_shape_12770"/>
          <p:cNvSpPr txBox="1"/>
          <p:nvPr/>
        </p:nvSpPr>
        <p:spPr>
          <a:xfrm>
            <a:off x="540000" y="1648127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利用相似三角形测量高度</a:t>
            </a:r>
          </a:p>
        </p:txBody>
      </p:sp>
      <p:sp>
        <p:nvSpPr>
          <p:cNvPr id="12771" name="yt_shape_12771"/>
          <p:cNvSpPr txBox="1"/>
          <p:nvPr/>
        </p:nvSpPr>
        <p:spPr>
          <a:xfrm>
            <a:off x="540119" y="214333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数学活动课上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为测量学校旗杆高度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c6ba"/>
              </a:rPr>
              <a:t>小菲同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学在脚下水平放置一平面镜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然后向后退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9b69"/>
              </a:rPr>
              <a:t>镜和旗杆底端在同一直线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直到她刚好在镜子中看到旗杆的顶端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已知小菲的眼睛离地面高度为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385b"/>
              </a:rPr>
              <a:t>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时量得小菲与镜子的水平距离为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镜子与旗杆的水平距离为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27aa"/>
              </a:rPr>
              <a:t>则旗杆高度为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75" name="yt_table_127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856547"/>
              </p:ext>
            </p:extLst>
          </p:nvPr>
        </p:nvGraphicFramePr>
        <p:xfrm>
          <a:off x="540047" y="4543161"/>
          <a:ext cx="8984616" cy="475488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6.4m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grpSp>
        <p:nvGrpSpPr>
          <p:cNvPr id="12772" name="yt_shape_12772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6542" y="4543161"/>
            <a:ext cx="2123409" cy="1558431"/>
            <a:chOff x="0" y="0"/>
            <a:chExt cx="2123409" cy="1558431"/>
          </a:xfrm>
        </p:grpSpPr>
        <p:pic>
          <p:nvPicPr>
            <p:cNvPr id="2" name="yt_image_1277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340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74" name="yt_shape_12774"/>
            <p:cNvSpPr txBox="1"/>
            <p:nvPr/>
          </p:nvSpPr>
          <p:spPr>
            <a:xfrm>
              <a:off x="528423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709453">
            <a:extLst>
              <a:ext uri="{FF2B5EF4-FFF2-40B4-BE49-F238E27FC236}">
                <a16:creationId xmlns:a16="http://schemas.microsoft.com/office/drawing/2014/main" id="{C12C086C-434B-ABD9-CB5E-05BFD1E2E5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1437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46603B2-0F2C-8D30-4BB9-062152F300B4}"/>
              </a:ext>
            </a:extLst>
          </p:cNvPr>
          <p:cNvSpPr txBox="1"/>
          <p:nvPr/>
        </p:nvSpPr>
        <p:spPr>
          <a:xfrm>
            <a:off x="1059708" y="39984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2" name="yt_shape_12842"/>
          <p:cNvSpPr txBox="1"/>
          <p:nvPr/>
        </p:nvSpPr>
        <p:spPr>
          <a:xfrm>
            <a:off x="551384" y="263691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运用相似三角形的知识解决实际问题的方法：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1_6b5fc"/>
              </a:rPr>
              <a:t>将实际问题转化为相似三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角形问题；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构造出一对相似三角形；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4_d7f89"/>
              </a:rPr>
              <a:t>根据相似三角形的性质建立比例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式，求出相应量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CB6EEDA-E0FB-395B-5768-A1B9F9D6A6CF}"/>
              </a:ext>
            </a:extLst>
          </p:cNvPr>
          <p:cNvSpPr/>
          <p:nvPr/>
        </p:nvSpPr>
        <p:spPr>
          <a:xfrm>
            <a:off x="335360" y="2430016"/>
            <a:ext cx="11161240" cy="22322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7" name="yt_shape_12777"/>
          <p:cNvSpPr txBox="1"/>
          <p:nvPr/>
        </p:nvSpPr>
        <p:spPr>
          <a:xfrm>
            <a:off x="540119" y="127493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周髀算经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偃矩以望高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5352,isEnd"/>
              </a:rPr>
              <a:t>在古代指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两条边呈直角的曲尺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即图中的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偃矩以望高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的意思是把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仰立放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4039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可测量物体的高度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在同一水平线上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eb05,isEnd"/>
              </a:rPr>
              <a:t>均为直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124a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2781" name="yt_shape_12781"/>
          <p:cNvSpPr txBox="1"/>
          <p:nvPr/>
        </p:nvSpPr>
        <p:spPr>
          <a:xfrm>
            <a:off x="540000" y="55845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78" name="yt_shape_12778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6693" y="3827132"/>
            <a:ext cx="2278612" cy="1707021"/>
            <a:chOff x="0" y="0"/>
            <a:chExt cx="2278612" cy="1707021"/>
          </a:xfrm>
        </p:grpSpPr>
        <p:pic>
          <p:nvPicPr>
            <p:cNvPr id="2" name="yt_image_1277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78612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0" name="yt_shape_12780"/>
            <p:cNvSpPr txBox="1"/>
            <p:nvPr/>
          </p:nvSpPr>
          <p:spPr>
            <a:xfrm>
              <a:off x="606025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17EE2B-E95D-79AD-8D90-E4B26960F207}"/>
              </a:ext>
            </a:extLst>
          </p:cNvPr>
          <p:cNvSpPr txBox="1"/>
          <p:nvPr/>
        </p:nvSpPr>
        <p:spPr>
          <a:xfrm>
            <a:off x="1059708" y="313008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33381" y="115518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的小明从距离路灯的底部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a7396"/>
              </a:rPr>
              <a:t>20m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所在的直线行走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身影的长度是变长了还是变短了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5481"/>
              </a:rPr>
              <a:t>变长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或变短了多少米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783" name="yt_image_12783" title="H_86.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3373050"/>
            <a:ext cx="2247233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785" name="yt_shape_12785"/>
              <p:cNvSpPr txBox="1"/>
              <p:nvPr/>
            </p:nvSpPr>
            <p:spPr>
              <a:xfrm>
                <a:off x="623392" y="2492896"/>
                <a:ext cx="4653518" cy="37188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解：变短了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同理可得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变短了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3.5m.</a:t>
                </a:r>
              </a:p>
            </p:txBody>
          </p:sp>
        </mc:Choice>
        <mc:Fallback>
          <p:sp>
            <p:nvSpPr>
              <p:cNvPr id="12785" name="yt_shape_127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492896"/>
                <a:ext cx="4653518" cy="3718839"/>
              </a:xfrm>
              <a:prstGeom prst="rect">
                <a:avLst/>
              </a:prstGeom>
              <a:blipFill>
                <a:blip r:embed="rId3"/>
                <a:stretch>
                  <a:fillRect l="-3927" t="-1475" r="-2880" b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B953501-49DE-E9A8-001D-2C2AF0D17985}"/>
              </a:ext>
            </a:extLst>
          </p:cNvPr>
          <p:cNvSpPr txBox="1"/>
          <p:nvPr/>
        </p:nvSpPr>
        <p:spPr>
          <a:xfrm>
            <a:off x="533381" y="2446090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解：变短了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DE75D-40EC-E6B9-D226-BC51D696ED53}"/>
              </a:ext>
            </a:extLst>
          </p:cNvPr>
          <p:cNvSpPr txBox="1"/>
          <p:nvPr/>
        </p:nvSpPr>
        <p:spPr>
          <a:xfrm>
            <a:off x="533381" y="2921578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6FBE37-B8B0-1291-69F2-CBE07BA9050E}"/>
                  </a:ext>
                </a:extLst>
              </p:cNvPr>
              <p:cNvSpPr txBox="1"/>
              <p:nvPr/>
            </p:nvSpPr>
            <p:spPr>
              <a:xfrm>
                <a:off x="533381" y="3397066"/>
                <a:ext cx="194646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6FBE37-B8B0-1291-69F2-CBE07BA90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397066"/>
                <a:ext cx="1946465" cy="772110"/>
              </a:xfrm>
              <a:prstGeom prst="rect">
                <a:avLst/>
              </a:prstGeom>
              <a:blipFill>
                <a:blip r:embed="rId4"/>
                <a:stretch>
                  <a:fillRect l="-4688" r="-468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8E1F2E-038A-ED24-C2DA-FE47F7FA28A0}"/>
                  </a:ext>
                </a:extLst>
              </p:cNvPr>
              <p:cNvSpPr txBox="1"/>
              <p:nvPr/>
            </p:nvSpPr>
            <p:spPr>
              <a:xfrm>
                <a:off x="533381" y="4075564"/>
                <a:ext cx="4297045" cy="771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8E1F2E-038A-ED24-C2DA-FE47F7FA2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075564"/>
                <a:ext cx="4297045" cy="771665"/>
              </a:xfrm>
              <a:prstGeom prst="rect">
                <a:avLst/>
              </a:prstGeom>
              <a:blipFill>
                <a:blip r:embed="rId5"/>
                <a:stretch>
                  <a:fillRect l="-2128" r="-21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AAEEC09-2B57-658D-464C-4D9D44ABD0E5}"/>
              </a:ext>
            </a:extLst>
          </p:cNvPr>
          <p:cNvSpPr txBox="1"/>
          <p:nvPr/>
        </p:nvSpPr>
        <p:spPr>
          <a:xfrm>
            <a:off x="533381" y="4753617"/>
            <a:ext cx="311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DA5A4F-3614-BA43-B16F-BD9E3C62AA75}"/>
              </a:ext>
            </a:extLst>
          </p:cNvPr>
          <p:cNvSpPr txBox="1"/>
          <p:nvPr/>
        </p:nvSpPr>
        <p:spPr>
          <a:xfrm>
            <a:off x="533381" y="5229105"/>
            <a:ext cx="478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11C233-F57E-07B9-8DB7-7A05C3603FB2}"/>
              </a:ext>
            </a:extLst>
          </p:cNvPr>
          <p:cNvSpPr txBox="1"/>
          <p:nvPr/>
        </p:nvSpPr>
        <p:spPr>
          <a:xfrm>
            <a:off x="533381" y="5704593"/>
            <a:ext cx="2093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变短了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7" name="yt_shape_12787"/>
          <p:cNvSpPr txBox="1"/>
          <p:nvPr/>
        </p:nvSpPr>
        <p:spPr>
          <a:xfrm>
            <a:off x="540000" y="1944956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利用相似三角形测量宽度</a:t>
            </a:r>
          </a:p>
        </p:txBody>
      </p:sp>
      <p:sp>
        <p:nvSpPr>
          <p:cNvPr id="12788" name="yt_shape_12788"/>
          <p:cNvSpPr txBox="1"/>
          <p:nvPr/>
        </p:nvSpPr>
        <p:spPr>
          <a:xfrm>
            <a:off x="540120" y="244016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为了测量一池塘的宽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在岸边找一点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4b6c"/>
              </a:rPr>
              <a:t>的延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长线上找一点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8a9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则池塘的宽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90" name="yt_table_127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046122"/>
              </p:ext>
            </p:extLst>
          </p:nvPr>
        </p:nvGraphicFramePr>
        <p:xfrm>
          <a:off x="540047" y="3879727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pic>
        <p:nvPicPr>
          <p:cNvPr id="12789" name="yt_image_12789_skip" title="H_109.7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0239" y="3879727"/>
            <a:ext cx="1679614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709533" title="H_26.259764">
            <a:extLst>
              <a:ext uri="{FF2B5EF4-FFF2-40B4-BE49-F238E27FC236}">
                <a16:creationId xmlns:a16="http://schemas.microsoft.com/office/drawing/2014/main" id="{778BADF0-21FB-CEC5-3A76-0A561402D0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9826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77393D-6E79-3FCB-241C-AB450485E48E}"/>
              </a:ext>
            </a:extLst>
          </p:cNvPr>
          <p:cNvSpPr txBox="1"/>
          <p:nvPr/>
        </p:nvSpPr>
        <p:spPr>
          <a:xfrm>
            <a:off x="4807797" y="334433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2" name="yt_shape_12792"/>
          <p:cNvSpPr txBox="1"/>
          <p:nvPr/>
        </p:nvSpPr>
        <p:spPr>
          <a:xfrm>
            <a:off x="540120" y="128493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在河对岸选定一个目标点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在近岸取点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cd44"/>
              </a:rPr>
              <a:t>共线且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接着在过点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垂直的直线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上选择适当的点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4e4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且垂直于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a93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求河的宽度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93" name="yt_image_12793" title="H_106.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3726996"/>
            <a:ext cx="1392422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795" name="yt_shape_12795"/>
              <p:cNvSpPr txBox="1"/>
              <p:nvPr/>
            </p:nvSpPr>
            <p:spPr>
              <a:xfrm>
                <a:off x="630131" y="3294186"/>
                <a:ext cx="4578176" cy="28254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PST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𝑃𝑆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𝑄𝑅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𝑆𝑇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𝑄𝑆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𝑄𝑅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𝑆𝑇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即河的宽度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795" name="yt_shape_127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1" y="3294186"/>
                <a:ext cx="4578176" cy="2825453"/>
              </a:xfrm>
              <a:prstGeom prst="rect">
                <a:avLst/>
              </a:prstGeom>
              <a:blipFill>
                <a:blip r:embed="rId3"/>
                <a:stretch>
                  <a:fillRect l="-3995" t="-1724" r="-3196" b="-5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6489571-326E-8FB4-AB0D-821B35CEAF71}"/>
              </a:ext>
            </a:extLst>
          </p:cNvPr>
          <p:cNvSpPr txBox="1"/>
          <p:nvPr/>
        </p:nvSpPr>
        <p:spPr>
          <a:xfrm>
            <a:off x="540120" y="3247380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16C3C4-2EDF-5C45-02E8-8503DC788A88}"/>
                  </a:ext>
                </a:extLst>
              </p:cNvPr>
              <p:cNvSpPr txBox="1"/>
              <p:nvPr/>
            </p:nvSpPr>
            <p:spPr>
              <a:xfrm>
                <a:off x="540120" y="3722868"/>
                <a:ext cx="471398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PST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𝑃𝑆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𝑄𝑅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𝑆𝑇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16C3C4-2EDF-5C45-02E8-8503DC788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722868"/>
                <a:ext cx="4713986" cy="772110"/>
              </a:xfrm>
              <a:prstGeom prst="rect">
                <a:avLst/>
              </a:prstGeom>
              <a:blipFill>
                <a:blip r:embed="rId4"/>
                <a:stretch>
                  <a:fillRect l="-2070" r="-207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51E0C8-8115-F13C-92F7-027E4CCFADDF}"/>
                  </a:ext>
                </a:extLst>
              </p:cNvPr>
              <p:cNvSpPr txBox="1"/>
              <p:nvPr/>
            </p:nvSpPr>
            <p:spPr>
              <a:xfrm>
                <a:off x="540120" y="4401366"/>
                <a:ext cx="4567491" cy="8378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𝑄𝑆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𝑄𝑅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𝑆𝑇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51E0C8-8115-F13C-92F7-027E4CCFAD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401366"/>
                <a:ext cx="4567491" cy="837895"/>
              </a:xfrm>
              <a:prstGeom prst="rect">
                <a:avLst/>
              </a:prstGeom>
              <a:blipFill>
                <a:blip r:embed="rId5"/>
                <a:stretch>
                  <a:fillRect l="-2136" r="-2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2E28BF6-618D-5D71-EA62-DBE256F6AD87}"/>
              </a:ext>
            </a:extLst>
          </p:cNvPr>
          <p:cNvSpPr txBox="1"/>
          <p:nvPr/>
        </p:nvSpPr>
        <p:spPr>
          <a:xfrm>
            <a:off x="540120" y="5145649"/>
            <a:ext cx="197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94F151-F9AE-87D3-9CC2-FCAAE0606E82}"/>
              </a:ext>
            </a:extLst>
          </p:cNvPr>
          <p:cNvSpPr txBox="1"/>
          <p:nvPr/>
        </p:nvSpPr>
        <p:spPr>
          <a:xfrm>
            <a:off x="540120" y="5621137"/>
            <a:ext cx="3196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即河的宽度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7" name="yt_shape_12797"/>
          <p:cNvSpPr txBox="1"/>
          <p:nvPr/>
        </p:nvSpPr>
        <p:spPr>
          <a:xfrm>
            <a:off x="540000" y="1639566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忽略自身高度而出错</a:t>
            </a:r>
          </a:p>
        </p:txBody>
      </p:sp>
      <p:sp>
        <p:nvSpPr>
          <p:cNvPr id="12798" name="yt_shape_12798"/>
          <p:cNvSpPr txBox="1"/>
          <p:nvPr/>
        </p:nvSpPr>
        <p:spPr>
          <a:xfrm>
            <a:off x="540120" y="213477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小明同学用自制的直角三角形纸板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测量树的高度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他调整自己的位置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b2c7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设法使斜边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已知纸板的两条直角边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0433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10c3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pic>
        <p:nvPicPr>
          <p:cNvPr id="12799" name="yt_image_12799" title="H_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6191" y="4206833"/>
            <a:ext cx="239961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709785" title="H_26.259764">
            <a:extLst>
              <a:ext uri="{FF2B5EF4-FFF2-40B4-BE49-F238E27FC236}">
                <a16:creationId xmlns:a16="http://schemas.microsoft.com/office/drawing/2014/main" id="{F10C13A0-DC0B-2CAB-6885-37AC6CAC14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287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3C43EC-B468-F85E-4A07-BE07119B90F9}"/>
              </a:ext>
            </a:extLst>
          </p:cNvPr>
          <p:cNvSpPr txBox="1"/>
          <p:nvPr/>
        </p:nvSpPr>
        <p:spPr>
          <a:xfrm>
            <a:off x="1478809" y="3514429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2" name="yt_shape_12802"/>
          <p:cNvSpPr txBox="1"/>
          <p:nvPr/>
        </p:nvSpPr>
        <p:spPr>
          <a:xfrm>
            <a:off x="551264" y="830611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01" name="yt_image_12801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4" y="83061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4" name="yt_shape_12804"/>
          <p:cNvSpPr txBox="1"/>
          <p:nvPr/>
        </p:nvSpPr>
        <p:spPr>
          <a:xfrm>
            <a:off x="551384" y="141277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长沙市师大附中模拟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如图是一个常见铁夹的侧面示意图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9990"/>
              </a:rPr>
              <a:t>表示铁夹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ea94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我们知道铁夹的侧面是轴对称图形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05" name="yt_image_12805" title="H_112.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4465" y="2847712"/>
            <a:ext cx="2270575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7" name="yt_shape_12807"/>
          <p:cNvSpPr txBox="1"/>
          <p:nvPr/>
        </p:nvSpPr>
        <p:spPr>
          <a:xfrm>
            <a:off x="641275" y="2556914"/>
            <a:ext cx="83676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解：作出示意图，连接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，同时连接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并延长交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809" name="yt_shape_12809"/>
          <p:cNvSpPr txBox="1"/>
          <p:nvPr/>
        </p:nvSpPr>
        <p:spPr>
          <a:xfrm>
            <a:off x="641275" y="3188581"/>
            <a:ext cx="2199128" cy="1471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00" b="0" i="0" u="none" spc="-800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8000" b="0" i="0" u="none" spc="15336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pic>
        <p:nvPicPr>
          <p:cNvPr id="12808" name="yt_image_12808" title="H_125.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5912" y="4763130"/>
            <a:ext cx="2201149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13" name="yt_shape_12813"/>
              <p:cNvSpPr txBox="1"/>
              <p:nvPr/>
            </p:nvSpPr>
            <p:spPr>
              <a:xfrm>
                <a:off x="641275" y="2950837"/>
                <a:ext cx="6924268" cy="3298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夹子是轴对称图形，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是对称轴，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24+15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30mm.</a:t>
                </a:r>
              </a:p>
            </p:txBody>
          </p:sp>
        </mc:Choice>
        <mc:Fallback>
          <p:sp>
            <p:nvSpPr>
              <p:cNvPr id="12813" name="yt_shape_128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75" y="2950837"/>
                <a:ext cx="6924268" cy="3298019"/>
              </a:xfrm>
              <a:prstGeom prst="rect">
                <a:avLst/>
              </a:prstGeom>
              <a:blipFill>
                <a:blip r:embed="rId5"/>
                <a:stretch>
                  <a:fillRect l="-2641" t="-1479" r="-1408" b="-4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09D1194-26D5-ED67-6F0E-DB703746D370}"/>
              </a:ext>
            </a:extLst>
          </p:cNvPr>
          <p:cNvSpPr txBox="1"/>
          <p:nvPr/>
        </p:nvSpPr>
        <p:spPr>
          <a:xfrm>
            <a:off x="551264" y="2510108"/>
            <a:ext cx="8466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解：作出示意图，连接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，同时连接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并延长交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BF1FAA-26C1-AEE5-2582-EB4068A451F1}"/>
              </a:ext>
            </a:extLst>
          </p:cNvPr>
          <p:cNvSpPr txBox="1"/>
          <p:nvPr/>
        </p:nvSpPr>
        <p:spPr>
          <a:xfrm>
            <a:off x="551264" y="2904031"/>
            <a:ext cx="555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夹子是轴对称图形，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是对称轴，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7B062B-FEA1-D0EA-5D16-2D1711BA4CC6}"/>
              </a:ext>
            </a:extLst>
          </p:cNvPr>
          <p:cNvSpPr txBox="1"/>
          <p:nvPr/>
        </p:nvSpPr>
        <p:spPr>
          <a:xfrm>
            <a:off x="551264" y="3379519"/>
            <a:ext cx="360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2FEE2C-CEB9-AB9B-2D0C-6CA8168978A1}"/>
                  </a:ext>
                </a:extLst>
              </p:cNvPr>
              <p:cNvSpPr txBox="1"/>
              <p:nvPr/>
            </p:nvSpPr>
            <p:spPr>
              <a:xfrm>
                <a:off x="551264" y="3855007"/>
                <a:ext cx="518680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2FEE2C-CEB9-AB9B-2D0C-6CA8168978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4" y="3855007"/>
                <a:ext cx="5186807" cy="772110"/>
              </a:xfrm>
              <a:prstGeom prst="rect">
                <a:avLst/>
              </a:prstGeom>
              <a:blipFill>
                <a:blip r:embed="rId6"/>
                <a:stretch>
                  <a:fillRect l="-1763" r="-199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B951C0-187E-9905-336A-4AC37F977B2B}"/>
                  </a:ext>
                </a:extLst>
              </p:cNvPr>
              <p:cNvSpPr txBox="1"/>
              <p:nvPr/>
            </p:nvSpPr>
            <p:spPr>
              <a:xfrm>
                <a:off x="551264" y="4533505"/>
                <a:ext cx="70373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B951C0-187E-9905-336A-4AC37F977B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4" y="4533505"/>
                <a:ext cx="7037388" cy="630441"/>
              </a:xfrm>
              <a:prstGeom prst="rect">
                <a:avLst/>
              </a:prstGeom>
              <a:blipFill>
                <a:blip r:embed="rId7"/>
                <a:stretch>
                  <a:fillRect l="-1299" r="-1039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6A3646-0BB6-ECFA-523D-56A167820B0D}"/>
                  </a:ext>
                </a:extLst>
              </p:cNvPr>
              <p:cNvSpPr txBox="1"/>
              <p:nvPr/>
            </p:nvSpPr>
            <p:spPr>
              <a:xfrm>
                <a:off x="551264" y="5070334"/>
                <a:ext cx="586727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24+15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6A3646-0BB6-ECFA-523D-56A167820B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4" y="5070334"/>
                <a:ext cx="5867273" cy="769061"/>
              </a:xfrm>
              <a:prstGeom prst="rect">
                <a:avLst/>
              </a:prstGeom>
              <a:blipFill>
                <a:blip r:embed="rId8"/>
                <a:stretch>
                  <a:fillRect l="-1558" r="-12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41C7C38-0F5A-9DEC-D631-98ABD2DAB59A}"/>
              </a:ext>
            </a:extLst>
          </p:cNvPr>
          <p:cNvSpPr txBox="1"/>
          <p:nvPr/>
        </p:nvSpPr>
        <p:spPr>
          <a:xfrm>
            <a:off x="551264" y="5745783"/>
            <a:ext cx="303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8598F0-C6A8-9E2D-6A77-E979C758D555}"/>
              </a:ext>
            </a:extLst>
          </p:cNvPr>
          <p:cNvSpPr txBox="1"/>
          <p:nvPr/>
        </p:nvSpPr>
        <p:spPr>
          <a:xfrm>
            <a:off x="551264" y="6151377"/>
            <a:ext cx="4644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两点间的距离为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1" name="yt_shape_12821"/>
          <p:cNvSpPr txBox="1"/>
          <p:nvPr/>
        </p:nvSpPr>
        <p:spPr>
          <a:xfrm>
            <a:off x="540000" y="95154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在同一时刻两根木杆在太阳光下的影子如图所示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其中木杆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它的影子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574b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的影子有一部分落在了墙上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2824"/>
              </a:rPr>
              <a:t>求木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22" name="yt_image_12822" title="H_100.31653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310929"/>
            <a:ext cx="2946171" cy="127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5" name="yt_shape_12825"/>
          <p:cNvSpPr txBox="1"/>
          <p:nvPr/>
        </p:nvSpPr>
        <p:spPr>
          <a:xfrm>
            <a:off x="540000" y="4736623"/>
            <a:ext cx="2921121" cy="11309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  <a:r>
              <a:rPr lang="en-US" altLang="zh-CN" sz="6150" b="0" i="0" u="none" spc="21391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</a:p>
        </p:txBody>
      </p:sp>
      <p:pic>
        <p:nvPicPr>
          <p:cNvPr id="12824" name="yt_image_12824" title="H_96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4496083"/>
            <a:ext cx="2909707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27" name="yt_shape_12827"/>
              <p:cNvSpPr txBox="1"/>
              <p:nvPr/>
            </p:nvSpPr>
            <p:spPr>
              <a:xfrm>
                <a:off x="630011" y="2171214"/>
                <a:ext cx="10759356" cy="3767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木杆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的长度为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2.3m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827" name="yt_shape_128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171214"/>
                <a:ext cx="10759356" cy="3767698"/>
              </a:xfrm>
              <a:prstGeom prst="rect">
                <a:avLst/>
              </a:prstGeom>
              <a:blipFill>
                <a:blip r:embed="rId4"/>
                <a:stretch>
                  <a:fillRect l="-1700" t="-1294" r="-793" b="-4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9A2918-84F7-3420-1393-4CABF35B4E66}"/>
              </a:ext>
            </a:extLst>
          </p:cNvPr>
          <p:cNvSpPr txBox="1"/>
          <p:nvPr/>
        </p:nvSpPr>
        <p:spPr>
          <a:xfrm>
            <a:off x="540000" y="2124408"/>
            <a:ext cx="6780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EA8E73-F2D0-82FA-9AEF-33BBE95F0DBA}"/>
              </a:ext>
            </a:extLst>
          </p:cNvPr>
          <p:cNvSpPr txBox="1"/>
          <p:nvPr/>
        </p:nvSpPr>
        <p:spPr>
          <a:xfrm>
            <a:off x="540000" y="2599896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79D898-8A82-1EEA-EA7F-666E5312EB14}"/>
                  </a:ext>
                </a:extLst>
              </p:cNvPr>
              <p:cNvSpPr txBox="1"/>
              <p:nvPr/>
            </p:nvSpPr>
            <p:spPr>
              <a:xfrm>
                <a:off x="540000" y="3075384"/>
                <a:ext cx="1936940" cy="820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79D898-8A82-1EEA-EA7F-666E5312EB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5384"/>
                <a:ext cx="1936940" cy="820370"/>
              </a:xfrm>
              <a:prstGeom prst="rect">
                <a:avLst/>
              </a:prstGeom>
              <a:blipFill>
                <a:blip r:embed="rId5"/>
                <a:stretch>
                  <a:fillRect l="-5047" r="-50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0A9D997-9A41-B111-5DBE-3FEA819AD489}"/>
              </a:ext>
            </a:extLst>
          </p:cNvPr>
          <p:cNvSpPr txBox="1"/>
          <p:nvPr/>
        </p:nvSpPr>
        <p:spPr>
          <a:xfrm>
            <a:off x="540000" y="3802142"/>
            <a:ext cx="10835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76D8FB-85F7-959F-5029-6D62F6AFE507}"/>
                  </a:ext>
                </a:extLst>
              </p:cNvPr>
              <p:cNvSpPr txBox="1"/>
              <p:nvPr/>
            </p:nvSpPr>
            <p:spPr>
              <a:xfrm>
                <a:off x="540000" y="4277631"/>
                <a:ext cx="3380930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76D8FB-85F7-959F-5029-6D62F6AFE5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7631"/>
                <a:ext cx="3380930" cy="771792"/>
              </a:xfrm>
              <a:prstGeom prst="rect">
                <a:avLst/>
              </a:prstGeom>
              <a:blipFill>
                <a:blip r:embed="rId6"/>
                <a:stretch>
                  <a:fillRect l="-2888" r="-27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ED6AAA8-8BE8-42D5-2EE5-C4C5199C5284}"/>
              </a:ext>
            </a:extLst>
          </p:cNvPr>
          <p:cNvSpPr txBox="1"/>
          <p:nvPr/>
        </p:nvSpPr>
        <p:spPr>
          <a:xfrm>
            <a:off x="540000" y="4955810"/>
            <a:ext cx="731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630768-0ACD-171D-07B1-1F59509DD39F}"/>
              </a:ext>
            </a:extLst>
          </p:cNvPr>
          <p:cNvSpPr txBox="1"/>
          <p:nvPr/>
        </p:nvSpPr>
        <p:spPr>
          <a:xfrm>
            <a:off x="540000" y="5431298"/>
            <a:ext cx="35090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木杆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2.3m.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0" name="yt_shape_12830"/>
          <p:cNvSpPr txBox="1"/>
          <p:nvPr/>
        </p:nvSpPr>
        <p:spPr>
          <a:xfrm>
            <a:off x="540000" y="76374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29" name="yt_image_12829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374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2" name="yt_shape_12832"/>
          <p:cNvSpPr txBox="1"/>
          <p:nvPr/>
        </p:nvSpPr>
        <p:spPr>
          <a:xfrm>
            <a:off x="540119" y="134590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为了测量一栋楼的高度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小明同学先在操场上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8e2e"/>
              </a:rPr>
              <a:t>处放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一面镜子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向后退到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恰好在镜子中看到楼的顶部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再将镜子放到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3d38"/>
              </a:rPr>
              <a:t>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后后退到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恰好再次在镜子中看到楼的顶部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8007"/>
              </a:rPr>
              <a:t>在同一条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如果小明眼睛距地面高度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a53c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试确定楼的高度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33" name="yt_image_12833" title="H_113.5177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6083" y="3572554"/>
            <a:ext cx="1863936" cy="127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785BCF-9D6F-AA9C-4769-3666F3CCD70B}"/>
              </a:ext>
            </a:extLst>
          </p:cNvPr>
          <p:cNvSpPr txBox="1"/>
          <p:nvPr/>
        </p:nvSpPr>
        <p:spPr>
          <a:xfrm>
            <a:off x="540784" y="3063170"/>
            <a:ext cx="1128496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的对称点为点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，由光的反射定律知，延长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20a60"/>
              </a:rPr>
              <a:t>相交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119F2D-6837-D313-3F99-223987B90111}"/>
              </a:ext>
            </a:extLst>
          </p:cNvPr>
          <p:cNvSpPr txBox="1"/>
          <p:nvPr/>
        </p:nvSpPr>
        <p:spPr>
          <a:xfrm>
            <a:off x="540784" y="3356992"/>
            <a:ext cx="504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并延长交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A82DBD-0A85-6D64-D5A9-B3A90F7B6593}"/>
              </a:ext>
            </a:extLst>
          </p:cNvPr>
          <p:cNvSpPr txBox="1"/>
          <p:nvPr/>
        </p:nvSpPr>
        <p:spPr>
          <a:xfrm>
            <a:off x="540784" y="3645024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7733BB-BFA5-5FDE-E7BB-43E05E14EE9A}"/>
              </a:ext>
            </a:extLst>
          </p:cNvPr>
          <p:cNvSpPr txBox="1"/>
          <p:nvPr/>
        </p:nvSpPr>
        <p:spPr>
          <a:xfrm>
            <a:off x="540784" y="3956869"/>
            <a:ext cx="3045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961F90-7F68-68BA-0A5E-E12F575E2811}"/>
                  </a:ext>
                </a:extLst>
              </p:cNvPr>
              <p:cNvSpPr txBox="1"/>
              <p:nvPr/>
            </p:nvSpPr>
            <p:spPr>
              <a:xfrm>
                <a:off x="540784" y="4216333"/>
                <a:ext cx="2693544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961F90-7F68-68BA-0A5E-E12F575E2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84" y="4216333"/>
                <a:ext cx="2693544" cy="772110"/>
              </a:xfrm>
              <a:prstGeom prst="rect">
                <a:avLst/>
              </a:prstGeom>
              <a:blipFill>
                <a:blip r:embed="rId4"/>
                <a:stretch>
                  <a:fillRect l="-3620" r="-3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758B97-6AC0-32FE-97FE-253A25251F89}"/>
                  </a:ext>
                </a:extLst>
              </p:cNvPr>
              <p:cNvSpPr txBox="1"/>
              <p:nvPr/>
            </p:nvSpPr>
            <p:spPr>
              <a:xfrm>
                <a:off x="540784" y="4750815"/>
                <a:ext cx="4653216" cy="7908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𝑀𝑂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758B97-6AC0-32FE-97FE-253A25251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84" y="4750815"/>
                <a:ext cx="4653216" cy="790842"/>
              </a:xfrm>
              <a:prstGeom prst="rect">
                <a:avLst/>
              </a:prstGeom>
              <a:blipFill>
                <a:blip r:embed="rId5"/>
                <a:stretch>
                  <a:fillRect l="-2097" r="-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4216F19-BDBE-35A5-D0B6-DB7AAB0C0702}"/>
                  </a:ext>
                </a:extLst>
              </p:cNvPr>
              <p:cNvSpPr txBox="1"/>
              <p:nvPr/>
            </p:nvSpPr>
            <p:spPr>
              <a:xfrm>
                <a:off x="540784" y="5319582"/>
                <a:ext cx="2420811" cy="774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4216F19-BDBE-35A5-D0B6-DB7AAB0C0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84" y="5319582"/>
                <a:ext cx="2420811" cy="774395"/>
              </a:xfrm>
              <a:prstGeom prst="rect">
                <a:avLst/>
              </a:prstGeom>
              <a:blipFill>
                <a:blip r:embed="rId6"/>
                <a:stretch>
                  <a:fillRect l="-4030" r="-4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06D4AEF-BF79-654D-20E9-35CEFD410064}"/>
              </a:ext>
            </a:extLst>
          </p:cNvPr>
          <p:cNvSpPr txBox="1"/>
          <p:nvPr/>
        </p:nvSpPr>
        <p:spPr>
          <a:xfrm>
            <a:off x="540784" y="5912804"/>
            <a:ext cx="167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E955E4-B6A7-4DFC-ABA4-617EA5A1CF0D}"/>
              </a:ext>
            </a:extLst>
          </p:cNvPr>
          <p:cNvSpPr txBox="1"/>
          <p:nvPr/>
        </p:nvSpPr>
        <p:spPr>
          <a:xfrm>
            <a:off x="540784" y="6259829"/>
            <a:ext cx="350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答：楼的高度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835" name="yt_image_12835" title="H_142.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76082" y="5114797"/>
            <a:ext cx="1554965" cy="159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1715</Words>
  <Application>Microsoft Office PowerPoint</Application>
  <PresentationFormat>宽屏</PresentationFormat>
  <Paragraphs>100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2024-04-25T08:56:55Z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