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7" r:id="rId5"/>
    <p:sldId id="309" r:id="rId6"/>
    <p:sldId id="326" r:id="rId7"/>
    <p:sldId id="310" r:id="rId8"/>
    <p:sldId id="314" r:id="rId9"/>
    <p:sldId id="327" r:id="rId10"/>
    <p:sldId id="316" r:id="rId11"/>
    <p:sldId id="319" r:id="rId12"/>
    <p:sldId id="321" r:id="rId13"/>
    <p:sldId id="324" r:id="rId14"/>
    <p:sldId id="328" r:id="rId15"/>
    <p:sldId id="329" r:id="rId16"/>
    <p:sldId id="330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" name="yt_image_1167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50132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75" name="yt_image_1167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5920" y="2492896"/>
            <a:ext cx="5340159" cy="278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714" name="yt_shape_11714"/>
              <p:cNvSpPr txBox="1"/>
              <p:nvPr/>
            </p:nvSpPr>
            <p:spPr>
              <a:xfrm>
                <a:off x="540000" y="3681125"/>
                <a:ext cx="6998326" cy="11228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解：设该商店应将每台学习机的售价定为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714" name="yt_shape_117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81125"/>
                <a:ext cx="6998326" cy="1122871"/>
              </a:xfrm>
              <a:prstGeom prst="rect">
                <a:avLst/>
              </a:prstGeom>
              <a:blipFill>
                <a:blip r:embed="rId2"/>
                <a:stretch>
                  <a:fillRect l="-2700" t="-4891" r="-1655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16" name="yt_shape_11716"/>
          <p:cNvSpPr txBox="1"/>
          <p:nvPr/>
        </p:nvSpPr>
        <p:spPr>
          <a:xfrm>
            <a:off x="540000" y="4854784"/>
            <a:ext cx="61907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1300.</a:t>
            </a:r>
          </a:p>
        </p:txBody>
      </p:sp>
      <p:sp>
        <p:nvSpPr>
          <p:cNvPr id="11717" name="yt_shape_11717"/>
          <p:cNvSpPr txBox="1"/>
          <p:nvPr/>
        </p:nvSpPr>
        <p:spPr>
          <a:xfrm>
            <a:off x="540000" y="5334087"/>
            <a:ext cx="62324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答：该商店应将每台学习机的售价定为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12B84D8-5192-A145-63D3-94EB21546CAF}"/>
              </a:ext>
            </a:extLst>
          </p:cNvPr>
          <p:cNvSpPr txBox="1"/>
          <p:nvPr/>
        </p:nvSpPr>
        <p:spPr>
          <a:xfrm>
            <a:off x="449989" y="3634319"/>
            <a:ext cx="6506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解：设该商店应将每台学习机的售价定为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974EB5E-E880-1785-67EB-4828512783A2}"/>
                  </a:ext>
                </a:extLst>
              </p:cNvPr>
              <p:cNvSpPr txBox="1"/>
              <p:nvPr/>
            </p:nvSpPr>
            <p:spPr>
              <a:xfrm>
                <a:off x="449989" y="4109807"/>
                <a:ext cx="7110730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由题意，得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4200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974EB5E-E880-1785-67EB-4828512783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09807"/>
                <a:ext cx="7110730" cy="730136"/>
              </a:xfrm>
              <a:prstGeom prst="rect">
                <a:avLst/>
              </a:prstGeom>
              <a:blipFill>
                <a:blip r:embed="rId3"/>
                <a:stretch>
                  <a:fillRect l="-1372" r="-1372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1048C52-E825-A7CB-BB31-9A2EE0F4033B}"/>
              </a:ext>
            </a:extLst>
          </p:cNvPr>
          <p:cNvSpPr txBox="1"/>
          <p:nvPr/>
        </p:nvSpPr>
        <p:spPr>
          <a:xfrm>
            <a:off x="449989" y="4807978"/>
            <a:ext cx="6311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不合题意，舍去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8351FD-882C-83E5-9CA7-F866F8913101}"/>
              </a:ext>
            </a:extLst>
          </p:cNvPr>
          <p:cNvSpPr txBox="1"/>
          <p:nvPr/>
        </p:nvSpPr>
        <p:spPr>
          <a:xfrm>
            <a:off x="449989" y="5287281"/>
            <a:ext cx="635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答：该商店应将每台学习机的售价定为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1712">
            <a:extLst>
              <a:ext uri="{FF2B5EF4-FFF2-40B4-BE49-F238E27FC236}">
                <a16:creationId xmlns:a16="http://schemas.microsoft.com/office/drawing/2014/main" id="{91FC5B42-B658-4C79-30AE-D83D6E01F215}"/>
              </a:ext>
            </a:extLst>
          </p:cNvPr>
          <p:cNvSpPr txBox="1"/>
          <p:nvPr/>
        </p:nvSpPr>
        <p:spPr>
          <a:xfrm>
            <a:off x="540000" y="1195837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双减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政策倡导学生合理使用电子产品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控制使用时长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防止网络沉迷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d502,isEnd"/>
              </a:rPr>
              <a:t>某品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牌学习机商店为了提高学习机的销量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减少库存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4032a,isEnd"/>
              </a:rPr>
              <a:t>决定对该品牌学习机进行降价销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经市场调查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当学习机的售价为每台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每天可售出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e1e2,isEnd"/>
              </a:rPr>
              <a:t>在此基础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售价每降低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每天将多售出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已知每台学习机的进价为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4657,isEnd"/>
              </a:rPr>
              <a:t>如果该品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牌学习机商店每天要获利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该商店应将每台学习机的售价定为多少元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9" name="yt_shape_11719"/>
          <p:cNvSpPr txBox="1"/>
          <p:nvPr/>
        </p:nvSpPr>
        <p:spPr>
          <a:xfrm>
            <a:off x="540000" y="2095784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718" name="yt_image_11718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95784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721" name="yt_shape_11721"/>
              <p:cNvSpPr txBox="1"/>
              <p:nvPr/>
            </p:nvSpPr>
            <p:spPr>
              <a:xfrm>
                <a:off x="540120" y="2677949"/>
                <a:ext cx="11111999" cy="9586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有两个不相等的实数根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de8d1"/>
                  </a:rPr>
                  <a:t>的取值范围是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721" name="yt_shape_11721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677949"/>
                <a:ext cx="11111999" cy="958660"/>
              </a:xfrm>
              <a:prstGeom prst="rect">
                <a:avLst/>
              </a:prstGeom>
              <a:blipFill>
                <a:blip r:embed="rId3"/>
                <a:stretch>
                  <a:fillRect l="-1701" t="-1266" b="-18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723" name="yt_table_1172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1781434"/>
              </p:ext>
            </p:extLst>
          </p:nvPr>
        </p:nvGraphicFramePr>
        <p:xfrm>
          <a:off x="540047" y="3687397"/>
          <a:ext cx="9645016" cy="475488"/>
        </p:xfrm>
        <a:graphic>
          <a:graphicData uri="http://schemas.openxmlformats.org/drawingml/2006/table">
            <a:tbl>
              <a:tblPr/>
              <a:tblGrid>
                <a:gridCol w="2500630">
                  <a:extLst>
                    <a:ext uri="{9D8B030D-6E8A-4147-A177-3AD203B41FA5}">
                      <a16:colId xmlns:a16="http://schemas.microsoft.com/office/drawing/2014/main" val="10262"/>
                    </a:ext>
                  </a:extLst>
                </a:gridCol>
                <a:gridCol w="2483168">
                  <a:extLst>
                    <a:ext uri="{9D8B030D-6E8A-4147-A177-3AD203B41FA5}">
                      <a16:colId xmlns:a16="http://schemas.microsoft.com/office/drawing/2014/main" val="10263"/>
                    </a:ext>
                  </a:extLst>
                </a:gridCol>
                <a:gridCol w="2787968">
                  <a:extLst>
                    <a:ext uri="{9D8B030D-6E8A-4147-A177-3AD203B41FA5}">
                      <a16:colId xmlns:a16="http://schemas.microsoft.com/office/drawing/2014/main" val="10264"/>
                    </a:ext>
                  </a:extLst>
                </a:gridCol>
                <a:gridCol w="1873250">
                  <a:extLst>
                    <a:ext uri="{9D8B030D-6E8A-4147-A177-3AD203B41FA5}">
                      <a16:colId xmlns:a16="http://schemas.microsoft.com/office/drawing/2014/main" val="102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4"/>
                  </a:ext>
                </a:extLst>
              </a:tr>
            </a:tbl>
          </a:graphicData>
        </a:graphic>
      </p:graphicFrame>
      <p:sp>
        <p:nvSpPr>
          <p:cNvPr id="11725" name="yt_shape_11725"/>
          <p:cNvSpPr txBox="1"/>
          <p:nvPr/>
        </p:nvSpPr>
        <p:spPr>
          <a:xfrm>
            <a:off x="540119" y="421356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c7e8,isEnd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D0C7F3-8E2F-6798-4AFD-B9D77FDE6BAA}"/>
              </a:ext>
            </a:extLst>
          </p:cNvPr>
          <p:cNvSpPr txBox="1"/>
          <p:nvPr/>
        </p:nvSpPr>
        <p:spPr>
          <a:xfrm>
            <a:off x="1059709" y="315616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7EDD2A-1825-8EFD-D914-B45BAE341616}"/>
              </a:ext>
            </a:extLst>
          </p:cNvPr>
          <p:cNvSpPr txBox="1"/>
          <p:nvPr/>
        </p:nvSpPr>
        <p:spPr>
          <a:xfrm>
            <a:off x="3204421" y="464225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7" name="yt_shape_11727"/>
          <p:cNvSpPr txBox="1"/>
          <p:nvPr/>
        </p:nvSpPr>
        <p:spPr>
          <a:xfrm>
            <a:off x="540000" y="1046718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726" name="yt_image_11726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46718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29" name="yt_shape_11729"/>
          <p:cNvSpPr txBox="1"/>
          <p:nvPr/>
        </p:nvSpPr>
        <p:spPr>
          <a:xfrm>
            <a:off x="540000" y="1628883"/>
            <a:ext cx="4154984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通辽市中考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阅读材料：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30" name="yt_shape_11730"/>
              <p:cNvSpPr txBox="1"/>
              <p:nvPr/>
            </p:nvSpPr>
            <p:spPr>
              <a:xfrm>
                <a:off x="540119" y="2115047"/>
                <a:ext cx="11492915" cy="3593411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材料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关于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的一元二次方程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的两个实数根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8b31"/>
                  </a:rPr>
                  <a:t> </a:t>
                </a:r>
                <a:b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和系数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，有如下关系：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材料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已知一元二次方程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的两个实数根分别为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求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5aba0"/>
                  </a:rPr>
                  <a:t> </a:t>
                </a:r>
                <a:b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的值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是一元二次方程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的两个实数根，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）＝（－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730" name="yt_shape_11730" descr="{&quot;rangeId&quot;:1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15047"/>
                <a:ext cx="11111999" cy="3593411"/>
              </a:xfrm>
              <a:prstGeom prst="rect">
                <a:avLst/>
              </a:prstGeom>
              <a:blipFill>
                <a:blip r:embed="rId3"/>
                <a:stretch>
                  <a:fillRect l="-987" t="-1354" r="-932" b="-2200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32" name="yt_shape_11732"/>
          <p:cNvSpPr txBox="1"/>
          <p:nvPr/>
        </p:nvSpPr>
        <p:spPr>
          <a:xfrm>
            <a:off x="540000" y="5759246"/>
            <a:ext cx="707886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根据上述材料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结合你所学的知识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733" name="yt_shape_11733"/>
              <p:cNvSpPr txBox="1"/>
              <p:nvPr/>
            </p:nvSpPr>
            <p:spPr>
              <a:xfrm>
                <a:off x="540119" y="2129908"/>
                <a:ext cx="11492915" cy="2958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应用：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一元二次方程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的两个实数根为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一元二次方程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的两个根为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故答案为：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733" name="yt_shape_117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29908"/>
                <a:ext cx="11492915" cy="2958182"/>
              </a:xfrm>
              <a:prstGeom prst="rect">
                <a:avLst/>
              </a:prstGeom>
              <a:blipFill>
                <a:blip r:embed="rId2"/>
                <a:stretch>
                  <a:fillRect l="-1645" t="-1646" b="-24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4229865-9754-2D88-04EB-C7AF726ECC2C}"/>
              </a:ext>
            </a:extLst>
          </p:cNvPr>
          <p:cNvSpPr txBox="1"/>
          <p:nvPr/>
        </p:nvSpPr>
        <p:spPr>
          <a:xfrm>
            <a:off x="10853052" y="1987760"/>
            <a:ext cx="58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cs typeface="+mn-cs"/>
                <a:sym typeface="_⨹_1_aff83"/>
              </a:rPr>
              <a:t> </a:t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56FE554-8F2F-BDB9-B7DC-6A9301FEDFDE}"/>
                  </a:ext>
                </a:extLst>
              </p:cNvPr>
              <p:cNvSpPr txBox="1"/>
              <p:nvPr/>
            </p:nvSpPr>
            <p:spPr>
              <a:xfrm>
                <a:off x="11188125" y="1790783"/>
                <a:ext cx="66109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56FE554-8F2F-BDB9-B7DC-6A9301FEDF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88125" y="1790783"/>
                <a:ext cx="661099" cy="7660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C22F75B-8254-EBA2-FEF6-30421432478C}"/>
                  </a:ext>
                </a:extLst>
              </p:cNvPr>
              <p:cNvSpPr txBox="1"/>
              <p:nvPr/>
            </p:nvSpPr>
            <p:spPr>
              <a:xfrm>
                <a:off x="1631504" y="2491998"/>
                <a:ext cx="101352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C22F75B-8254-EBA2-FEF6-3042143247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491998"/>
                <a:ext cx="1013524" cy="766077"/>
              </a:xfrm>
              <a:prstGeom prst="rect">
                <a:avLst/>
              </a:prstGeom>
              <a:blipFill>
                <a:blip r:embed="rId4"/>
                <a:stretch>
                  <a:fillRect l="-9639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CD2A0876-6528-1E12-2969-99FB1B2944B5}"/>
              </a:ext>
            </a:extLst>
          </p:cNvPr>
          <p:cNvCxnSpPr/>
          <p:nvPr/>
        </p:nvCxnSpPr>
        <p:spPr>
          <a:xfrm>
            <a:off x="1416715" y="3230319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6F8701E6-6205-4483-7F9F-CE1DEA708CBB}"/>
              </a:ext>
            </a:extLst>
          </p:cNvPr>
          <p:cNvSpPr txBox="1"/>
          <p:nvPr/>
        </p:nvSpPr>
        <p:spPr>
          <a:xfrm>
            <a:off x="450108" y="3231055"/>
            <a:ext cx="8425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一元二次方程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的两个根为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A15CE11-C2B9-8D5A-232A-C66AF42CA629}"/>
                  </a:ext>
                </a:extLst>
              </p:cNvPr>
              <p:cNvSpPr txBox="1"/>
              <p:nvPr/>
            </p:nvSpPr>
            <p:spPr>
              <a:xfrm>
                <a:off x="450108" y="3706543"/>
                <a:ext cx="39742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8, 'mathAnswerShape': 1}">
                <a:extLst>
                  <a:ext uri="{FF2B5EF4-FFF2-40B4-BE49-F238E27FC236}">
                    <a16:creationId xmlns:a16="http://schemas.microsoft.com/office/drawing/2014/main" id="{BA15CE11-C2B9-8D5A-232A-C66AF42CA6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543"/>
                <a:ext cx="3974211" cy="766077"/>
              </a:xfrm>
              <a:prstGeom prst="rect">
                <a:avLst/>
              </a:prstGeom>
              <a:blipFill>
                <a:blip r:embed="rId5"/>
                <a:stretch>
                  <a:fillRect l="-2454" r="-245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50D0564-FC94-4B8D-2DE4-B0F5B14CCE5E}"/>
                  </a:ext>
                </a:extLst>
              </p:cNvPr>
              <p:cNvSpPr txBox="1"/>
              <p:nvPr/>
            </p:nvSpPr>
            <p:spPr>
              <a:xfrm>
                <a:off x="450108" y="4379008"/>
                <a:ext cx="314236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故答案为：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18, 'mathAnswerShape': 1}">
                <a:extLst>
                  <a:ext uri="{FF2B5EF4-FFF2-40B4-BE49-F238E27FC236}">
                    <a16:creationId xmlns:a16="http://schemas.microsoft.com/office/drawing/2014/main" id="{550D0564-FC94-4B8D-2DE4-B0F5B14CCE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79008"/>
                <a:ext cx="3142361" cy="727279"/>
              </a:xfrm>
              <a:prstGeom prst="rect">
                <a:avLst/>
              </a:prstGeom>
              <a:blipFill>
                <a:blip r:embed="rId6"/>
                <a:stretch>
                  <a:fillRect l="-3107" r="-3107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38" name="yt_shape_11738"/>
              <p:cNvSpPr txBox="1"/>
              <p:nvPr/>
            </p:nvSpPr>
            <p:spPr>
              <a:xfrm>
                <a:off x="540119" y="2229358"/>
                <a:ext cx="11492915" cy="27592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类比：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已知一元二次方程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的两个实数根为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630ee"/>
                  </a:rPr>
                  <a:t>2</a:t>
                </a:r>
                <a:b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一元二次方程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的两个实数根分别为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38" name="yt_shape_11738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29358"/>
                <a:ext cx="11492915" cy="2759282"/>
              </a:xfrm>
              <a:prstGeom prst="rect">
                <a:avLst/>
              </a:prstGeom>
              <a:blipFill>
                <a:blip r:embed="rId2"/>
                <a:stretch>
                  <a:fillRect l="-1645" t="-1991" b="-2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DC36EFC-1DD3-AD5B-1E3A-CAD66728E7B6}"/>
              </a:ext>
            </a:extLst>
          </p:cNvPr>
          <p:cNvSpPr txBox="1"/>
          <p:nvPr/>
        </p:nvSpPr>
        <p:spPr>
          <a:xfrm>
            <a:off x="450108" y="3133528"/>
            <a:ext cx="9639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一元二次方程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的两个实数根分别为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7A212E5-DF53-023C-8D55-ACB24A4006A0}"/>
                  </a:ext>
                </a:extLst>
              </p:cNvPr>
              <p:cNvSpPr txBox="1"/>
              <p:nvPr/>
            </p:nvSpPr>
            <p:spPr>
              <a:xfrm>
                <a:off x="450108" y="3609016"/>
                <a:ext cx="409803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9, 'mathAnswerShape': 1}">
                <a:extLst>
                  <a:ext uri="{FF2B5EF4-FFF2-40B4-BE49-F238E27FC236}">
                    <a16:creationId xmlns:a16="http://schemas.microsoft.com/office/drawing/2014/main" id="{E7A212E5-DF53-023C-8D55-ACB24A4006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09016"/>
                <a:ext cx="4098036" cy="766077"/>
              </a:xfrm>
              <a:prstGeom prst="rect">
                <a:avLst/>
              </a:prstGeom>
              <a:blipFill>
                <a:blip r:embed="rId3"/>
                <a:stretch>
                  <a:fillRect l="-2381" r="-238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E9469ED-A56F-07B7-ED98-BC7D443AE385}"/>
                  </a:ext>
                </a:extLst>
              </p:cNvPr>
              <p:cNvSpPr txBox="1"/>
              <p:nvPr/>
            </p:nvSpPr>
            <p:spPr>
              <a:xfrm>
                <a:off x="450108" y="4281481"/>
                <a:ext cx="5990336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9, 'mathAnswerShape': 1}">
                <a:extLst>
                  <a:ext uri="{FF2B5EF4-FFF2-40B4-BE49-F238E27FC236}">
                    <a16:creationId xmlns:a16="http://schemas.microsoft.com/office/drawing/2014/main" id="{EE9469ED-A56F-07B7-ED98-BC7D443AE3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81481"/>
                <a:ext cx="5990336" cy="727279"/>
              </a:xfrm>
              <a:prstGeom prst="rect">
                <a:avLst/>
              </a:prstGeom>
              <a:blipFill>
                <a:blip r:embed="rId4"/>
                <a:stretch>
                  <a:fillRect l="-1628" r="-1526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40" name="yt_shape_11740"/>
              <p:cNvSpPr txBox="1"/>
              <p:nvPr/>
            </p:nvSpPr>
            <p:spPr>
              <a:xfrm>
                <a:off x="540119" y="920186"/>
                <a:ext cx="11492915" cy="53776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提升：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fd047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实数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满足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是一元二次方程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的两个实数根，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𝑠𝑡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17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40" name="yt_shape_11740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20186"/>
                <a:ext cx="11492915" cy="5377626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E7A3FA8-F839-4116-F21A-478F28BCB661}"/>
              </a:ext>
            </a:extLst>
          </p:cNvPr>
          <p:cNvSpPr txBox="1"/>
          <p:nvPr/>
        </p:nvSpPr>
        <p:spPr>
          <a:xfrm>
            <a:off x="450108" y="2022921"/>
            <a:ext cx="9635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实数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满足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24DEE4-5F3B-5A23-E831-4A99D03F6753}"/>
              </a:ext>
            </a:extLst>
          </p:cNvPr>
          <p:cNvSpPr txBox="1"/>
          <p:nvPr/>
        </p:nvSpPr>
        <p:spPr>
          <a:xfrm>
            <a:off x="450108" y="2498409"/>
            <a:ext cx="7488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是一元二次方程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的两个实数根，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1F909E9-CF58-F5EA-95F3-89314F8EEBDD}"/>
                  </a:ext>
                </a:extLst>
              </p:cNvPr>
              <p:cNvSpPr txBox="1"/>
              <p:nvPr/>
            </p:nvSpPr>
            <p:spPr>
              <a:xfrm>
                <a:off x="450108" y="2973897"/>
                <a:ext cx="37583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}">
                <a:extLst>
                  <a:ext uri="{FF2B5EF4-FFF2-40B4-BE49-F238E27FC236}">
                    <a16:creationId xmlns:a16="http://schemas.microsoft.com/office/drawing/2014/main" id="{B1F909E9-CF58-F5EA-95F3-89314F8EEB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73897"/>
                <a:ext cx="3758311" cy="766077"/>
              </a:xfrm>
              <a:prstGeom prst="rect">
                <a:avLst/>
              </a:prstGeom>
              <a:blipFill>
                <a:blip r:embed="rId3"/>
                <a:stretch>
                  <a:fillRect l="-2597" r="-259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39E4D8B-5BD8-9FD9-23A0-F3208F412600}"/>
                  </a:ext>
                </a:extLst>
              </p:cNvPr>
              <p:cNvSpPr txBox="1"/>
              <p:nvPr/>
            </p:nvSpPr>
            <p:spPr>
              <a:xfrm>
                <a:off x="450108" y="3646362"/>
                <a:ext cx="8771637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0}">
                <a:extLst>
                  <a:ext uri="{FF2B5EF4-FFF2-40B4-BE49-F238E27FC236}">
                    <a16:creationId xmlns:a16="http://schemas.microsoft.com/office/drawing/2014/main" id="{139E4D8B-5BD8-9FD9-23A0-F3208F4126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46362"/>
                <a:ext cx="8771637" cy="766077"/>
              </a:xfrm>
              <a:prstGeom prst="rect">
                <a:avLst/>
              </a:prstGeom>
              <a:blipFill>
                <a:blip r:embed="rId4"/>
                <a:stretch>
                  <a:fillRect l="-1112" r="-104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DFB4837-C719-6D00-0812-73AC8B71C62F}"/>
                  </a:ext>
                </a:extLst>
              </p:cNvPr>
              <p:cNvSpPr txBox="1"/>
              <p:nvPr/>
            </p:nvSpPr>
            <p:spPr>
              <a:xfrm>
                <a:off x="450108" y="4318827"/>
                <a:ext cx="2596324" cy="8503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0}">
                <a:extLst>
                  <a:ext uri="{FF2B5EF4-FFF2-40B4-BE49-F238E27FC236}">
                    <a16:creationId xmlns:a16="http://schemas.microsoft.com/office/drawing/2014/main" id="{FDFB4837-C719-6D00-0812-73AC8B71C6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18827"/>
                <a:ext cx="2596324" cy="850341"/>
              </a:xfrm>
              <a:prstGeom prst="rect">
                <a:avLst/>
              </a:prstGeom>
              <a:blipFill>
                <a:blip r:embed="rId5"/>
                <a:stretch>
                  <a:fillRect l="-3756" r="-3521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EA0C098-D6B2-4777-7674-BB080A30C004}"/>
                  </a:ext>
                </a:extLst>
              </p:cNvPr>
              <p:cNvSpPr txBox="1"/>
              <p:nvPr/>
            </p:nvSpPr>
            <p:spPr>
              <a:xfrm>
                <a:off x="450108" y="5075556"/>
                <a:ext cx="4239895" cy="12170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𝑠𝑡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17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0}">
                <a:extLst>
                  <a:ext uri="{FF2B5EF4-FFF2-40B4-BE49-F238E27FC236}">
                    <a16:creationId xmlns:a16="http://schemas.microsoft.com/office/drawing/2014/main" id="{EEA0C098-D6B2-4777-7674-BB080A30C0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75556"/>
                <a:ext cx="4239895" cy="1217054"/>
              </a:xfrm>
              <a:prstGeom prst="rect">
                <a:avLst/>
              </a:prstGeom>
              <a:blipFill>
                <a:blip r:embed="rId6"/>
                <a:stretch>
                  <a:fillRect l="-2302" r="-23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8" name="yt_shape_11678"/>
          <p:cNvSpPr txBox="1"/>
          <p:nvPr/>
        </p:nvSpPr>
        <p:spPr>
          <a:xfrm>
            <a:off x="540000" y="1821282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677" name="yt_image_11677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21282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80" name="yt_shape_11680"/>
          <p:cNvSpPr txBox="1"/>
          <p:nvPr/>
        </p:nvSpPr>
        <p:spPr>
          <a:xfrm>
            <a:off x="540000" y="2403447"/>
            <a:ext cx="406681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一元二次方程的概念</a:t>
            </a:r>
          </a:p>
        </p:txBody>
      </p:sp>
      <p:sp>
        <p:nvSpPr>
          <p:cNvPr id="11681" name="yt_shape_11681"/>
          <p:cNvSpPr txBox="1"/>
          <p:nvPr/>
        </p:nvSpPr>
        <p:spPr>
          <a:xfrm>
            <a:off x="540000" y="2898652"/>
            <a:ext cx="57451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下列方程是一元二次方程的是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82" name="yt_table_11682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31967229"/>
                  </p:ext>
                </p:extLst>
              </p:nvPr>
            </p:nvGraphicFramePr>
            <p:xfrm>
              <a:off x="540047" y="3377955"/>
              <a:ext cx="6961505" cy="1059562"/>
            </p:xfrm>
            <a:graphic>
              <a:graphicData uri="http://schemas.openxmlformats.org/drawingml/2006/table">
                <a:tbl>
                  <a:tblPr/>
                  <a:tblGrid>
                    <a:gridCol w="4135755">
                      <a:extLst>
                        <a:ext uri="{9D8B030D-6E8A-4147-A177-3AD203B41FA5}">
                          <a16:colId xmlns:a16="http://schemas.microsoft.com/office/drawing/2014/main" val="10258"/>
                        </a:ext>
                      </a:extLst>
                    </a:gridCol>
                    <a:gridCol w="2825750">
                      <a:extLst>
                        <a:ext uri="{9D8B030D-6E8A-4147-A177-3AD203B41FA5}">
                          <a16:colId xmlns:a16="http://schemas.microsoft.com/office/drawing/2014/main" val="1025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1682" name="yt_table_11682" descr="{&quot;rangeId&quot;:3,&quot;type&quot;:&quot;Option&quot;}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31967229"/>
                  </p:ext>
                </p:extLst>
              </p:nvPr>
            </p:nvGraphicFramePr>
            <p:xfrm>
              <a:off x="540047" y="2456673"/>
              <a:ext cx="6961505" cy="1059562"/>
            </p:xfrm>
            <a:graphic>
              <a:graphicData uri="http://schemas.openxmlformats.org/drawingml/2006/table">
                <a:tbl>
                  <a:tblPr/>
                  <a:tblGrid>
                    <a:gridCol w="4135755">
                      <a:extLst>
                        <a:ext uri="{9D8B030D-6E8A-4147-A177-3AD203B41FA5}">
                          <a16:colId xmlns:a16="http://schemas.microsoft.com/office/drawing/2014/main" val="10258"/>
                        </a:ext>
                      </a:extLst>
                    </a:gridCol>
                    <a:gridCol w="2825750">
                      <a:extLst>
                        <a:ext uri="{9D8B030D-6E8A-4147-A177-3AD203B41FA5}">
                          <a16:colId xmlns:a16="http://schemas.microsoft.com/office/drawing/2014/main" val="10259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0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6336" t="-7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683" name="yt_shape_11683"/>
          <p:cNvSpPr txBox="1"/>
          <p:nvPr/>
        </p:nvSpPr>
        <p:spPr>
          <a:xfrm>
            <a:off x="540119" y="448807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枣庄市中考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36cd,isEnd"/>
              </a:rPr>
              <a:t>的值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027547248" title="H_25.973701">
            <a:extLst>
              <a:ext uri="{FF2B5EF4-FFF2-40B4-BE49-F238E27FC236}">
                <a16:creationId xmlns:a16="http://schemas.microsoft.com/office/drawing/2014/main" id="{9480554E-EEB0-BD90-3646-8377E7990D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5857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C8A9F2-B033-452C-E144-191861FA8AB8}"/>
              </a:ext>
            </a:extLst>
          </p:cNvPr>
          <p:cNvSpPr txBox="1"/>
          <p:nvPr/>
        </p:nvSpPr>
        <p:spPr>
          <a:xfrm>
            <a:off x="5326789" y="28518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EE7E6A-FD9A-E582-39C0-6258142FAB9E}"/>
              </a:ext>
            </a:extLst>
          </p:cNvPr>
          <p:cNvSpPr txBox="1"/>
          <p:nvPr/>
        </p:nvSpPr>
        <p:spPr>
          <a:xfrm>
            <a:off x="1059708" y="491675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4" name="yt_shape_11684"/>
          <p:cNvSpPr txBox="1"/>
          <p:nvPr/>
        </p:nvSpPr>
        <p:spPr>
          <a:xfrm>
            <a:off x="540000" y="2646362"/>
            <a:ext cx="406681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一元二次方程的解法</a:t>
            </a:r>
          </a:p>
        </p:txBody>
      </p:sp>
      <p:sp>
        <p:nvSpPr>
          <p:cNvPr id="11685" name="yt_shape_11685"/>
          <p:cNvSpPr txBox="1"/>
          <p:nvPr/>
        </p:nvSpPr>
        <p:spPr>
          <a:xfrm>
            <a:off x="540000" y="3141567"/>
            <a:ext cx="94961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用配方法解一元二次方程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方程可变形为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86" name="yt_table_1168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563377"/>
              </p:ext>
            </p:extLst>
          </p:nvPr>
        </p:nvGraphicFramePr>
        <p:xfrm>
          <a:off x="540047" y="3620870"/>
          <a:ext cx="6558280" cy="950976"/>
        </p:xfrm>
        <a:graphic>
          <a:graphicData uri="http://schemas.openxmlformats.org/drawingml/2006/table">
            <a:tbl>
              <a:tblPr/>
              <a:tblGrid>
                <a:gridCol w="3745230">
                  <a:extLst>
                    <a:ext uri="{9D8B030D-6E8A-4147-A177-3AD203B41FA5}">
                      <a16:colId xmlns:a16="http://schemas.microsoft.com/office/drawing/2014/main" val="10260"/>
                    </a:ext>
                  </a:extLst>
                </a:gridCol>
                <a:gridCol w="2813050">
                  <a:extLst>
                    <a:ext uri="{9D8B030D-6E8A-4147-A177-3AD203B41FA5}">
                      <a16:colId xmlns:a16="http://schemas.microsoft.com/office/drawing/2014/main" val="102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3"/>
                  </a:ext>
                </a:extLst>
              </a:tr>
            </a:tbl>
          </a:graphicData>
        </a:graphic>
      </p:graphicFrame>
      <p:pic>
        <p:nvPicPr>
          <p:cNvPr id="3" name="yt_shape_1714027547315" title="H_25.973701">
            <a:extLst>
              <a:ext uri="{FF2B5EF4-FFF2-40B4-BE49-F238E27FC236}">
                <a16:creationId xmlns:a16="http://schemas.microsoft.com/office/drawing/2014/main" id="{D254254A-745B-CC70-0272-F2559377A5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0148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8DE242-1791-0A98-B8B4-979DAE29C326}"/>
              </a:ext>
            </a:extLst>
          </p:cNvPr>
          <p:cNvSpPr txBox="1"/>
          <p:nvPr/>
        </p:nvSpPr>
        <p:spPr>
          <a:xfrm>
            <a:off x="9041539" y="309476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92" name="yt_shape_11692"/>
              <p:cNvSpPr txBox="1"/>
              <p:nvPr/>
            </p:nvSpPr>
            <p:spPr>
              <a:xfrm>
                <a:off x="540000" y="1170351"/>
                <a:ext cx="4575099" cy="48772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选用合适的方法解下列方程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4860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0.81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1.9.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解：配方得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92" name="yt_shape_11692" descr="{&quot;rangeId&quot;:2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70351"/>
                <a:ext cx="4575099" cy="4877297"/>
              </a:xfrm>
              <a:prstGeom prst="rect">
                <a:avLst/>
              </a:prstGeom>
              <a:blipFill>
                <a:blip r:embed="rId2"/>
                <a:stretch>
                  <a:fillRect l="-4133" t="-1125" r="-3067" b="-28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F4F5059-4884-E257-17DB-97CCFB0A2D81}"/>
              </a:ext>
            </a:extLst>
          </p:cNvPr>
          <p:cNvSpPr txBox="1"/>
          <p:nvPr/>
        </p:nvSpPr>
        <p:spPr>
          <a:xfrm>
            <a:off x="449989" y="2074521"/>
            <a:ext cx="3331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CDCFAC-B1E3-6787-0F0E-86AAD7199534}"/>
              </a:ext>
            </a:extLst>
          </p:cNvPr>
          <p:cNvSpPr txBox="1"/>
          <p:nvPr/>
        </p:nvSpPr>
        <p:spPr>
          <a:xfrm>
            <a:off x="449989" y="2550009"/>
            <a:ext cx="2162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2CB6EE-ABFD-AD97-DDB1-262EE4C6BCA8}"/>
              </a:ext>
            </a:extLst>
          </p:cNvPr>
          <p:cNvSpPr txBox="1"/>
          <p:nvPr/>
        </p:nvSpPr>
        <p:spPr>
          <a:xfrm>
            <a:off x="449989" y="3025497"/>
            <a:ext cx="2805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1.9.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32AB72-AB3B-133E-5F36-F87EA235C53E}"/>
              </a:ext>
            </a:extLst>
          </p:cNvPr>
          <p:cNvSpPr txBox="1"/>
          <p:nvPr/>
        </p:nvSpPr>
        <p:spPr>
          <a:xfrm>
            <a:off x="449989" y="3976473"/>
            <a:ext cx="435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解：配方得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40D01B-A150-69A1-6544-FEC9D255FE3D}"/>
                  </a:ext>
                </a:extLst>
              </p:cNvPr>
              <p:cNvSpPr txBox="1"/>
              <p:nvPr/>
            </p:nvSpPr>
            <p:spPr>
              <a:xfrm>
                <a:off x="449989" y="4451961"/>
                <a:ext cx="471093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6, 'mathAnswerShape': 1}">
                <a:extLst>
                  <a:ext uri="{FF2B5EF4-FFF2-40B4-BE49-F238E27FC236}">
                    <a16:creationId xmlns:a16="http://schemas.microsoft.com/office/drawing/2014/main" id="{9740D01B-A150-69A1-6544-FEC9D255FE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51961"/>
                <a:ext cx="4710938" cy="613931"/>
              </a:xfrm>
              <a:prstGeom prst="rect">
                <a:avLst/>
              </a:prstGeom>
              <a:blipFill>
                <a:blip r:embed="rId3"/>
                <a:stretch>
                  <a:fillRect l="-2070" r="-194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7310455-1EA3-9297-4ED3-B5D528970F46}"/>
                  </a:ext>
                </a:extLst>
              </p:cNvPr>
              <p:cNvSpPr txBox="1"/>
              <p:nvPr/>
            </p:nvSpPr>
            <p:spPr>
              <a:xfrm>
                <a:off x="449989" y="4972280"/>
                <a:ext cx="22455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6, 'mathAnswerShape': 1}">
                <a:extLst>
                  <a:ext uri="{FF2B5EF4-FFF2-40B4-BE49-F238E27FC236}">
                    <a16:creationId xmlns:a16="http://schemas.microsoft.com/office/drawing/2014/main" id="{A7310455-1EA3-9297-4ED3-B5D528970F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72280"/>
                <a:ext cx="2245551" cy="613931"/>
              </a:xfrm>
              <a:prstGeom prst="rect">
                <a:avLst/>
              </a:prstGeom>
              <a:blipFill>
                <a:blip r:embed="rId4"/>
                <a:stretch>
                  <a:fillRect l="-4348" r="-4076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E3A8441-945F-F22F-9D37-0A9D4D173DEF}"/>
                  </a:ext>
                </a:extLst>
              </p:cNvPr>
              <p:cNvSpPr txBox="1"/>
              <p:nvPr/>
            </p:nvSpPr>
            <p:spPr>
              <a:xfrm>
                <a:off x="449989" y="5492599"/>
                <a:ext cx="3885565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6, 'mathAnswerShape': 1}">
                <a:extLst>
                  <a:ext uri="{FF2B5EF4-FFF2-40B4-BE49-F238E27FC236}">
                    <a16:creationId xmlns:a16="http://schemas.microsoft.com/office/drawing/2014/main" id="{2E3A8441-945F-F22F-9D37-0A9D4D173D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92599"/>
                <a:ext cx="3885565" cy="554686"/>
              </a:xfrm>
              <a:prstGeom prst="rect">
                <a:avLst/>
              </a:prstGeom>
              <a:blipFill>
                <a:blip r:embed="rId5"/>
                <a:stretch>
                  <a:fillRect l="-2512" r="-2355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4" name="yt_shape_11694"/>
          <p:cNvSpPr txBox="1"/>
          <p:nvPr/>
        </p:nvSpPr>
        <p:spPr>
          <a:xfrm>
            <a:off x="540000" y="1080415"/>
            <a:ext cx="31354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95" name="yt_shape_11695"/>
              <p:cNvSpPr txBox="1"/>
              <p:nvPr/>
            </p:nvSpPr>
            <p:spPr>
              <a:xfrm>
                <a:off x="540000" y="1559718"/>
                <a:ext cx="7146187" cy="24447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24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95" name="yt_shape_11695" descr="{&quot;rangeId&quot;:2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59718"/>
                <a:ext cx="7146187" cy="2444772"/>
              </a:xfrm>
              <a:prstGeom prst="rect">
                <a:avLst/>
              </a:prstGeom>
              <a:blipFill>
                <a:blip r:embed="rId2"/>
                <a:stretch>
                  <a:fillRect l="-2645" t="-2244" r="-1621" b="-32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97" name="yt_shape_11697"/>
          <p:cNvSpPr txBox="1"/>
          <p:nvPr/>
        </p:nvSpPr>
        <p:spPr>
          <a:xfrm>
            <a:off x="540000" y="4055278"/>
            <a:ext cx="36227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98" name="yt_shape_11698"/>
              <p:cNvSpPr txBox="1"/>
              <p:nvPr/>
            </p:nvSpPr>
            <p:spPr>
              <a:xfrm>
                <a:off x="540000" y="4534581"/>
                <a:ext cx="7316105" cy="16030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解：因式分解，得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98" name="yt_shape_11698" descr="{&quot;rangeId&quot;:2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34581"/>
                <a:ext cx="7316105" cy="1603003"/>
              </a:xfrm>
              <a:prstGeom prst="rect">
                <a:avLst/>
              </a:prstGeom>
              <a:blipFill>
                <a:blip r:embed="rId3"/>
                <a:stretch>
                  <a:fillRect l="-2583" t="-3422" r="-1583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4D5E5EC-8E7B-7ABF-2D8F-68BD8898A09A}"/>
              </a:ext>
            </a:extLst>
          </p:cNvPr>
          <p:cNvSpPr txBox="1"/>
          <p:nvPr/>
        </p:nvSpPr>
        <p:spPr>
          <a:xfrm>
            <a:off x="449989" y="1512912"/>
            <a:ext cx="4715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E3B31C-ADF8-123D-655C-D999D1DD997F}"/>
              </a:ext>
            </a:extLst>
          </p:cNvPr>
          <p:cNvSpPr txBox="1"/>
          <p:nvPr/>
        </p:nvSpPr>
        <p:spPr>
          <a:xfrm>
            <a:off x="449989" y="1988400"/>
            <a:ext cx="7257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D711D92-509A-B19A-A1B0-F9A3DCEA28CB}"/>
                  </a:ext>
                </a:extLst>
              </p:cNvPr>
              <p:cNvSpPr txBox="1"/>
              <p:nvPr/>
            </p:nvSpPr>
            <p:spPr>
              <a:xfrm>
                <a:off x="449989" y="2463888"/>
                <a:ext cx="3088514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24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7, 'mathAnswerShape': 1}">
                <a:extLst>
                  <a:ext uri="{FF2B5EF4-FFF2-40B4-BE49-F238E27FC236}">
                    <a16:creationId xmlns:a16="http://schemas.microsoft.com/office/drawing/2014/main" id="{2D711D92-509A-B19A-A1B0-F9A3DCEA28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63888"/>
                <a:ext cx="3088514" cy="851231"/>
              </a:xfrm>
              <a:prstGeom prst="rect">
                <a:avLst/>
              </a:prstGeom>
              <a:blipFill>
                <a:blip r:embed="rId4"/>
                <a:stretch>
                  <a:fillRect l="-3162" r="-3360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D3A11C2-FEAF-4D74-C5F9-46AACFA221F0}"/>
                  </a:ext>
                </a:extLst>
              </p:cNvPr>
              <p:cNvSpPr txBox="1"/>
              <p:nvPr/>
            </p:nvSpPr>
            <p:spPr>
              <a:xfrm>
                <a:off x="449989" y="3221507"/>
                <a:ext cx="3364738" cy="8061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7, 'mathAnswerShape': 1}">
                <a:extLst>
                  <a:ext uri="{FF2B5EF4-FFF2-40B4-BE49-F238E27FC236}">
                    <a16:creationId xmlns:a16="http://schemas.microsoft.com/office/drawing/2014/main" id="{2D3A11C2-FEAF-4D74-C5F9-46AACFA221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21507"/>
                <a:ext cx="3364738" cy="806145"/>
              </a:xfrm>
              <a:prstGeom prst="rect">
                <a:avLst/>
              </a:prstGeom>
              <a:blipFill>
                <a:blip r:embed="rId5"/>
                <a:stretch>
                  <a:fillRect l="-2899" r="-2899" b="-7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89342DF-0663-BDDF-357E-690A1853BAD2}"/>
              </a:ext>
            </a:extLst>
          </p:cNvPr>
          <p:cNvSpPr txBox="1"/>
          <p:nvPr/>
        </p:nvSpPr>
        <p:spPr>
          <a:xfrm>
            <a:off x="449989" y="4487775"/>
            <a:ext cx="7425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解：因式分解，得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4B59682-9009-1CDB-B4F2-F0A52F3F27C1}"/>
              </a:ext>
            </a:extLst>
          </p:cNvPr>
          <p:cNvSpPr txBox="1"/>
          <p:nvPr/>
        </p:nvSpPr>
        <p:spPr>
          <a:xfrm>
            <a:off x="449989" y="4963263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604EAB2-375E-8DAB-0D27-630C0D2AAF24}"/>
                  </a:ext>
                </a:extLst>
              </p:cNvPr>
              <p:cNvSpPr txBox="1"/>
              <p:nvPr/>
            </p:nvSpPr>
            <p:spPr>
              <a:xfrm>
                <a:off x="449989" y="5438751"/>
                <a:ext cx="302964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8, 'mathAnswerShape': 1}">
                <a:extLst>
                  <a:ext uri="{FF2B5EF4-FFF2-40B4-BE49-F238E27FC236}">
                    <a16:creationId xmlns:a16="http://schemas.microsoft.com/office/drawing/2014/main" id="{6604EAB2-375E-8DAB-0D27-630C0D2AAF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38751"/>
                <a:ext cx="3029649" cy="730136"/>
              </a:xfrm>
              <a:prstGeom prst="rect">
                <a:avLst/>
              </a:prstGeom>
              <a:blipFill>
                <a:blip r:embed="rId6"/>
                <a:stretch>
                  <a:fillRect l="-3219" r="-3219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0" name="yt_shape_11700"/>
          <p:cNvSpPr txBox="1"/>
          <p:nvPr/>
        </p:nvSpPr>
        <p:spPr>
          <a:xfrm>
            <a:off x="540000" y="2326690"/>
            <a:ext cx="714458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一元二次方程根的判别式及根与系数的关系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702" name="yt_shape_11702"/>
              <p:cNvSpPr txBox="1"/>
              <p:nvPr/>
            </p:nvSpPr>
            <p:spPr>
              <a:xfrm>
                <a:off x="540119" y="2821895"/>
                <a:ext cx="11492915" cy="20694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湘西州中考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已知一元二次方程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的一个根为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则另一个根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96048,isEnd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娄底市中考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702" name="yt_shape_117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21895"/>
                <a:ext cx="11492915" cy="2069413"/>
              </a:xfrm>
              <a:prstGeom prst="rect">
                <a:avLst/>
              </a:prstGeom>
              <a:blipFill>
                <a:blip r:embed="rId2"/>
                <a:stretch>
                  <a:fillRect l="-1645" t="-26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027547627" title="H_25.973701">
            <a:extLst>
              <a:ext uri="{FF2B5EF4-FFF2-40B4-BE49-F238E27FC236}">
                <a16:creationId xmlns:a16="http://schemas.microsoft.com/office/drawing/2014/main" id="{1658D321-29B0-9D0D-CDCB-51F6348B30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8181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60FA1F-2786-D7D3-C237-73980B9809A4}"/>
              </a:ext>
            </a:extLst>
          </p:cNvPr>
          <p:cNvSpPr txBox="1"/>
          <p:nvPr/>
        </p:nvSpPr>
        <p:spPr>
          <a:xfrm>
            <a:off x="1296246" y="3250577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D0DE57-1E96-FE84-635A-6B6F6CDF008B}"/>
              </a:ext>
            </a:extLst>
          </p:cNvPr>
          <p:cNvSpPr txBox="1"/>
          <p:nvPr/>
        </p:nvSpPr>
        <p:spPr>
          <a:xfrm>
            <a:off x="9238825" y="3726065"/>
            <a:ext cx="637285" cy="7676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5" name="yt_shape_11705"/>
          <p:cNvSpPr txBox="1"/>
          <p:nvPr/>
        </p:nvSpPr>
        <p:spPr>
          <a:xfrm>
            <a:off x="450200" y="1695876"/>
            <a:ext cx="7979749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7. 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（南充市中考）已知关于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x 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的一元二次方程 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x2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2 m 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1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x 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3 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m2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m 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方程总有实数根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[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]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方程总有实数根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F40F65C-769A-089A-D5BF-7F8CD9B3CAE0}"/>
              </a:ext>
            </a:extLst>
          </p:cNvPr>
          <p:cNvSpPr txBox="1"/>
          <p:nvPr/>
        </p:nvSpPr>
        <p:spPr>
          <a:xfrm>
            <a:off x="449989" y="2623096"/>
            <a:ext cx="8082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919623-BE41-401D-1387-45D7243A41DA}"/>
              </a:ext>
            </a:extLst>
          </p:cNvPr>
          <p:cNvSpPr txBox="1"/>
          <p:nvPr/>
        </p:nvSpPr>
        <p:spPr>
          <a:xfrm>
            <a:off x="449989" y="3098584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76CB8F-EDE9-8FCD-D3B2-EC46F51DA4DB}"/>
              </a:ext>
            </a:extLst>
          </p:cNvPr>
          <p:cNvSpPr txBox="1"/>
          <p:nvPr/>
        </p:nvSpPr>
        <p:spPr>
          <a:xfrm>
            <a:off x="449989" y="3574072"/>
            <a:ext cx="238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BF1D828-DD70-7BFB-A009-C401DBA02868}"/>
              </a:ext>
            </a:extLst>
          </p:cNvPr>
          <p:cNvSpPr txBox="1"/>
          <p:nvPr/>
        </p:nvSpPr>
        <p:spPr>
          <a:xfrm>
            <a:off x="449989" y="4049560"/>
            <a:ext cx="2883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77267BB-2C74-1E21-F067-E35370272CEB}"/>
              </a:ext>
            </a:extLst>
          </p:cNvPr>
          <p:cNvSpPr txBox="1"/>
          <p:nvPr/>
        </p:nvSpPr>
        <p:spPr>
          <a:xfrm>
            <a:off x="449989" y="4525048"/>
            <a:ext cx="2694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方程总有实数根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09" name="yt_shape_11709"/>
              <p:cNvSpPr txBox="1"/>
              <p:nvPr/>
            </p:nvSpPr>
            <p:spPr>
              <a:xfrm>
                <a:off x="540119" y="2341390"/>
                <a:ext cx="7776168" cy="32858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解：由题意知，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b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Sup>
                          <m:sSub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整理，得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09" name="yt_shape_11709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41390"/>
                <a:ext cx="7776168" cy="3285836"/>
              </a:xfrm>
              <a:prstGeom prst="rect">
                <a:avLst/>
              </a:prstGeom>
              <a:blipFill>
                <a:blip r:embed="rId2"/>
                <a:stretch>
                  <a:fillRect l="-2431" t="-1484" r="-1490" b="-22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07" name="yt_shape_11707"/>
              <p:cNvSpPr txBox="1"/>
              <p:nvPr/>
            </p:nvSpPr>
            <p:spPr>
              <a:xfrm>
                <a:off x="540119" y="1591168"/>
                <a:ext cx="8819081" cy="699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是方程的两个实数根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07" name="yt_shape_11707" descr="{&quot;rangeId&quot;:2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1168"/>
                <a:ext cx="8819081" cy="699422"/>
              </a:xfrm>
              <a:prstGeom prst="rect">
                <a:avLst/>
              </a:prstGeom>
              <a:blipFill>
                <a:blip r:embed="rId3"/>
                <a:stretch>
                  <a:fillRect l="-2144" r="-1176" b="-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42223A1-FC01-37A4-3971-AC024D0F4B7B}"/>
              </a:ext>
            </a:extLst>
          </p:cNvPr>
          <p:cNvSpPr txBox="1"/>
          <p:nvPr/>
        </p:nvSpPr>
        <p:spPr>
          <a:xfrm>
            <a:off x="450108" y="2294584"/>
            <a:ext cx="7881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解：由题意知，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62F2088-2E50-0C58-1BE7-3FB11680E01F}"/>
                  </a:ext>
                </a:extLst>
              </p:cNvPr>
              <p:cNvSpPr txBox="1"/>
              <p:nvPr/>
            </p:nvSpPr>
            <p:spPr>
              <a:xfrm>
                <a:off x="450108" y="2770072"/>
                <a:ext cx="6237288" cy="9454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b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Sup>
                          <m:sSub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, 'mathAnswerShape': 1}">
                <a:extLst>
                  <a:ext uri="{FF2B5EF4-FFF2-40B4-BE49-F238E27FC236}">
                    <a16:creationId xmlns:a16="http://schemas.microsoft.com/office/drawing/2014/main" id="{962F2088-2E50-0C58-1BE7-3FB11680E0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70072"/>
                <a:ext cx="6237288" cy="945465"/>
              </a:xfrm>
              <a:prstGeom prst="rect">
                <a:avLst/>
              </a:prstGeom>
              <a:blipFill>
                <a:blip r:embed="rId4"/>
                <a:stretch>
                  <a:fillRect l="-1564" r="-15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E922B3C-075D-BF04-28EB-F75592B99FDB}"/>
                  </a:ext>
                </a:extLst>
              </p:cNvPr>
              <p:cNvSpPr txBox="1"/>
              <p:nvPr/>
            </p:nvSpPr>
            <p:spPr>
              <a:xfrm>
                <a:off x="450108" y="3621925"/>
                <a:ext cx="3534791" cy="9083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4, 'mathAnswerShape': 1}">
                <a:extLst>
                  <a:ext uri="{FF2B5EF4-FFF2-40B4-BE49-F238E27FC236}">
                    <a16:creationId xmlns:a16="http://schemas.microsoft.com/office/drawing/2014/main" id="{8E922B3C-075D-BF04-28EB-F75592B99F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21925"/>
                <a:ext cx="3534791" cy="908317"/>
              </a:xfrm>
              <a:prstGeom prst="rect">
                <a:avLst/>
              </a:prstGeom>
              <a:blipFill>
                <a:blip r:embed="rId5"/>
                <a:stretch>
                  <a:fillRect l="-2759" r="-2586" b="-20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4C1C76C-46FF-2CDE-184B-039BDE56C1D0}"/>
              </a:ext>
            </a:extLst>
          </p:cNvPr>
          <p:cNvSpPr txBox="1"/>
          <p:nvPr/>
        </p:nvSpPr>
        <p:spPr>
          <a:xfrm>
            <a:off x="450108" y="4436630"/>
            <a:ext cx="391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整理，得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D9B86B8-A5A2-AC0D-CDE9-05378EA54AB8}"/>
                  </a:ext>
                </a:extLst>
              </p:cNvPr>
              <p:cNvSpPr txBox="1"/>
              <p:nvPr/>
            </p:nvSpPr>
            <p:spPr>
              <a:xfrm>
                <a:off x="450108" y="4912118"/>
                <a:ext cx="278834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4, 'mathAnswerShape': 1}">
                <a:extLst>
                  <a:ext uri="{FF2B5EF4-FFF2-40B4-BE49-F238E27FC236}">
                    <a16:creationId xmlns:a16="http://schemas.microsoft.com/office/drawing/2014/main" id="{DD9B86B8-A5A2-AC0D-CDE9-05378EA54A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12118"/>
                <a:ext cx="2788349" cy="730136"/>
              </a:xfrm>
              <a:prstGeom prst="rect">
                <a:avLst/>
              </a:prstGeom>
              <a:blipFill>
                <a:blip r:embed="rId6"/>
                <a:stretch>
                  <a:fillRect l="-3501" r="-3501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1" name="yt_shape_11711"/>
          <p:cNvSpPr txBox="1"/>
          <p:nvPr/>
        </p:nvSpPr>
        <p:spPr>
          <a:xfrm>
            <a:off x="540000" y="1466680"/>
            <a:ext cx="406681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一元二次方程的应用</a:t>
            </a:r>
          </a:p>
        </p:txBody>
      </p:sp>
      <p:sp>
        <p:nvSpPr>
          <p:cNvPr id="11712" name="yt_shape_11712"/>
          <p:cNvSpPr txBox="1"/>
          <p:nvPr/>
        </p:nvSpPr>
        <p:spPr>
          <a:xfrm>
            <a:off x="540119" y="1961885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邵阳新邵县期末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古算趣题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笨人执竿要进屋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无奈门框拦住竹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2adf,isEnd"/>
              </a:rPr>
              <a:t>横多四尺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竖多二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没法急得放声哭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有个邻居聪明者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教他斜竿对两角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笨伯依言试一试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58ce,isEnd"/>
              </a:rPr>
              <a:t>不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多不少刚抵足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借问竿长多少数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谁人算出我佩服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则竿长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027547741" title="H_25.973701">
            <a:extLst>
              <a:ext uri="{FF2B5EF4-FFF2-40B4-BE49-F238E27FC236}">
                <a16:creationId xmlns:a16="http://schemas.microsoft.com/office/drawing/2014/main" id="{B0B04CDF-D265-F63F-4918-A1BD98045A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2180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190344-92CA-EE71-0035-F5A50AA64C8C}"/>
              </a:ext>
            </a:extLst>
          </p:cNvPr>
          <p:cNvSpPr txBox="1"/>
          <p:nvPr/>
        </p:nvSpPr>
        <p:spPr>
          <a:xfrm>
            <a:off x="8527307" y="286605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2292</Words>
  <Application>Microsoft Office PowerPoint</Application>
  <PresentationFormat>宽屏</PresentationFormat>
  <Paragraphs>143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2024-04-25T06:40:28Z</dcterms:created>
  <dcterms:modified xsi:type="dcterms:W3CDTF">2024-04-25T08:07:37Z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