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1" r:id="rId8"/>
    <p:sldId id="324" r:id="rId9"/>
    <p:sldId id="316" r:id="rId10"/>
    <p:sldId id="318" r:id="rId11"/>
    <p:sldId id="320" r:id="rId12"/>
    <p:sldId id="321" r:id="rId13"/>
    <p:sldId id="326" r:id="rId14"/>
    <p:sldId id="322" r:id="rId15"/>
    <p:sldId id="323" r:id="rId16"/>
    <p:sldId id="328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32" name="yt_image_12532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9297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4" name="yt_shape_12534"/>
          <p:cNvSpPr txBox="1"/>
          <p:nvPr/>
        </p:nvSpPr>
        <p:spPr>
          <a:xfrm>
            <a:off x="540000" y="3175137"/>
            <a:ext cx="612186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相似三角形对应高的比等于相似比</a:t>
            </a:r>
          </a:p>
        </p:txBody>
      </p:sp>
      <p:sp>
        <p:nvSpPr>
          <p:cNvPr id="12535" name="yt_shape_12535"/>
          <p:cNvSpPr txBox="1"/>
          <p:nvPr/>
        </p:nvSpPr>
        <p:spPr>
          <a:xfrm>
            <a:off x="540000" y="3670342"/>
            <a:ext cx="89800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则对应高的比为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36" name="yt_table_1253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967679"/>
              </p:ext>
            </p:extLst>
          </p:nvPr>
        </p:nvGraphicFramePr>
        <p:xfrm>
          <a:off x="540047" y="4149645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</a:tbl>
          </a:graphicData>
        </a:graphic>
      </p:graphicFrame>
      <p:pic>
        <p:nvPicPr>
          <p:cNvPr id="3" name="yt_shape_1714027669199" title="H_26.259764">
            <a:extLst>
              <a:ext uri="{FF2B5EF4-FFF2-40B4-BE49-F238E27FC236}">
                <a16:creationId xmlns:a16="http://schemas.microsoft.com/office/drawing/2014/main" id="{87B687F4-3999-E8B4-A878-D998E9BA15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22844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26D39A-CA98-E2D9-8B98-7C45278D2B8E}"/>
              </a:ext>
            </a:extLst>
          </p:cNvPr>
          <p:cNvSpPr txBox="1"/>
          <p:nvPr/>
        </p:nvSpPr>
        <p:spPr>
          <a:xfrm>
            <a:off x="8512901" y="36235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4" name="yt_shape_12574"/>
          <p:cNvSpPr txBox="1"/>
          <p:nvPr/>
        </p:nvSpPr>
        <p:spPr>
          <a:xfrm>
            <a:off x="540119" y="22896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岳阳第七中学月考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若方格纸中每个小正方形的边长均为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c6d8"/>
              </a:rPr>
              <a:t>则阴影部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78" name="yt_table_12578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9969375"/>
                  </p:ext>
                </p:extLst>
              </p:nvPr>
            </p:nvGraphicFramePr>
            <p:xfrm>
              <a:off x="540047" y="3249108"/>
              <a:ext cx="7390766" cy="6359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05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06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4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578" name="yt_table_12578_skip" descr="{&quot;rangeId&quot;:14,&quot;type&quot;:&quot;Option&quot;,&quot;drawing&quot;:[&quot;yt_shape_12575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9969375"/>
                  </p:ext>
                </p:extLst>
              </p:nvPr>
            </p:nvGraphicFramePr>
            <p:xfrm>
              <a:off x="540047" y="1859435"/>
              <a:ext cx="7390766" cy="6359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05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06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407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1667" r="-5689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1262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575" name="yt_shape_12575_skip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66177" y="3249108"/>
            <a:ext cx="1283589" cy="1679589"/>
            <a:chOff x="0" y="0"/>
            <a:chExt cx="1283589" cy="1679589"/>
          </a:xfrm>
        </p:grpSpPr>
        <p:pic>
          <p:nvPicPr>
            <p:cNvPr id="2" name="yt_image_12575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83589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77" name="yt_shape_12577"/>
            <p:cNvSpPr txBox="1"/>
            <p:nvPr/>
          </p:nvSpPr>
          <p:spPr>
            <a:xfrm>
              <a:off x="32330" y="131958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142C570-6474-D8CC-D554-1CC1212FDF1E}"/>
              </a:ext>
            </a:extLst>
          </p:cNvPr>
          <p:cNvSpPr txBox="1"/>
          <p:nvPr/>
        </p:nvSpPr>
        <p:spPr>
          <a:xfrm>
            <a:off x="2583708" y="271835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9" name="yt_shape_12579"/>
          <p:cNvSpPr txBox="1"/>
          <p:nvPr/>
        </p:nvSpPr>
        <p:spPr>
          <a:xfrm>
            <a:off x="479376" y="69269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001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581"/>
              <p:cNvSpPr txBox="1"/>
              <p:nvPr/>
            </p:nvSpPr>
            <p:spPr>
              <a:xfrm>
                <a:off x="569387" y="2128280"/>
                <a:ext cx="4106894" cy="46764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>
          <p:sp>
            <p:nvSpPr>
              <p:cNvPr id="2" name="yt_shape_125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128280"/>
                <a:ext cx="4106894" cy="4676408"/>
              </a:xfrm>
              <a:prstGeom prst="rect">
                <a:avLst/>
              </a:prstGeom>
              <a:blipFill>
                <a:blip r:embed="rId2"/>
                <a:stretch>
                  <a:fillRect l="-4451" t="-1043" r="-3561" b="-3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83" name="yt_image_12583" title="H_121.3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05039" y="2128280"/>
            <a:ext cx="1076347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B4B134F-B6A6-9228-28EF-261CFCE5213B}"/>
              </a:ext>
            </a:extLst>
          </p:cNvPr>
          <p:cNvSpPr txBox="1"/>
          <p:nvPr/>
        </p:nvSpPr>
        <p:spPr>
          <a:xfrm>
            <a:off x="479376" y="2081474"/>
            <a:ext cx="424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34E771-8891-F5AC-E7E5-209FD4993814}"/>
              </a:ext>
            </a:extLst>
          </p:cNvPr>
          <p:cNvSpPr txBox="1"/>
          <p:nvPr/>
        </p:nvSpPr>
        <p:spPr>
          <a:xfrm>
            <a:off x="479376" y="2556962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7A74DD-75B5-F7C4-D816-078908CA9B15}"/>
              </a:ext>
            </a:extLst>
          </p:cNvPr>
          <p:cNvSpPr txBox="1"/>
          <p:nvPr/>
        </p:nvSpPr>
        <p:spPr>
          <a:xfrm>
            <a:off x="479376" y="3032450"/>
            <a:ext cx="3998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FFCFD7-628F-C6B6-559B-0446BD3295B6}"/>
              </a:ext>
            </a:extLst>
          </p:cNvPr>
          <p:cNvSpPr txBox="1"/>
          <p:nvPr/>
        </p:nvSpPr>
        <p:spPr>
          <a:xfrm>
            <a:off x="479376" y="3507938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B30D17-3D45-626E-8EE7-88CFA43E8C78}"/>
              </a:ext>
            </a:extLst>
          </p:cNvPr>
          <p:cNvSpPr txBox="1"/>
          <p:nvPr/>
        </p:nvSpPr>
        <p:spPr>
          <a:xfrm>
            <a:off x="479376" y="3983426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30F5867-CF22-2A8D-847C-6126129C495D}"/>
                  </a:ext>
                </a:extLst>
              </p:cNvPr>
              <p:cNvSpPr txBox="1"/>
              <p:nvPr/>
            </p:nvSpPr>
            <p:spPr>
              <a:xfrm>
                <a:off x="479376" y="4458914"/>
                <a:ext cx="1901191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30F5867-CF22-2A8D-847C-6126129C49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458914"/>
                <a:ext cx="1901191" cy="771792"/>
              </a:xfrm>
              <a:prstGeom prst="rect">
                <a:avLst/>
              </a:prstGeom>
              <a:blipFill>
                <a:blip r:embed="rId4"/>
                <a:stretch>
                  <a:fillRect l="-5128" r="-4808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CF61B0CC-B60D-E5F5-929D-6DE2CCC2E4F4}"/>
              </a:ext>
            </a:extLst>
          </p:cNvPr>
          <p:cNvSpPr txBox="1"/>
          <p:nvPr/>
        </p:nvSpPr>
        <p:spPr>
          <a:xfrm>
            <a:off x="479376" y="5137094"/>
            <a:ext cx="3264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2BD9115-B1AE-206A-1AA8-B009B7D3E229}"/>
                  </a:ext>
                </a:extLst>
              </p:cNvPr>
              <p:cNvSpPr txBox="1"/>
              <p:nvPr/>
            </p:nvSpPr>
            <p:spPr>
              <a:xfrm>
                <a:off x="479376" y="5612582"/>
                <a:ext cx="1853947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2BD9115-B1AE-206A-1AA8-B009B7D3E2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612582"/>
                <a:ext cx="1853947" cy="769316"/>
              </a:xfrm>
              <a:prstGeom prst="rect">
                <a:avLst/>
              </a:prstGeom>
              <a:blipFill>
                <a:blip r:embed="rId5"/>
                <a:stretch>
                  <a:fillRect l="-5263" r="-493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5D1E2260-DD47-C037-63E1-81254CFCD092}"/>
              </a:ext>
            </a:extLst>
          </p:cNvPr>
          <p:cNvSpPr txBox="1"/>
          <p:nvPr/>
        </p:nvSpPr>
        <p:spPr>
          <a:xfrm>
            <a:off x="479376" y="6288286"/>
            <a:ext cx="151993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85" name="yt_shape_12585"/>
              <p:cNvSpPr txBox="1"/>
              <p:nvPr/>
            </p:nvSpPr>
            <p:spPr>
              <a:xfrm>
                <a:off x="540119" y="2415543"/>
                <a:ext cx="11492915" cy="22856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垂足分别为点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的对应边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6136f"/>
                  </a:rPr>
                  <a:t> </a:t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上的高，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85" name="yt_shape_12585" descr="{&quot;rangeId&quot;:20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15543"/>
                <a:ext cx="11492915" cy="2285626"/>
              </a:xfrm>
              <a:prstGeom prst="rect">
                <a:avLst/>
              </a:prstGeom>
              <a:blipFill>
                <a:blip r:embed="rId2"/>
                <a:stretch>
                  <a:fillRect l="-1645" b="-3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89" name="yt_image_12589" title="H_121.3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87782" y="3930787"/>
            <a:ext cx="1076347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7ACF01-343B-F7DA-F5D9-066061682CD6}"/>
              </a:ext>
            </a:extLst>
          </p:cNvPr>
          <p:cNvSpPr txBox="1"/>
          <p:nvPr/>
        </p:nvSpPr>
        <p:spPr>
          <a:xfrm>
            <a:off x="450108" y="3044504"/>
            <a:ext cx="110480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分别为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的对应边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6136f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D2851E-64BE-4400-330B-49B1CD67977B}"/>
              </a:ext>
            </a:extLst>
          </p:cNvPr>
          <p:cNvSpPr txBox="1"/>
          <p:nvPr/>
        </p:nvSpPr>
        <p:spPr>
          <a:xfrm>
            <a:off x="450108" y="3519993"/>
            <a:ext cx="1818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上的高，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41C1459-FF68-0C3B-3148-4F645F790748}"/>
                  </a:ext>
                </a:extLst>
              </p:cNvPr>
              <p:cNvSpPr txBox="1"/>
              <p:nvPr/>
            </p:nvSpPr>
            <p:spPr>
              <a:xfrm>
                <a:off x="450108" y="3995480"/>
                <a:ext cx="2199767" cy="7303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pageBreak': True}">
                <a:extLst>
                  <a:ext uri="{FF2B5EF4-FFF2-40B4-BE49-F238E27FC236}">
                    <a16:creationId xmlns:a16="http://schemas.microsoft.com/office/drawing/2014/main" id="{B41C1459-FF68-0C3B-3148-4F645F7907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95480"/>
                <a:ext cx="2199767" cy="730390"/>
              </a:xfrm>
              <a:prstGeom prst="rect">
                <a:avLst/>
              </a:prstGeom>
              <a:blipFill>
                <a:blip r:embed="rId4"/>
                <a:stretch>
                  <a:fillRect l="-4432" r="-443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1" name="yt_shape_12591"/>
          <p:cNvSpPr txBox="1"/>
          <p:nvPr/>
        </p:nvSpPr>
        <p:spPr>
          <a:xfrm>
            <a:off x="540119" y="2194414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三角形内接特殊四边形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题变式与拓展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解决本题的关键：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内接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5_3ee00"/>
              </a:rPr>
              <a:t>，所谓内接就是正方形的四个顶点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都在三角形的边上，则有：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3_ec157"/>
              </a:rPr>
              <a:t>正方形的一边与三角形的一边平行，从而得到三角形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相似；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大三角形的高等于正方形的边长与小三角形的高之和；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_227e1"/>
              </a:rPr>
              <a:t>方程思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，利用相似三角形的性质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——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相似三角形对应高的比等于相似比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4_925ec"/>
              </a:rPr>
              <a:t>这个等量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关系，将已知边和未知边放在一个方程中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3" name="yt_shape_12593"/>
          <p:cNvSpPr txBox="1"/>
          <p:nvPr/>
        </p:nvSpPr>
        <p:spPr>
          <a:xfrm>
            <a:off x="479376" y="98072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【拓展】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有一批呈直角三角形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大小相同的不锈钢片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e64f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要用这批不锈钢片裁出面积最大的正方形不锈钢片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d6d2"/>
              </a:rPr>
              <a:t>请设计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一种方案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并求出这种方案下正方形不锈钢片的边长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94" name="yt_image_12594" title="H_63.4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852936"/>
            <a:ext cx="1905640" cy="80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596" name="yt_shape_12596"/>
              <p:cNvSpPr txBox="1"/>
              <p:nvPr/>
            </p:nvSpPr>
            <p:spPr>
              <a:xfrm>
                <a:off x="568787" y="2131762"/>
                <a:ext cx="11492915" cy="45375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，设正方形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的边长为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，过点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94a9f"/>
                  </a:rPr>
                  <a:t>于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易知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60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60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780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596" name="yt_shape_125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787" y="2131762"/>
                <a:ext cx="11492915" cy="4537598"/>
              </a:xfrm>
              <a:prstGeom prst="rect">
                <a:avLst/>
              </a:prstGeom>
              <a:blipFill>
                <a:blip r:embed="rId3"/>
                <a:stretch>
                  <a:fillRect l="-1591" t="-2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67F22B9-74C0-586A-DD4E-FAC216753202}"/>
              </a:ext>
            </a:extLst>
          </p:cNvPr>
          <p:cNvSpPr txBox="1"/>
          <p:nvPr/>
        </p:nvSpPr>
        <p:spPr>
          <a:xfrm>
            <a:off x="478776" y="2084956"/>
            <a:ext cx="11203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，设正方形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的边长为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94a9f"/>
              </a:rPr>
              <a:t>于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80AB37-C689-157C-852A-9BDE8D3F702A}"/>
              </a:ext>
            </a:extLst>
          </p:cNvPr>
          <p:cNvSpPr txBox="1"/>
          <p:nvPr/>
        </p:nvSpPr>
        <p:spPr>
          <a:xfrm>
            <a:off x="478776" y="2560444"/>
            <a:ext cx="310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易知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58BA9A-7699-CB59-0A55-D6BDC1B5D937}"/>
              </a:ext>
            </a:extLst>
          </p:cNvPr>
          <p:cNvSpPr txBox="1"/>
          <p:nvPr/>
        </p:nvSpPr>
        <p:spPr>
          <a:xfrm>
            <a:off x="478776" y="3035932"/>
            <a:ext cx="5883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B532709-0A6A-D572-9AC6-F947DCDC7051}"/>
                  </a:ext>
                </a:extLst>
              </p:cNvPr>
              <p:cNvSpPr txBox="1"/>
              <p:nvPr/>
            </p:nvSpPr>
            <p:spPr>
              <a:xfrm>
                <a:off x="478776" y="3511420"/>
                <a:ext cx="6303899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B532709-0A6A-D572-9AC6-F947DCDC70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776" y="3511420"/>
                <a:ext cx="6303899" cy="630441"/>
              </a:xfrm>
              <a:prstGeom prst="rect">
                <a:avLst/>
              </a:prstGeom>
              <a:blipFill>
                <a:blip r:embed="rId4"/>
                <a:stretch>
                  <a:fillRect l="-1547" r="-1354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91D9BBD-4569-6B69-9A17-DC6F6A0FE074}"/>
              </a:ext>
            </a:extLst>
          </p:cNvPr>
          <p:cNvSpPr txBox="1"/>
          <p:nvPr/>
        </p:nvSpPr>
        <p:spPr>
          <a:xfrm>
            <a:off x="478776" y="4048249"/>
            <a:ext cx="325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7DCE599-FD4D-B8A8-B32D-1A88D911C2F6}"/>
                  </a:ext>
                </a:extLst>
              </p:cNvPr>
              <p:cNvSpPr txBox="1"/>
              <p:nvPr/>
            </p:nvSpPr>
            <p:spPr>
              <a:xfrm>
                <a:off x="478776" y="4523737"/>
                <a:ext cx="4742815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7DCE599-FD4D-B8A8-B32D-1A88D911C2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776" y="4523737"/>
                <a:ext cx="4742815" cy="775221"/>
              </a:xfrm>
              <a:prstGeom prst="rect">
                <a:avLst/>
              </a:prstGeom>
              <a:blipFill>
                <a:blip r:embed="rId5"/>
                <a:stretch>
                  <a:fillRect l="-2057" r="-17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32CFDA4-6C75-C337-AB78-1F964CF45774}"/>
              </a:ext>
            </a:extLst>
          </p:cNvPr>
          <p:cNvSpPr txBox="1"/>
          <p:nvPr/>
        </p:nvSpPr>
        <p:spPr>
          <a:xfrm>
            <a:off x="478776" y="5205346"/>
            <a:ext cx="511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60634D7-B6FD-EDE9-8676-77C29E5BB343}"/>
                  </a:ext>
                </a:extLst>
              </p:cNvPr>
              <p:cNvSpPr txBox="1"/>
              <p:nvPr/>
            </p:nvSpPr>
            <p:spPr>
              <a:xfrm>
                <a:off x="478776" y="5680834"/>
                <a:ext cx="5518721" cy="11499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60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60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780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60634D7-B6FD-EDE9-8676-77C29E5BB3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776" y="5680834"/>
                <a:ext cx="5518721" cy="1149998"/>
              </a:xfrm>
              <a:prstGeom prst="rect">
                <a:avLst/>
              </a:prstGeom>
              <a:blipFill>
                <a:blip r:embed="rId6"/>
                <a:stretch>
                  <a:fillRect l="-1768" r="-1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2598" title="H_92.79">
            <a:extLst>
              <a:ext uri="{FF2B5EF4-FFF2-40B4-BE49-F238E27FC236}">
                <a16:creationId xmlns:a16="http://schemas.microsoft.com/office/drawing/2014/main" id="{C0617C32-6C44-CF36-3C62-E3CAB6934EF0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r="48282"/>
          <a:stretch/>
        </p:blipFill>
        <p:spPr bwMode="auto">
          <a:xfrm>
            <a:off x="9906468" y="4026913"/>
            <a:ext cx="2028235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9" name="yt_shape_12599"/>
          <p:cNvSpPr txBox="1"/>
          <p:nvPr/>
        </p:nvSpPr>
        <p:spPr>
          <a:xfrm>
            <a:off x="540000" y="1508888"/>
            <a:ext cx="3943324" cy="10849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00" b="0" i="0" u="none" spc="-5900">
                <a:solidFill>
                  <a:srgbClr val="1EE3CF"/>
                </a:solidFill>
                <a:effectLst/>
                <a:latin typeface="宋体/Times New Roman" pitchFamily="59"/>
                <a:ea typeface="宋体" pitchFamily="59"/>
              </a:rPr>
              <a:t> </a:t>
            </a:r>
            <a:r>
              <a:rPr lang="en-US" altLang="zh-CN" sz="5900" b="0" i="0" u="none" spc="29412">
                <a:solidFill>
                  <a:srgbClr val="1EE3CF"/>
                </a:solidFill>
                <a:effectLst/>
                <a:latin typeface="宋体/Times New Roman" pitchFamily="59"/>
                <a:ea typeface="宋体" pitchFamily="59"/>
              </a:rPr>
              <a:t> </a:t>
            </a:r>
          </a:p>
        </p:txBody>
      </p:sp>
      <p:pic>
        <p:nvPicPr>
          <p:cNvPr id="12598" name="yt_image_12598" title="H_92.7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49575"/>
          <a:stretch/>
        </p:blipFill>
        <p:spPr bwMode="auto">
          <a:xfrm>
            <a:off x="9374673" y="3239379"/>
            <a:ext cx="1977543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01" name="yt_shape_12601"/>
              <p:cNvSpPr txBox="1"/>
              <p:nvPr/>
            </p:nvSpPr>
            <p:spPr>
              <a:xfrm>
                <a:off x="540000" y="2737849"/>
                <a:ext cx="9733434" cy="29712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，设正方形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CEGH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的边长为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780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应按答图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裁剪，这时正方形不锈钢片的面积最大，它的边长为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01" name="yt_shape_12601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37849"/>
                <a:ext cx="9733434" cy="2971263"/>
              </a:xfrm>
              <a:prstGeom prst="rect">
                <a:avLst/>
              </a:prstGeom>
              <a:blipFill>
                <a:blip r:embed="rId3"/>
                <a:stretch>
                  <a:fillRect l="-1942" t="-1639" r="-877" b="-2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63BDB9A-5668-B8F3-1B4A-11038AF443CD}"/>
              </a:ext>
            </a:extLst>
          </p:cNvPr>
          <p:cNvSpPr txBox="1"/>
          <p:nvPr/>
        </p:nvSpPr>
        <p:spPr>
          <a:xfrm>
            <a:off x="449989" y="2691043"/>
            <a:ext cx="546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，设正方形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的边长为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880A77-9D0F-EB8A-E057-9EF05F1C21B3}"/>
              </a:ext>
            </a:extLst>
          </p:cNvPr>
          <p:cNvSpPr txBox="1"/>
          <p:nvPr/>
        </p:nvSpPr>
        <p:spPr>
          <a:xfrm>
            <a:off x="449989" y="3166531"/>
            <a:ext cx="487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6680F1E-8DCE-9EA0-61C4-98F2DCE8BC14}"/>
                  </a:ext>
                </a:extLst>
              </p:cNvPr>
              <p:cNvSpPr txBox="1"/>
              <p:nvPr/>
            </p:nvSpPr>
            <p:spPr>
              <a:xfrm>
                <a:off x="449989" y="3642019"/>
                <a:ext cx="529964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, 'mathAnswerShape': 1}">
                <a:extLst>
                  <a:ext uri="{FF2B5EF4-FFF2-40B4-BE49-F238E27FC236}">
                    <a16:creationId xmlns:a16="http://schemas.microsoft.com/office/drawing/2014/main" id="{06680F1E-8DCE-9EA0-61C4-98F2DCE8BC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42019"/>
                <a:ext cx="5299646" cy="775793"/>
              </a:xfrm>
              <a:prstGeom prst="rect">
                <a:avLst/>
              </a:prstGeom>
              <a:blipFill>
                <a:blip r:embed="rId4"/>
                <a:stretch>
                  <a:fillRect l="-1841" r="-1841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A178D1-9BB0-2B54-DB80-D502A983B54C}"/>
                  </a:ext>
                </a:extLst>
              </p:cNvPr>
              <p:cNvSpPr txBox="1"/>
              <p:nvPr/>
            </p:nvSpPr>
            <p:spPr>
              <a:xfrm>
                <a:off x="449989" y="4324200"/>
                <a:ext cx="1927924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780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, 'mathAnswerShape': 1}">
                <a:extLst>
                  <a:ext uri="{FF2B5EF4-FFF2-40B4-BE49-F238E27FC236}">
                    <a16:creationId xmlns:a16="http://schemas.microsoft.com/office/drawing/2014/main" id="{70A178D1-9BB0-2B54-DB80-D502A983B5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24200"/>
                <a:ext cx="1927924" cy="768553"/>
              </a:xfrm>
              <a:prstGeom prst="rect">
                <a:avLst/>
              </a:prstGeom>
              <a:blipFill>
                <a:blip r:embed="rId5"/>
                <a:stretch>
                  <a:fillRect l="-5063" r="-474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CA46B4-F175-B3DA-FED0-83F8D9C03F31}"/>
                  </a:ext>
                </a:extLst>
              </p:cNvPr>
              <p:cNvSpPr txBox="1"/>
              <p:nvPr/>
            </p:nvSpPr>
            <p:spPr>
              <a:xfrm>
                <a:off x="449989" y="4999141"/>
                <a:ext cx="9819387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应按答图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裁剪，这时正方形不锈钢片的面积最大，它的边长为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5, 'mathAnswerShape': 1}">
                <a:extLst>
                  <a:ext uri="{FF2B5EF4-FFF2-40B4-BE49-F238E27FC236}">
                    <a16:creationId xmlns:a16="http://schemas.microsoft.com/office/drawing/2014/main" id="{ADCA46B4-F175-B3DA-FED0-83F8D9C03F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99141"/>
                <a:ext cx="9819387" cy="728041"/>
              </a:xfrm>
              <a:prstGeom prst="rect">
                <a:avLst/>
              </a:prstGeom>
              <a:blipFill>
                <a:blip r:embed="rId6"/>
                <a:stretch>
                  <a:fillRect l="-993" r="-86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2593">
            <a:extLst>
              <a:ext uri="{FF2B5EF4-FFF2-40B4-BE49-F238E27FC236}">
                <a16:creationId xmlns:a16="http://schemas.microsoft.com/office/drawing/2014/main" id="{4F5E9909-6134-51EC-83C5-064056FD0165}"/>
              </a:ext>
            </a:extLst>
          </p:cNvPr>
          <p:cNvSpPr txBox="1"/>
          <p:nvPr/>
        </p:nvSpPr>
        <p:spPr>
          <a:xfrm>
            <a:off x="449989" y="128611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【拓展】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有一批呈直角三角形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大小相同的不锈钢片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e64f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要用这批不锈钢片裁出面积最大的正方形不锈钢片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d6d2"/>
              </a:rPr>
              <a:t>请设计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一种方案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并求出这种方案下正方形不锈钢片的边长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8" name="yt_shape_12538"/>
          <p:cNvSpPr txBox="1"/>
          <p:nvPr/>
        </p:nvSpPr>
        <p:spPr>
          <a:xfrm>
            <a:off x="540120" y="9496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B'E'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39d3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B'E'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39" name="yt_image_12539" title="H_110.5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999" y="2061487"/>
            <a:ext cx="3524000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541" name="yt_shape_12541"/>
              <p:cNvSpPr txBox="1"/>
              <p:nvPr/>
            </p:nvSpPr>
            <p:spPr>
              <a:xfrm>
                <a:off x="540000" y="3515569"/>
                <a:ext cx="10781798" cy="27527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的高，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B'E'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的高，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B'E'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41" name="yt_shape_12541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15569"/>
                <a:ext cx="10781798" cy="2752741"/>
              </a:xfrm>
              <a:prstGeom prst="rect">
                <a:avLst/>
              </a:prstGeom>
              <a:blipFill>
                <a:blip r:embed="rId3"/>
                <a:stretch>
                  <a:fillRect l="-1753" t="-1996" r="-962" b="-5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088BD6F-BB0C-B985-3209-3360013CFDF5}"/>
              </a:ext>
            </a:extLst>
          </p:cNvPr>
          <p:cNvSpPr txBox="1"/>
          <p:nvPr/>
        </p:nvSpPr>
        <p:spPr>
          <a:xfrm>
            <a:off x="449989" y="3468763"/>
            <a:ext cx="10857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的高，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B'E'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的高，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3992F3-5D50-3CCD-1849-05B5903FD231}"/>
                  </a:ext>
                </a:extLst>
              </p:cNvPr>
              <p:cNvSpPr txBox="1"/>
              <p:nvPr/>
            </p:nvSpPr>
            <p:spPr>
              <a:xfrm>
                <a:off x="449989" y="3944251"/>
                <a:ext cx="1923161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mathAnswerShape': 1}">
                <a:extLst>
                  <a:ext uri="{FF2B5EF4-FFF2-40B4-BE49-F238E27FC236}">
                    <a16:creationId xmlns:a16="http://schemas.microsoft.com/office/drawing/2014/main" id="{6B3992F3-5D50-3CCD-1849-05B5903FD2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4251"/>
                <a:ext cx="1923161" cy="768681"/>
              </a:xfrm>
              <a:prstGeom prst="rect">
                <a:avLst/>
              </a:prstGeom>
              <a:blipFill>
                <a:blip r:embed="rId4"/>
                <a:stretch>
                  <a:fillRect l="-5079" r="-507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58D4FCD-69D1-390F-6548-44A609DD8B50}"/>
              </a:ext>
            </a:extLst>
          </p:cNvPr>
          <p:cNvSpPr txBox="1"/>
          <p:nvPr/>
        </p:nvSpPr>
        <p:spPr>
          <a:xfrm>
            <a:off x="449989" y="4619320"/>
            <a:ext cx="488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273C4D-0A31-7579-DA25-2415CF4C4A99}"/>
                  </a:ext>
                </a:extLst>
              </p:cNvPr>
              <p:cNvSpPr txBox="1"/>
              <p:nvPr/>
            </p:nvSpPr>
            <p:spPr>
              <a:xfrm>
                <a:off x="449989" y="5094808"/>
                <a:ext cx="1969199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, 'mathAnswerShape': 1}">
                <a:extLst>
                  <a:ext uri="{FF2B5EF4-FFF2-40B4-BE49-F238E27FC236}">
                    <a16:creationId xmlns:a16="http://schemas.microsoft.com/office/drawing/2014/main" id="{B7273C4D-0A31-7579-DA25-2415CF4C4A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94808"/>
                <a:ext cx="1969199" cy="769315"/>
              </a:xfrm>
              <a:prstGeom prst="rect">
                <a:avLst/>
              </a:prstGeom>
              <a:blipFill>
                <a:blip r:embed="rId5"/>
                <a:stretch>
                  <a:fillRect l="-4954" r="-464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C55BA8F-64BF-D50F-E355-6D1AD5A0B822}"/>
              </a:ext>
            </a:extLst>
          </p:cNvPr>
          <p:cNvSpPr txBox="1"/>
          <p:nvPr/>
        </p:nvSpPr>
        <p:spPr>
          <a:xfrm>
            <a:off x="449989" y="5770511"/>
            <a:ext cx="1672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B'E'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3" name="yt_shape_12543"/>
          <p:cNvSpPr txBox="1"/>
          <p:nvPr/>
        </p:nvSpPr>
        <p:spPr>
          <a:xfrm>
            <a:off x="540000" y="2643988"/>
            <a:ext cx="735297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相似三角形对应的角平分线的比等于相似比</a:t>
            </a:r>
          </a:p>
        </p:txBody>
      </p:sp>
      <p:sp>
        <p:nvSpPr>
          <p:cNvPr id="12544" name="yt_shape_12544"/>
          <p:cNvSpPr txBox="1"/>
          <p:nvPr/>
        </p:nvSpPr>
        <p:spPr>
          <a:xfrm>
            <a:off x="540120" y="313919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且对应的角平分线之比为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c613a"/>
              </a:rPr>
              <a:t>则对应边上的高之比是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45" name="yt_table_1254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854038"/>
              </p:ext>
            </p:extLst>
          </p:nvPr>
        </p:nvGraphicFramePr>
        <p:xfrm>
          <a:off x="540047" y="4098628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</a:tbl>
          </a:graphicData>
        </a:graphic>
      </p:graphicFrame>
      <p:pic>
        <p:nvPicPr>
          <p:cNvPr id="3" name="yt_shape_1714027669270" title="H_26.259764">
            <a:extLst>
              <a:ext uri="{FF2B5EF4-FFF2-40B4-BE49-F238E27FC236}">
                <a16:creationId xmlns:a16="http://schemas.microsoft.com/office/drawing/2014/main" id="{9EC906C5-7FEF-FF89-AD21-EB0391984F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9729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604244-3032-8D37-FE55-A78A74A64950}"/>
              </a:ext>
            </a:extLst>
          </p:cNvPr>
          <p:cNvSpPr txBox="1"/>
          <p:nvPr/>
        </p:nvSpPr>
        <p:spPr>
          <a:xfrm>
            <a:off x="1059709" y="35678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7" name="yt_shape_12547"/>
          <p:cNvSpPr txBox="1"/>
          <p:nvPr/>
        </p:nvSpPr>
        <p:spPr>
          <a:xfrm>
            <a:off x="540120" y="13270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c5b7"/>
              </a:rPr>
              <a:t>的一条角平分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48" name="yt_image_12548" title="H_88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4996" y="2438811"/>
            <a:ext cx="3562007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550" name="yt_shape_12550"/>
              <p:cNvSpPr txBox="1"/>
              <p:nvPr/>
            </p:nvSpPr>
            <p:spPr>
              <a:xfrm>
                <a:off x="540000" y="3618634"/>
                <a:ext cx="5875006" cy="22723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𝐷𝑁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𝐷𝑁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50" name="yt_shape_12550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18634"/>
                <a:ext cx="5875006" cy="2272353"/>
              </a:xfrm>
              <a:prstGeom prst="rect">
                <a:avLst/>
              </a:prstGeom>
              <a:blipFill>
                <a:blip r:embed="rId3"/>
                <a:stretch>
                  <a:fillRect l="-3219" r="-1973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9248DF8-4A6B-ECBE-C215-67482090FA57}"/>
                  </a:ext>
                </a:extLst>
              </p:cNvPr>
              <p:cNvSpPr txBox="1"/>
              <p:nvPr/>
            </p:nvSpPr>
            <p:spPr>
              <a:xfrm>
                <a:off x="449989" y="3571828"/>
                <a:ext cx="5205920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𝐷𝑁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mathAnswerShape': 1}">
                <a:extLst>
                  <a:ext uri="{FF2B5EF4-FFF2-40B4-BE49-F238E27FC236}">
                    <a16:creationId xmlns:a16="http://schemas.microsoft.com/office/drawing/2014/main" id="{49248DF8-4A6B-ECBE-C215-67482090FA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1828"/>
                <a:ext cx="5205920" cy="768681"/>
              </a:xfrm>
              <a:prstGeom prst="rect">
                <a:avLst/>
              </a:prstGeom>
              <a:blipFill>
                <a:blip r:embed="rId4"/>
                <a:stretch>
                  <a:fillRect l="-1874" r="-187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0DC6DD5-EBEE-8D30-480E-B87B9F70F5B5}"/>
              </a:ext>
            </a:extLst>
          </p:cNvPr>
          <p:cNvSpPr txBox="1"/>
          <p:nvPr/>
        </p:nvSpPr>
        <p:spPr>
          <a:xfrm>
            <a:off x="449989" y="4246897"/>
            <a:ext cx="599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CF36147-1287-6548-88DF-563053535CDA}"/>
                  </a:ext>
                </a:extLst>
              </p:cNvPr>
              <p:cNvSpPr txBox="1"/>
              <p:nvPr/>
            </p:nvSpPr>
            <p:spPr>
              <a:xfrm>
                <a:off x="449989" y="4722385"/>
                <a:ext cx="1874394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𝐷𝑁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mathAnswerShape': 1}">
                <a:extLst>
                  <a:ext uri="{FF2B5EF4-FFF2-40B4-BE49-F238E27FC236}">
                    <a16:creationId xmlns:a16="http://schemas.microsoft.com/office/drawing/2014/main" id="{1CF36147-1287-6548-88DF-563053535C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2385"/>
                <a:ext cx="1874394" cy="769061"/>
              </a:xfrm>
              <a:prstGeom prst="rect">
                <a:avLst/>
              </a:prstGeom>
              <a:blipFill>
                <a:blip r:embed="rId5"/>
                <a:stretch>
                  <a:fillRect l="-5212" r="-521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AAF6BA0-5F1B-25A9-6E8E-2FA653388C21}"/>
              </a:ext>
            </a:extLst>
          </p:cNvPr>
          <p:cNvSpPr txBox="1"/>
          <p:nvPr/>
        </p:nvSpPr>
        <p:spPr>
          <a:xfrm>
            <a:off x="449989" y="5397834"/>
            <a:ext cx="190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2" name="yt_shape_12552"/>
          <p:cNvSpPr txBox="1"/>
          <p:nvPr/>
        </p:nvSpPr>
        <p:spPr>
          <a:xfrm>
            <a:off x="540000" y="2133014"/>
            <a:ext cx="735297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相似三角形对应边上的中线的比等于相似比</a:t>
            </a:r>
          </a:p>
        </p:txBody>
      </p:sp>
      <p:sp>
        <p:nvSpPr>
          <p:cNvPr id="12553" name="yt_shape_12553"/>
          <p:cNvSpPr txBox="1"/>
          <p:nvPr/>
        </p:nvSpPr>
        <p:spPr>
          <a:xfrm>
            <a:off x="540120" y="262821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00e5"/>
              </a:rPr>
              <a:t>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55" name="yt_table_12555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0924010"/>
                  </p:ext>
                </p:extLst>
              </p:nvPr>
            </p:nvGraphicFramePr>
            <p:xfrm>
              <a:off x="540047" y="3587654"/>
              <a:ext cx="7452678" cy="635953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00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4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555" name="yt_table_12555_skip" descr="{&quot;rangeId&quot;:8,&quot;type&quot;:&quot;Option&quot;,&quot;drawing&quot;:[&quot;yt_image_12554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0924010"/>
                  </p:ext>
                </p:extLst>
              </p:nvPr>
            </p:nvGraphicFramePr>
            <p:xfrm>
              <a:off x="540047" y="2354640"/>
              <a:ext cx="7452678" cy="635953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00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401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871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62" r="-15086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62" r="-5086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91525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554" name="yt_image_12554_skip" title="H_117.9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2820" y="3587654"/>
            <a:ext cx="184707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669343" title="H_26.259764">
            <a:extLst>
              <a:ext uri="{FF2B5EF4-FFF2-40B4-BE49-F238E27FC236}">
                <a16:creationId xmlns:a16="http://schemas.microsoft.com/office/drawing/2014/main" id="{C6EC77EE-19D4-1162-244D-648810B568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8632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4113A7-EA93-0D11-188B-8BA356F776A1}"/>
              </a:ext>
            </a:extLst>
          </p:cNvPr>
          <p:cNvSpPr txBox="1"/>
          <p:nvPr/>
        </p:nvSpPr>
        <p:spPr>
          <a:xfrm>
            <a:off x="8382846" y="305690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6" name="yt_shape_12556"/>
          <p:cNvSpPr txBox="1"/>
          <p:nvPr/>
        </p:nvSpPr>
        <p:spPr>
          <a:xfrm>
            <a:off x="349542" y="2014414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且对应中线的比为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a121,isEnd"/>
              </a:rPr>
              <a:t>的相似比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则它们对应边上的高的比为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cb69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边上的中线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边上的中线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874D78-B4D9-83C0-B50A-36E4C9D2427B}"/>
              </a:ext>
            </a:extLst>
          </p:cNvPr>
          <p:cNvSpPr txBox="1"/>
          <p:nvPr/>
        </p:nvSpPr>
        <p:spPr>
          <a:xfrm>
            <a:off x="869131" y="244309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2C5407-CC20-B70F-B395-78CC800543C5}"/>
              </a:ext>
            </a:extLst>
          </p:cNvPr>
          <p:cNvSpPr txBox="1"/>
          <p:nvPr/>
        </p:nvSpPr>
        <p:spPr>
          <a:xfrm>
            <a:off x="10135369" y="2918584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A93142-0979-F49E-7647-DFA0DA13F435}"/>
              </a:ext>
            </a:extLst>
          </p:cNvPr>
          <p:cNvSpPr txBox="1"/>
          <p:nvPr/>
        </p:nvSpPr>
        <p:spPr>
          <a:xfrm>
            <a:off x="7558855" y="3394072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61" name="yt_shape_12561"/>
              <p:cNvSpPr txBox="1"/>
              <p:nvPr/>
            </p:nvSpPr>
            <p:spPr>
              <a:xfrm>
                <a:off x="540000" y="2129444"/>
                <a:ext cx="8880636" cy="41924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的中线，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6cm.</a:t>
                </a:r>
              </a:p>
            </p:txBody>
          </p:sp>
        </mc:Choice>
        <mc:Fallback>
          <p:sp>
            <p:nvSpPr>
              <p:cNvPr id="12561" name="yt_shape_125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29444"/>
                <a:ext cx="8880636" cy="4192494"/>
              </a:xfrm>
              <a:prstGeom prst="rect">
                <a:avLst/>
              </a:prstGeom>
              <a:blipFill>
                <a:blip r:embed="rId2"/>
                <a:stretch>
                  <a:fillRect l="-2129" t="-1163" r="-1236" b="-3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05080FD-ED45-5ECD-01BF-1166029F09A2}"/>
              </a:ext>
            </a:extLst>
          </p:cNvPr>
          <p:cNvSpPr txBox="1"/>
          <p:nvPr/>
        </p:nvSpPr>
        <p:spPr>
          <a:xfrm>
            <a:off x="449989" y="2082638"/>
            <a:ext cx="3753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EEFF66-4C67-2950-C15D-B0271FDF36C0}"/>
              </a:ext>
            </a:extLst>
          </p:cNvPr>
          <p:cNvSpPr txBox="1"/>
          <p:nvPr/>
        </p:nvSpPr>
        <p:spPr>
          <a:xfrm>
            <a:off x="449989" y="2558126"/>
            <a:ext cx="223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F7FC7B-3895-E7AA-7B11-69A394AECFDB}"/>
              </a:ext>
            </a:extLst>
          </p:cNvPr>
          <p:cNvSpPr txBox="1"/>
          <p:nvPr/>
        </p:nvSpPr>
        <p:spPr>
          <a:xfrm>
            <a:off x="449989" y="3033614"/>
            <a:ext cx="196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A13C6D9-2107-8DE5-79E4-B3EA47F84733}"/>
                  </a:ext>
                </a:extLst>
              </p:cNvPr>
              <p:cNvSpPr txBox="1"/>
              <p:nvPr/>
            </p:nvSpPr>
            <p:spPr>
              <a:xfrm>
                <a:off x="449989" y="3509102"/>
                <a:ext cx="1616774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A13C6D9-2107-8DE5-79E4-B3EA47F847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09102"/>
                <a:ext cx="1616774" cy="768681"/>
              </a:xfrm>
              <a:prstGeom prst="rect">
                <a:avLst/>
              </a:prstGeom>
              <a:blipFill>
                <a:blip r:embed="rId3"/>
                <a:stretch>
                  <a:fillRect l="-6038" r="-603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ECE6EDD-E217-F2E8-688B-4E869CA76D6E}"/>
              </a:ext>
            </a:extLst>
          </p:cNvPr>
          <p:cNvSpPr txBox="1"/>
          <p:nvPr/>
        </p:nvSpPr>
        <p:spPr>
          <a:xfrm>
            <a:off x="449989" y="4184171"/>
            <a:ext cx="8974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分别是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的中线，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BD253CB-1D6B-D899-B9D9-1A786FCAC07F}"/>
                  </a:ext>
                </a:extLst>
              </p:cNvPr>
              <p:cNvSpPr txBox="1"/>
              <p:nvPr/>
            </p:nvSpPr>
            <p:spPr>
              <a:xfrm>
                <a:off x="449989" y="4659659"/>
                <a:ext cx="1624712" cy="7686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BD253CB-1D6B-D899-B9D9-1A786FCAC0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59659"/>
                <a:ext cx="1624712" cy="768680"/>
              </a:xfrm>
              <a:prstGeom prst="rect">
                <a:avLst/>
              </a:prstGeom>
              <a:blipFill>
                <a:blip r:embed="rId4"/>
                <a:stretch>
                  <a:fillRect l="-6015" r="-601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D2FCC5D-67E6-CCBE-CAA8-8E728065F7F8}"/>
              </a:ext>
            </a:extLst>
          </p:cNvPr>
          <p:cNvSpPr txBox="1"/>
          <p:nvPr/>
        </p:nvSpPr>
        <p:spPr>
          <a:xfrm>
            <a:off x="449989" y="5334727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E113B7-9A15-9309-ECF9-5AA840A1F279}"/>
              </a:ext>
            </a:extLst>
          </p:cNvPr>
          <p:cNvSpPr txBox="1"/>
          <p:nvPr/>
        </p:nvSpPr>
        <p:spPr>
          <a:xfrm>
            <a:off x="449989" y="5810215"/>
            <a:ext cx="3561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6cm.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559" name="yt_image_12559" title="H_112.6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28248" y="2636912"/>
            <a:ext cx="2802103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2556">
            <a:extLst>
              <a:ext uri="{FF2B5EF4-FFF2-40B4-BE49-F238E27FC236}">
                <a16:creationId xmlns:a16="http://schemas.microsoft.com/office/drawing/2014/main" id="{28EA64A8-70F9-726D-8FBF-CDC652231C5D}"/>
              </a:ext>
            </a:extLst>
          </p:cNvPr>
          <p:cNvSpPr txBox="1"/>
          <p:nvPr/>
        </p:nvSpPr>
        <p:spPr>
          <a:xfrm>
            <a:off x="540000" y="1200918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5803,isEnd"/>
              </a:rPr>
              <a:t>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3" name="yt_shape_12563"/>
          <p:cNvSpPr txBox="1"/>
          <p:nvPr/>
        </p:nvSpPr>
        <p:spPr>
          <a:xfrm>
            <a:off x="540000" y="2907074"/>
            <a:ext cx="919963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由于没有明确告诉相似比的顺序，忽略了分类讨论而出错</a:t>
            </a:r>
          </a:p>
        </p:txBody>
      </p:sp>
      <p:sp>
        <p:nvSpPr>
          <p:cNvPr id="12564" name="yt_shape_12564"/>
          <p:cNvSpPr txBox="1"/>
          <p:nvPr/>
        </p:nvSpPr>
        <p:spPr>
          <a:xfrm>
            <a:off x="540119" y="340227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两个相似三角形的相似比为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已知其中一个三角形的一条中线为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6ab0,isEnd"/>
              </a:rPr>
              <a:t>那么另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一个三角形对应的中线是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027669412" title="H_26.259764">
            <a:extLst>
              <a:ext uri="{FF2B5EF4-FFF2-40B4-BE49-F238E27FC236}">
                <a16:creationId xmlns:a16="http://schemas.microsoft.com/office/drawing/2014/main" id="{DA8F93E7-2118-9F5A-261C-747CCD886E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6038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783764-0E45-C287-7C95-EA96C5F1DC00}"/>
              </a:ext>
            </a:extLst>
          </p:cNvPr>
          <p:cNvSpPr txBox="1"/>
          <p:nvPr/>
        </p:nvSpPr>
        <p:spPr>
          <a:xfrm>
            <a:off x="4107708" y="383096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6" name="yt_shape_12566"/>
          <p:cNvSpPr txBox="1"/>
          <p:nvPr/>
        </p:nvSpPr>
        <p:spPr>
          <a:xfrm>
            <a:off x="540000" y="1566543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565" name="yt_image_1256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6654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68" name="yt_shape_12568"/>
          <p:cNvSpPr txBox="1"/>
          <p:nvPr/>
        </p:nvSpPr>
        <p:spPr>
          <a:xfrm>
            <a:off x="540119" y="214870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怀化市四中期中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一张等腰三角形纸片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91d8"/>
              </a:rPr>
              <a:t>底边上的高为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22.5cm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现沿底边依次从下往上裁剪宽度均为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的矩形纸条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5c3e"/>
              </a:rPr>
              <a:t>已知剪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得的纸条中有一张是正方形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则这张正方形纸条是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72" name="yt_table_1257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167046"/>
              </p:ext>
            </p:extLst>
          </p:nvPr>
        </p:nvGraphicFramePr>
        <p:xfrm>
          <a:off x="540047" y="3588274"/>
          <a:ext cx="4370706" cy="950976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</a:tbl>
          </a:graphicData>
        </a:graphic>
      </p:graphicFrame>
      <p:grpSp>
        <p:nvGrpSpPr>
          <p:cNvPr id="12569" name="yt_shape_12569_skip" title="H_162.4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5830" y="3588274"/>
            <a:ext cx="2094114" cy="2063637"/>
            <a:chOff x="0" y="0"/>
            <a:chExt cx="2094114" cy="2063637"/>
          </a:xfrm>
        </p:grpSpPr>
        <p:pic>
          <p:nvPicPr>
            <p:cNvPr id="2" name="yt_image_1256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94114" cy="166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71" name="yt_shape_12571"/>
            <p:cNvSpPr txBox="1"/>
            <p:nvPr/>
          </p:nvSpPr>
          <p:spPr>
            <a:xfrm>
              <a:off x="437593" y="170363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B307B83-5B4C-7A69-A6CC-0CCC784690EB}"/>
              </a:ext>
            </a:extLst>
          </p:cNvPr>
          <p:cNvSpPr txBox="1"/>
          <p:nvPr/>
        </p:nvSpPr>
        <p:spPr>
          <a:xfrm>
            <a:off x="7765307" y="305287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1995</Words>
  <Application>Microsoft Office PowerPoint</Application>
  <PresentationFormat>宽屏</PresentationFormat>
  <Paragraphs>143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2024-04-25T06:40:28Z</dcterms:created>
  <dcterms:modified xsi:type="dcterms:W3CDTF">2024-04-25T09:06:24Z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