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25" r:id="rId7"/>
    <p:sldId id="308" r:id="rId8"/>
    <p:sldId id="326" r:id="rId9"/>
    <p:sldId id="309" r:id="rId10"/>
    <p:sldId id="311" r:id="rId11"/>
    <p:sldId id="313" r:id="rId12"/>
    <p:sldId id="314" r:id="rId13"/>
    <p:sldId id="316" r:id="rId14"/>
    <p:sldId id="319" r:id="rId15"/>
    <p:sldId id="323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bin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42" name="yt_image_12942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98933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44" name="yt_shape_12944"/>
          <p:cNvSpPr txBox="1"/>
          <p:nvPr/>
        </p:nvSpPr>
        <p:spPr>
          <a:xfrm>
            <a:off x="540000" y="1981098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平面直角坐标系中的位似</a:t>
            </a:r>
          </a:p>
        </p:txBody>
      </p:sp>
      <p:sp>
        <p:nvSpPr>
          <p:cNvPr id="12945" name="yt_shape_12945"/>
          <p:cNvSpPr txBox="1"/>
          <p:nvPr/>
        </p:nvSpPr>
        <p:spPr>
          <a:xfrm>
            <a:off x="540119" y="247630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的三个顶点分别为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a1fc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现以原点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在第一象限内作与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位似且位似比为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71f3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49" name="yt_table_1294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125743"/>
              </p:ext>
            </p:extLst>
          </p:nvPr>
        </p:nvGraphicFramePr>
        <p:xfrm>
          <a:off x="540047" y="3915869"/>
          <a:ext cx="54375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446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4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</a:tbl>
          </a:graphicData>
        </a:graphic>
      </p:graphicFrame>
      <p:grpSp>
        <p:nvGrpSpPr>
          <p:cNvPr id="12946" name="yt_shape_12946_skip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8291" y="3915869"/>
            <a:ext cx="1731573" cy="1903617"/>
            <a:chOff x="0" y="0"/>
            <a:chExt cx="1731573" cy="1903617"/>
          </a:xfrm>
        </p:grpSpPr>
        <p:pic>
          <p:nvPicPr>
            <p:cNvPr id="2" name="yt_image_1294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31573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48" name="yt_shape_12948"/>
            <p:cNvSpPr txBox="1"/>
            <p:nvPr/>
          </p:nvSpPr>
          <p:spPr>
            <a:xfrm>
              <a:off x="332505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027732294">
            <a:extLst>
              <a:ext uri="{FF2B5EF4-FFF2-40B4-BE49-F238E27FC236}">
                <a16:creationId xmlns:a16="http://schemas.microsoft.com/office/drawing/2014/main" id="{E254CE39-1415-3A26-1BCA-131BFD1247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3440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3DD3D3B-536B-DEA0-4655-1E9694F5A918}"/>
              </a:ext>
            </a:extLst>
          </p:cNvPr>
          <p:cNvSpPr txBox="1"/>
          <p:nvPr/>
        </p:nvSpPr>
        <p:spPr>
          <a:xfrm>
            <a:off x="6060333" y="33804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1" name="yt_shape_13001"/>
          <p:cNvSpPr txBox="1"/>
          <p:nvPr/>
        </p:nvSpPr>
        <p:spPr>
          <a:xfrm>
            <a:off x="540119" y="1294162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每个网格小正方形的边长均为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ed75"/>
              </a:rPr>
              <a:t>为位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似中心作正方形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按此规律作下去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d3e9"/>
              </a:rPr>
              <a:t>所作正方形的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顶点均在格点上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的顶点坐标分别为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505b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05" name="yt_table_1300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453747"/>
              </p:ext>
            </p:extLst>
          </p:nvPr>
        </p:nvGraphicFramePr>
        <p:xfrm>
          <a:off x="540047" y="3213860"/>
          <a:ext cx="6334443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</a:tbl>
          </a:graphicData>
        </a:graphic>
      </p:graphicFrame>
      <p:grpSp>
        <p:nvGrpSpPr>
          <p:cNvPr id="13002" name="yt_shape_13002_skip" title="H_213.4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27214" y="3213860"/>
            <a:ext cx="2322781" cy="2710575"/>
            <a:chOff x="0" y="0"/>
            <a:chExt cx="2322781" cy="2710575"/>
          </a:xfrm>
        </p:grpSpPr>
        <p:pic>
          <p:nvPicPr>
            <p:cNvPr id="2" name="yt_image_1300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22781" cy="2314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04" name="yt_shape_13004"/>
            <p:cNvSpPr txBox="1"/>
            <p:nvPr/>
          </p:nvSpPr>
          <p:spPr>
            <a:xfrm>
              <a:off x="628109" y="235057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64CA23F-B86F-9196-0B4F-00595E4B7F98}"/>
              </a:ext>
            </a:extLst>
          </p:cNvPr>
          <p:cNvSpPr txBox="1"/>
          <p:nvPr/>
        </p:nvSpPr>
        <p:spPr>
          <a:xfrm>
            <a:off x="9125796" y="267382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7" name="yt_shape_13007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绥化市中考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eca3,isEnd"/>
              </a:rPr>
              <a:t>的位似比为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3fef,isEnd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3011" name="yt_shape_13011"/>
          <p:cNvSpPr txBox="1"/>
          <p:nvPr/>
        </p:nvSpPr>
        <p:spPr>
          <a:xfrm>
            <a:off x="540000" y="425964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08" name="yt_shape_13008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15996" y="2491930"/>
            <a:ext cx="2760006" cy="1717308"/>
            <a:chOff x="0" y="0"/>
            <a:chExt cx="2760006" cy="1717308"/>
          </a:xfrm>
        </p:grpSpPr>
        <p:pic>
          <p:nvPicPr>
            <p:cNvPr id="2" name="yt_image_1300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60006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10" name="yt_shape_13010"/>
            <p:cNvSpPr txBox="1"/>
            <p:nvPr/>
          </p:nvSpPr>
          <p:spPr>
            <a:xfrm>
              <a:off x="846722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012" name="yt_shape_13012"/>
          <p:cNvSpPr txBox="1"/>
          <p:nvPr/>
        </p:nvSpPr>
        <p:spPr>
          <a:xfrm>
            <a:off x="540119" y="4668931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益阳市一中单元卷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52fb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现以原点为位似中心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放大得到线段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04e1,isEnd"/>
              </a:rPr>
              <a:t>的对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496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93B28A-8ADB-336A-049C-4B673D919BD4}"/>
              </a:ext>
            </a:extLst>
          </p:cNvPr>
          <p:cNvSpPr txBox="1"/>
          <p:nvPr/>
        </p:nvSpPr>
        <p:spPr>
          <a:xfrm>
            <a:off x="1669308" y="1804170"/>
            <a:ext cx="2961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0F1A6E-C4F0-8041-7A92-E9CD4FF3E8F7}"/>
              </a:ext>
            </a:extLst>
          </p:cNvPr>
          <p:cNvSpPr txBox="1"/>
          <p:nvPr/>
        </p:nvSpPr>
        <p:spPr>
          <a:xfrm>
            <a:off x="7985971" y="5573101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6279a"/>
              </a:rPr>
              <a:t>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AB298F-5AF9-09A6-B6C2-803F03794BFD}"/>
              </a:ext>
            </a:extLst>
          </p:cNvPr>
          <p:cNvSpPr txBox="1"/>
          <p:nvPr/>
        </p:nvSpPr>
        <p:spPr>
          <a:xfrm>
            <a:off x="450108" y="604858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13" name="yt_shape_13013"/>
              <p:cNvSpPr txBox="1"/>
              <p:nvPr/>
            </p:nvSpPr>
            <p:spPr>
              <a:xfrm>
                <a:off x="495603" y="978128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为位似中心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缩小为原来的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14f0"/>
                  </a:rPr>
                  <a:t>写出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各顶点的坐标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013" name="yt_shape_130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603" y="978128"/>
                <a:ext cx="11492915" cy="1106521"/>
              </a:xfrm>
              <a:prstGeom prst="rect">
                <a:avLst/>
              </a:prstGeom>
              <a:blipFill>
                <a:blip r:embed="rId2"/>
                <a:stretch>
                  <a:fillRect l="-159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15" name="yt_image_13015" title="H_136.8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0256" y="1690497"/>
            <a:ext cx="2431720" cy="173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17" name="yt_shape_13017"/>
          <p:cNvSpPr txBox="1"/>
          <p:nvPr/>
        </p:nvSpPr>
        <p:spPr>
          <a:xfrm>
            <a:off x="495603" y="2880026"/>
            <a:ext cx="4869923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C'G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同理可求出点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6627496-78D0-1A67-D418-960DAE4CC5A2}"/>
              </a:ext>
            </a:extLst>
          </p:cNvPr>
          <p:cNvSpPr txBox="1"/>
          <p:nvPr/>
        </p:nvSpPr>
        <p:spPr>
          <a:xfrm>
            <a:off x="405592" y="2833220"/>
            <a:ext cx="3591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3C7792-9A3B-7B5C-479C-0EFD5E3FA6AF}"/>
              </a:ext>
            </a:extLst>
          </p:cNvPr>
          <p:cNvSpPr txBox="1"/>
          <p:nvPr/>
        </p:nvSpPr>
        <p:spPr>
          <a:xfrm>
            <a:off x="405592" y="3308708"/>
            <a:ext cx="3859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8BC3CE-41A8-D70D-F2C1-5BBE1BD40E8B}"/>
              </a:ext>
            </a:extLst>
          </p:cNvPr>
          <p:cNvSpPr txBox="1"/>
          <p:nvPr/>
        </p:nvSpPr>
        <p:spPr>
          <a:xfrm>
            <a:off x="405592" y="3784196"/>
            <a:ext cx="341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385753-9885-0562-4D16-6074685125F0}"/>
              </a:ext>
            </a:extLst>
          </p:cNvPr>
          <p:cNvSpPr txBox="1"/>
          <p:nvPr/>
        </p:nvSpPr>
        <p:spPr>
          <a:xfrm>
            <a:off x="405592" y="425968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C48BD0-D770-26D9-A11B-F3D0912EA69A}"/>
              </a:ext>
            </a:extLst>
          </p:cNvPr>
          <p:cNvSpPr txBox="1"/>
          <p:nvPr/>
        </p:nvSpPr>
        <p:spPr>
          <a:xfrm>
            <a:off x="405592" y="4735172"/>
            <a:ext cx="3877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F5965CF-5521-ACF6-1AA6-6F7DB6EF2847}"/>
              </a:ext>
            </a:extLst>
          </p:cNvPr>
          <p:cNvSpPr txBox="1"/>
          <p:nvPr/>
        </p:nvSpPr>
        <p:spPr>
          <a:xfrm>
            <a:off x="405592" y="5210660"/>
            <a:ext cx="5002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同理可求出点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9" name="yt_shape_13019"/>
          <p:cNvSpPr txBox="1"/>
          <p:nvPr/>
        </p:nvSpPr>
        <p:spPr>
          <a:xfrm>
            <a:off x="540000" y="1240692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018" name="yt_image_13018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4069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21" name="yt_shape_13021"/>
          <p:cNvSpPr txBox="1"/>
          <p:nvPr/>
        </p:nvSpPr>
        <p:spPr>
          <a:xfrm>
            <a:off x="540119" y="182285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的正方形网格中建立平面直角坐标系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fa61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三个顶点分别为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022" name="yt_shape_13022"/>
          <p:cNvSpPr txBox="1"/>
          <p:nvPr/>
        </p:nvSpPr>
        <p:spPr>
          <a:xfrm>
            <a:off x="540000" y="2782292"/>
            <a:ext cx="60962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3023"/>
          <p:cNvSpPr txBox="1"/>
          <p:nvPr/>
        </p:nvSpPr>
        <p:spPr>
          <a:xfrm>
            <a:off x="540000" y="3413959"/>
            <a:ext cx="64953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就是所求作的三角形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024" name="yt_image_1302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7688" y="4041482"/>
            <a:ext cx="2477383" cy="2563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966B09F-EE7A-FBD2-5509-C15FD812E519}"/>
              </a:ext>
            </a:extLst>
          </p:cNvPr>
          <p:cNvSpPr txBox="1"/>
          <p:nvPr/>
        </p:nvSpPr>
        <p:spPr>
          <a:xfrm>
            <a:off x="449989" y="3367153"/>
            <a:ext cx="6612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就是所求作的三角形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027" name="yt_image_1302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6931" y="4126497"/>
            <a:ext cx="2366859" cy="2473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6" name="yt_shape_13026"/>
          <p:cNvSpPr txBox="1"/>
          <p:nvPr/>
        </p:nvSpPr>
        <p:spPr>
          <a:xfrm>
            <a:off x="491777" y="100818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轴的上方画出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2083"/>
              </a:rPr>
              <a:t>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且位似比为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028" name="yt_shape_13028"/>
          <p:cNvSpPr txBox="1"/>
          <p:nvPr/>
        </p:nvSpPr>
        <p:spPr>
          <a:xfrm>
            <a:off x="540000" y="2928173"/>
            <a:ext cx="2352054" cy="2280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400" b="0" i="0" u="none" spc="-12400">
                <a:solidFill>
                  <a:srgbClr val="1EE3CF"/>
                </a:solidFill>
                <a:effectLst/>
                <a:latin typeface="宋体/Times New Roman" pitchFamily="124"/>
                <a:ea typeface="宋体" pitchFamily="124"/>
              </a:rPr>
              <a:t> </a:t>
            </a:r>
            <a:r>
              <a:rPr lang="en-US" altLang="zh-CN" sz="12400" b="0" i="0" u="none" spc="15541">
                <a:solidFill>
                  <a:srgbClr val="1EE3CF"/>
                </a:solidFill>
                <a:effectLst/>
                <a:latin typeface="宋体/Times New Roman" pitchFamily="124"/>
                <a:ea typeface="宋体" pitchFamily="124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030"/>
              <p:cNvSpPr txBox="1"/>
              <p:nvPr/>
            </p:nvSpPr>
            <p:spPr>
              <a:xfrm>
                <a:off x="497379" y="1963638"/>
                <a:ext cx="8979532" cy="37175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如图，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就是所求作的三角形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分别过点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01ae1"/>
                  </a:rPr>
                  <a:t> </a:t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轴的平行线，过点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轴的平行线，交点分别为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fbb13"/>
                  </a:rPr>
                  <a:t> </a:t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位似，且位似比为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，位似中心为原点，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宋体" panose="02040503050406030204" pitchFamily="48" charset="0"/>
                            <a:ea typeface="宋体" panose="02040503050406030204" pitchFamily="48" charset="0"/>
                          </a:rPr>
                          <m:t>△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梯形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宋体" panose="02040503050406030204" pitchFamily="48" charset="0"/>
                            <a:ea typeface="宋体" panose="02040503050406030204" pitchFamily="48" charset="0"/>
                          </a:rPr>
                          <m:t>△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宋体" panose="02040503050406030204" pitchFamily="48" charset="0"/>
                            <a:ea typeface="宋体" panose="02040503050406030204" pitchFamily="48" charset="0"/>
                          </a:rPr>
                          <m:t>△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a570a"/>
                  </a:rPr>
                  <a:t>）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28.</a:t>
                </a:r>
              </a:p>
            </p:txBody>
          </p:sp>
        </mc:Choice>
        <mc:Fallback>
          <p:sp>
            <p:nvSpPr>
              <p:cNvPr id="3" name="yt_shape_130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963638"/>
                <a:ext cx="8979532" cy="3717556"/>
              </a:xfrm>
              <a:prstGeom prst="rect">
                <a:avLst/>
              </a:prstGeom>
              <a:blipFill>
                <a:blip r:embed="rId2"/>
                <a:stretch>
                  <a:fillRect l="-2105" t="-1311" b="-19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32" name="yt_image_1303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64837" y="1498308"/>
            <a:ext cx="2148700" cy="2223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C0AE9BB-1C59-45B4-239E-B79419AB6F8C}"/>
              </a:ext>
            </a:extLst>
          </p:cNvPr>
          <p:cNvSpPr txBox="1"/>
          <p:nvPr/>
        </p:nvSpPr>
        <p:spPr>
          <a:xfrm>
            <a:off x="407368" y="1916832"/>
            <a:ext cx="8566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就是所求作的三角形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分别过点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01ae1"/>
              </a:rPr>
              <a:t> </a:t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9C2E67-166D-3306-4623-AE4CB68ED2B9}"/>
              </a:ext>
            </a:extLst>
          </p:cNvPr>
          <p:cNvSpPr txBox="1"/>
          <p:nvPr/>
        </p:nvSpPr>
        <p:spPr>
          <a:xfrm>
            <a:off x="407368" y="2392320"/>
            <a:ext cx="870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轴的平行线，过点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轴的平行线，交点分别为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9C95FE-C043-5626-3337-210C12DE511A}"/>
              </a:ext>
            </a:extLst>
          </p:cNvPr>
          <p:cNvSpPr txBox="1"/>
          <p:nvPr/>
        </p:nvSpPr>
        <p:spPr>
          <a:xfrm>
            <a:off x="407368" y="2867808"/>
            <a:ext cx="82540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fbb13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A7D7455-DA55-7F91-48D5-2215CBF6BD35}"/>
              </a:ext>
            </a:extLst>
          </p:cNvPr>
          <p:cNvSpPr txBox="1"/>
          <p:nvPr/>
        </p:nvSpPr>
        <p:spPr>
          <a:xfrm>
            <a:off x="407368" y="3343296"/>
            <a:ext cx="6593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位似，且位似比为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，位似中心为原点，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69B8537-87D1-8207-B7FC-1CBED66A371D}"/>
              </a:ext>
            </a:extLst>
          </p:cNvPr>
          <p:cNvSpPr txBox="1"/>
          <p:nvPr/>
        </p:nvSpPr>
        <p:spPr>
          <a:xfrm>
            <a:off x="407368" y="3818784"/>
            <a:ext cx="6536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EAA1A7C-90C0-0182-F3DE-1D4B049E999C}"/>
                  </a:ext>
                </a:extLst>
              </p:cNvPr>
              <p:cNvSpPr txBox="1"/>
              <p:nvPr/>
            </p:nvSpPr>
            <p:spPr>
              <a:xfrm>
                <a:off x="407368" y="4294272"/>
                <a:ext cx="889196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宋体" panose="02040503050406030204" pitchFamily="48" charset="0"/>
                            <a:ea typeface="宋体" panose="02040503050406030204" pitchFamily="48" charset="0"/>
                          </a:rPr>
                          <m:t>△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梯形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宋体" panose="02040503050406030204" pitchFamily="48" charset="0"/>
                            <a:ea typeface="宋体" panose="02040503050406030204" pitchFamily="48" charset="0"/>
                          </a:rPr>
                          <m:t>△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宋体" panose="02040503050406030204" pitchFamily="48" charset="0"/>
                            <a:ea typeface="宋体" panose="02040503050406030204" pitchFamily="48" charset="0"/>
                          </a:rPr>
                          <m:t>△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a570a"/>
                  </a:rPr>
                  <a:t>）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EAA1A7C-90C0-0182-F3DE-1D4B049E99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294272"/>
                <a:ext cx="8891968" cy="765061"/>
              </a:xfrm>
              <a:prstGeom prst="rect">
                <a:avLst/>
              </a:prstGeom>
              <a:blipFill>
                <a:blip r:embed="rId4"/>
                <a:stretch>
                  <a:fillRect l="-1097" t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8D6B75C-D7ED-9449-5A51-3112A99D3E20}"/>
                  </a:ext>
                </a:extLst>
              </p:cNvPr>
              <p:cNvSpPr txBox="1"/>
              <p:nvPr/>
            </p:nvSpPr>
            <p:spPr>
              <a:xfrm>
                <a:off x="407368" y="4965721"/>
                <a:ext cx="43615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8D6B75C-D7ED-9449-5A51-3112A99D3E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965721"/>
                <a:ext cx="4361561" cy="726326"/>
              </a:xfrm>
              <a:prstGeom prst="rect">
                <a:avLst/>
              </a:prstGeom>
              <a:blipFill>
                <a:blip r:embed="rId5"/>
                <a:stretch>
                  <a:fillRect l="-2238" r="-223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3027">
            <a:extLst>
              <a:ext uri="{FF2B5EF4-FFF2-40B4-BE49-F238E27FC236}">
                <a16:creationId xmlns:a16="http://schemas.microsoft.com/office/drawing/2014/main" id="{A9AA9AA1-71EA-9F7F-76C2-5058346D638F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41957" y="4135831"/>
            <a:ext cx="2052840" cy="2145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1" name="yt_shape_12951"/>
          <p:cNvSpPr txBox="1"/>
          <p:nvPr/>
        </p:nvSpPr>
        <p:spPr>
          <a:xfrm>
            <a:off x="540119" y="186048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遂宁市中考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在方格图中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以格点为顶点的三角形叫做格点三角形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2e07"/>
              </a:rPr>
              <a:t>在如图所示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成位似关系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426af"/>
              </a:rPr>
              <a:t>则位似中心的坐标为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55" name="yt_table_1295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082885"/>
              </p:ext>
            </p:extLst>
          </p:nvPr>
        </p:nvGraphicFramePr>
        <p:xfrm>
          <a:off x="540047" y="3300048"/>
          <a:ext cx="57423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448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</a:tbl>
          </a:graphicData>
        </a:graphic>
      </p:graphicFrame>
      <p:grpSp>
        <p:nvGrpSpPr>
          <p:cNvPr id="12952" name="yt_shape_12952_skip" title="H_162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6640" y="3300048"/>
            <a:ext cx="1733225" cy="2057922"/>
            <a:chOff x="0" y="0"/>
            <a:chExt cx="1733225" cy="2057922"/>
          </a:xfrm>
        </p:grpSpPr>
        <p:pic>
          <p:nvPicPr>
            <p:cNvPr id="2" name="yt_image_1295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33225" cy="1661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54" name="yt_shape_12954"/>
            <p:cNvSpPr txBox="1"/>
            <p:nvPr/>
          </p:nvSpPr>
          <p:spPr>
            <a:xfrm>
              <a:off x="333331" y="169792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35E24F4-1F54-AFB2-F5F9-0DBFA0581484}"/>
              </a:ext>
            </a:extLst>
          </p:cNvPr>
          <p:cNvSpPr txBox="1"/>
          <p:nvPr/>
        </p:nvSpPr>
        <p:spPr>
          <a:xfrm>
            <a:off x="1059708" y="27646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7" name="yt_shape_12957"/>
          <p:cNvSpPr txBox="1"/>
          <p:nvPr/>
        </p:nvSpPr>
        <p:spPr>
          <a:xfrm>
            <a:off x="540119" y="1860308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辽宁省中考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的顶点坐标分别是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0b99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13fb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93e0,isEnd"/>
              </a:rPr>
              <a:t>则第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一象限内点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958" name="yt_image_12958" title="H_112.2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1581" y="3932370"/>
            <a:ext cx="1588836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10AD391-9F50-A09A-5150-24CA9A2CA9F2}"/>
              </a:ext>
            </a:extLst>
          </p:cNvPr>
          <p:cNvSpPr txBox="1"/>
          <p:nvPr/>
        </p:nvSpPr>
        <p:spPr>
          <a:xfrm>
            <a:off x="3748933" y="3239966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0" name="yt_shape_12960"/>
          <p:cNvSpPr txBox="1"/>
          <p:nvPr/>
        </p:nvSpPr>
        <p:spPr>
          <a:xfrm>
            <a:off x="479376" y="1196752"/>
            <a:ext cx="1103988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在网格中画出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即为所求作的图形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963" name="yt_image_12963" title="H_148.6715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08256" y="2307722"/>
            <a:ext cx="2483119" cy="1888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46F8A1B-C355-25FA-7F9E-82C84D622936}"/>
              </a:ext>
            </a:extLst>
          </p:cNvPr>
          <p:cNvSpPr txBox="1"/>
          <p:nvPr/>
        </p:nvSpPr>
        <p:spPr>
          <a:xfrm>
            <a:off x="389365" y="2100922"/>
            <a:ext cx="6055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即为所求作的图形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966" name="yt_image_12966" title="H_167.1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08256" y="4316502"/>
            <a:ext cx="2765332" cy="2122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5" name="yt_shape_12965"/>
          <p:cNvSpPr txBox="1"/>
          <p:nvPr/>
        </p:nvSpPr>
        <p:spPr>
          <a:xfrm>
            <a:off x="540000" y="1262666"/>
            <a:ext cx="43938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的各顶点坐标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967" name="yt_shape_12967"/>
          <p:cNvSpPr txBox="1"/>
          <p:nvPr/>
        </p:nvSpPr>
        <p:spPr>
          <a:xfrm>
            <a:off x="540000" y="1894333"/>
            <a:ext cx="2762488" cy="195848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650" b="0" i="0" u="none" spc="-10650">
                <a:solidFill>
                  <a:srgbClr val="1EE3CF"/>
                </a:solidFill>
                <a:effectLst/>
                <a:latin typeface="宋体/Times New Roman" pitchFamily="106"/>
                <a:ea typeface="宋体" pitchFamily="106"/>
              </a:rPr>
              <a:t> </a:t>
            </a:r>
            <a:r>
              <a:rPr lang="en-US" altLang="zh-CN" sz="10650" b="0" i="0" u="none" spc="19129">
                <a:solidFill>
                  <a:srgbClr val="1EE3CF"/>
                </a:solidFill>
                <a:effectLst/>
                <a:latin typeface="宋体/Times New Roman" pitchFamily="106"/>
                <a:ea typeface="宋体" pitchFamily="106"/>
              </a:rPr>
              <a:t> </a:t>
            </a:r>
          </a:p>
        </p:txBody>
      </p:sp>
      <p:sp>
        <p:nvSpPr>
          <p:cNvPr id="3" name="yt_shape_12969"/>
          <p:cNvSpPr txBox="1"/>
          <p:nvPr/>
        </p:nvSpPr>
        <p:spPr>
          <a:xfrm>
            <a:off x="540000" y="4067204"/>
            <a:ext cx="66907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970" name="yt_image_12970" title="H_148.6715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0296" y="1262666"/>
            <a:ext cx="2483119" cy="1888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7833AC-CCC0-93AF-3369-64C0723E4AF6}"/>
              </a:ext>
            </a:extLst>
          </p:cNvPr>
          <p:cNvSpPr txBox="1"/>
          <p:nvPr/>
        </p:nvSpPr>
        <p:spPr>
          <a:xfrm>
            <a:off x="540000" y="1679947"/>
            <a:ext cx="680612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" name="yt_image_12966" title="H_167.13">
            <a:extLst>
              <a:ext uri="{FF2B5EF4-FFF2-40B4-BE49-F238E27FC236}">
                <a16:creationId xmlns:a16="http://schemas.microsoft.com/office/drawing/2014/main" id="{0F14FF02-B18B-F4F4-3028-1F205AF1C4D5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0296" y="3427576"/>
            <a:ext cx="2765332" cy="2122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2" name="yt_shape_12972"/>
          <p:cNvSpPr txBox="1"/>
          <p:nvPr/>
        </p:nvSpPr>
        <p:spPr>
          <a:xfrm>
            <a:off x="540119" y="187872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是坐标原点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两点的坐标分别为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轴的左侧将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放大两倍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6ad84"/>
              </a:rPr>
              <a:t>即新图与原图的位似比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OB'C'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即为所求作的三角形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975" name="yt_image_12975" title="H_147.2008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9988" y="2811362"/>
            <a:ext cx="3421053" cy="186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0C8AFA-57FC-4906-DFCD-84019DE401E5}"/>
              </a:ext>
            </a:extLst>
          </p:cNvPr>
          <p:cNvSpPr txBox="1"/>
          <p:nvPr/>
        </p:nvSpPr>
        <p:spPr>
          <a:xfrm>
            <a:off x="450108" y="3258381"/>
            <a:ext cx="6330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即为所求作的三角形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yt_image_12978" title="H_137.79">
            <a:extLst>
              <a:ext uri="{FF2B5EF4-FFF2-40B4-BE49-F238E27FC236}">
                <a16:creationId xmlns:a16="http://schemas.microsoft.com/office/drawing/2014/main" id="{D59707F3-D630-46BB-1C87-E0D6E30C6C12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9988" y="4711392"/>
            <a:ext cx="3193626" cy="1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7" name="yt_shape_12977"/>
          <p:cNvSpPr txBox="1"/>
          <p:nvPr/>
        </p:nvSpPr>
        <p:spPr>
          <a:xfrm>
            <a:off x="540000" y="1458273"/>
            <a:ext cx="65723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979" name="yt_shape_12979"/>
          <p:cNvSpPr txBox="1"/>
          <p:nvPr/>
        </p:nvSpPr>
        <p:spPr>
          <a:xfrm>
            <a:off x="540000" y="2089940"/>
            <a:ext cx="3198248" cy="161832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800" b="0" i="0" u="none" spc="-8800">
                <a:solidFill>
                  <a:srgbClr val="1EE3CF"/>
                </a:solidFill>
                <a:effectLst/>
                <a:latin typeface="宋体/Times New Roman" pitchFamily="88"/>
                <a:ea typeface="宋体" pitchFamily="88"/>
              </a:rPr>
              <a:t> </a:t>
            </a:r>
            <a:r>
              <a:rPr lang="en-US" altLang="zh-CN" sz="8800" b="0" i="0" u="none" spc="22952">
                <a:solidFill>
                  <a:srgbClr val="1EE3CF"/>
                </a:solidFill>
                <a:effectLst/>
                <a:latin typeface="宋体/Times New Roman" pitchFamily="88"/>
                <a:ea typeface="宋体" pitchFamily="88"/>
              </a:rPr>
              <a:t> </a:t>
            </a:r>
          </a:p>
        </p:txBody>
      </p:sp>
      <p:pic>
        <p:nvPicPr>
          <p:cNvPr id="12978" name="yt_image_12978" title="H_137.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94955" y="3843469"/>
            <a:ext cx="3193626" cy="1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2981"/>
          <p:cNvSpPr txBox="1"/>
          <p:nvPr/>
        </p:nvSpPr>
        <p:spPr>
          <a:xfrm>
            <a:off x="540000" y="3890275"/>
            <a:ext cx="56794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982" name="yt_image_12982" title="H_147.2008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94955" y="2144504"/>
            <a:ext cx="3421053" cy="186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7304A4-085A-CDDD-31F0-5B42B62D41B6}"/>
              </a:ext>
            </a:extLst>
          </p:cNvPr>
          <p:cNvSpPr txBox="1"/>
          <p:nvPr/>
        </p:nvSpPr>
        <p:spPr>
          <a:xfrm>
            <a:off x="540000" y="2055827"/>
            <a:ext cx="5804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4" name="yt_shape_12984"/>
          <p:cNvSpPr txBox="1"/>
          <p:nvPr/>
        </p:nvSpPr>
        <p:spPr>
          <a:xfrm>
            <a:off x="540000" y="1200738"/>
            <a:ext cx="766075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忽视位似图形的两种情形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同侧和异侧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85" name="yt_shape_12985"/>
              <p:cNvSpPr txBox="1"/>
              <p:nvPr/>
            </p:nvSpPr>
            <p:spPr>
              <a:xfrm>
                <a:off x="540119" y="1695943"/>
                <a:ext cx="11492915" cy="18376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分类讨论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盘锦市中考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的顶点坐标是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74ea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为位似中心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缩小为原来的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ec60f,isEnd"/>
                  </a:rPr>
                  <a:t>得到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985" name="yt_shape_129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95943"/>
                <a:ext cx="11492915" cy="1837683"/>
              </a:xfrm>
              <a:prstGeom prst="rect">
                <a:avLst/>
              </a:prstGeom>
              <a:blipFill>
                <a:blip r:embed="rId2"/>
                <a:stretch>
                  <a:fillRect l="-1645" t="-2649" b="-43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90" name="yt_shape_12990"/>
          <p:cNvSpPr txBox="1"/>
          <p:nvPr/>
        </p:nvSpPr>
        <p:spPr>
          <a:xfrm>
            <a:off x="540000" y="565876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87" name="yt_shape_12987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39576" y="3736778"/>
            <a:ext cx="1112846" cy="1871613"/>
            <a:chOff x="0" y="0"/>
            <a:chExt cx="1112846" cy="1871613"/>
          </a:xfrm>
        </p:grpSpPr>
        <p:pic>
          <p:nvPicPr>
            <p:cNvPr id="2" name="yt_image_1298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12846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89" name="yt_shape_12989"/>
            <p:cNvSpPr txBox="1"/>
            <p:nvPr/>
          </p:nvSpPr>
          <p:spPr>
            <a:xfrm>
              <a:off x="23142" y="15116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027732422">
            <a:extLst>
              <a:ext uri="{FF2B5EF4-FFF2-40B4-BE49-F238E27FC236}">
                <a16:creationId xmlns:a16="http://schemas.microsoft.com/office/drawing/2014/main" id="{17CF0BD6-112E-15D6-66F0-D116EFDB81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54048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C09C466-64FB-D0A7-87BA-7FF9F99504DE}"/>
                  </a:ext>
                </a:extLst>
              </p:cNvPr>
              <p:cNvSpPr txBox="1"/>
              <p:nvPr/>
            </p:nvSpPr>
            <p:spPr>
              <a:xfrm>
                <a:off x="4214071" y="2564904"/>
                <a:ext cx="3147886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,−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C09C466-64FB-D0A7-87BA-7FF9F99504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4071" y="2564904"/>
                <a:ext cx="3147886" cy="764172"/>
              </a:xfrm>
              <a:prstGeom prst="rect">
                <a:avLst/>
              </a:prstGeom>
              <a:blipFill>
                <a:blip r:embed="rId5"/>
                <a:stretch>
                  <a:fillRect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2" name="yt_shape_12992"/>
          <p:cNvSpPr txBox="1"/>
          <p:nvPr/>
        </p:nvSpPr>
        <p:spPr>
          <a:xfrm>
            <a:off x="540000" y="115556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991" name="yt_image_12991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5556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994" name="yt_shape_12994"/>
              <p:cNvSpPr txBox="1"/>
              <p:nvPr/>
            </p:nvSpPr>
            <p:spPr>
              <a:xfrm>
                <a:off x="540119" y="1737725"/>
                <a:ext cx="11492915" cy="15890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BEFG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是以原点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4e9c4"/>
                  </a:rPr>
                  <a:t>为位似中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心的位似图形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且位似比为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BEFG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db843"/>
                  </a:rPr>
                  <a:t>的边长为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994" name="yt_shape_12994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37725"/>
                <a:ext cx="11492915" cy="1589089"/>
              </a:xfrm>
              <a:prstGeom prst="rect">
                <a:avLst/>
              </a:prstGeom>
              <a:blipFill>
                <a:blip r:embed="rId3"/>
                <a:stretch>
                  <a:fillRect l="-1645" t="-3065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999" name="yt_table_1299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960852"/>
              </p:ext>
            </p:extLst>
          </p:nvPr>
        </p:nvGraphicFramePr>
        <p:xfrm>
          <a:off x="540047" y="5111672"/>
          <a:ext cx="6352223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  <a:gridCol w="3167380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9"/>
                  </a:ext>
                </a:extLst>
              </a:tr>
            </a:tbl>
          </a:graphicData>
        </a:graphic>
      </p:graphicFrame>
      <p:grpSp>
        <p:nvGrpSpPr>
          <p:cNvPr id="12996" name="yt_shape_12996_skip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5402" y="3377602"/>
            <a:ext cx="1799143" cy="1734453"/>
            <a:chOff x="0" y="0"/>
            <a:chExt cx="1799143" cy="1734453"/>
          </a:xfrm>
        </p:grpSpPr>
        <p:pic>
          <p:nvPicPr>
            <p:cNvPr id="2" name="yt_image_1299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99143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98" name="yt_shape_12998"/>
            <p:cNvSpPr txBox="1"/>
            <p:nvPr/>
          </p:nvSpPr>
          <p:spPr>
            <a:xfrm>
              <a:off x="366290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AB1B34E-F2BC-6C80-EFB9-CF07A898361A}"/>
              </a:ext>
            </a:extLst>
          </p:cNvPr>
          <p:cNvSpPr txBox="1"/>
          <p:nvPr/>
        </p:nvSpPr>
        <p:spPr>
          <a:xfrm>
            <a:off x="3339358" y="28402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1877</Words>
  <Application>Microsoft Office PowerPoint</Application>
  <PresentationFormat>宽屏</PresentationFormat>
  <Paragraphs>95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2024-04-25T06:40:28Z</dcterms:created>
  <dcterms:modified xsi:type="dcterms:W3CDTF">2024-04-25T08:49:03Z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