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11" r:id="rId7"/>
    <p:sldId id="313" r:id="rId8"/>
    <p:sldId id="314" r:id="rId9"/>
    <p:sldId id="315" r:id="rId10"/>
    <p:sldId id="317" r:id="rId11"/>
    <p:sldId id="322" r:id="rId12"/>
    <p:sldId id="324" r:id="rId13"/>
    <p:sldId id="325" r:id="rId14"/>
    <p:sldId id="328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44" name="yt_image_11744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0910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46" name="yt_shape_11746"/>
          <p:cNvSpPr txBox="1"/>
          <p:nvPr/>
        </p:nvSpPr>
        <p:spPr>
          <a:xfrm>
            <a:off x="540000" y="2191271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比例及其有关概念</a:t>
            </a:r>
          </a:p>
        </p:txBody>
      </p:sp>
      <p:sp>
        <p:nvSpPr>
          <p:cNvPr id="11747" name="yt_shape_11747"/>
          <p:cNvSpPr txBox="1"/>
          <p:nvPr/>
        </p:nvSpPr>
        <p:spPr>
          <a:xfrm>
            <a:off x="540000" y="2686476"/>
            <a:ext cx="66091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的比是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48" name="yt_table_11748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8012890"/>
                  </p:ext>
                </p:extLst>
              </p:nvPr>
            </p:nvGraphicFramePr>
            <p:xfrm>
              <a:off x="540047" y="3165779"/>
              <a:ext cx="7581266" cy="642303"/>
            </p:xfrm>
            <a:graphic>
              <a:graphicData uri="http://schemas.openxmlformats.org/drawingml/2006/table">
                <a:tbl>
                  <a:tblPr/>
                  <a:tblGrid>
                    <a:gridCol w="2137093">
                      <a:extLst>
                        <a:ext uri="{9D8B030D-6E8A-4147-A177-3AD203B41FA5}">
                          <a16:colId xmlns:a16="http://schemas.microsoft.com/office/drawing/2014/main" val="10267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268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269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27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748" name="yt_table_11748" descr="{&quot;rangeId&quot;:2,&quot;type&quot;:&quot;Option&quot;}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8012890"/>
                  </p:ext>
                </p:extLst>
              </p:nvPr>
            </p:nvGraphicFramePr>
            <p:xfrm>
              <a:off x="540047" y="2456673"/>
              <a:ext cx="7581266" cy="642303"/>
            </p:xfrm>
            <a:graphic>
              <a:graphicData uri="http://schemas.openxmlformats.org/drawingml/2006/table">
                <a:tbl>
                  <a:tblPr/>
                  <a:tblGrid>
                    <a:gridCol w="2137093">
                      <a:extLst>
                        <a:ext uri="{9D8B030D-6E8A-4147-A177-3AD203B41FA5}">
                          <a16:colId xmlns:a16="http://schemas.microsoft.com/office/drawing/2014/main" val="10267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268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269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270"/>
                        </a:ext>
                      </a:extLst>
                    </a:gridCol>
                  </a:tblGrid>
                  <a:tr h="64230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4701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62" r="-156897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862" r="-56897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28788" b="-149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1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749" name="yt_shape_11749"/>
          <p:cNvSpPr txBox="1"/>
          <p:nvPr/>
        </p:nvSpPr>
        <p:spPr>
          <a:xfrm>
            <a:off x="540000" y="3858728"/>
            <a:ext cx="72840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下列各组比能与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组成比例的是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50" name="yt_table_11750" title="H_100.0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05872229"/>
                  </p:ext>
                </p:extLst>
              </p:nvPr>
            </p:nvGraphicFramePr>
            <p:xfrm>
              <a:off x="540047" y="4338031"/>
              <a:ext cx="6341365" cy="1271144"/>
            </p:xfrm>
            <a:graphic>
              <a:graphicData uri="http://schemas.openxmlformats.org/drawingml/2006/table">
                <a:tbl>
                  <a:tblPr/>
                  <a:tblGrid>
                    <a:gridCol w="4256723">
                      <a:extLst>
                        <a:ext uri="{9D8B030D-6E8A-4147-A177-3AD203B41FA5}">
                          <a16:colId xmlns:a16="http://schemas.microsoft.com/office/drawing/2014/main" val="10271"/>
                        </a:ext>
                      </a:extLst>
                    </a:gridCol>
                    <a:gridCol w="2084642">
                      <a:extLst>
                        <a:ext uri="{9D8B030D-6E8A-4147-A177-3AD203B41FA5}">
                          <a16:colId xmlns:a16="http://schemas.microsoft.com/office/drawing/2014/main" val="1027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750" name="yt_table_11750" descr="{&quot;rangeId&quot;:3,&quot;type&quot;:&quot;Option&quot;}" title="H_100.0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05872229"/>
                  </p:ext>
                </p:extLst>
              </p:nvPr>
            </p:nvGraphicFramePr>
            <p:xfrm>
              <a:off x="540047" y="3628925"/>
              <a:ext cx="6341365" cy="1271144"/>
            </p:xfrm>
            <a:graphic>
              <a:graphicData uri="http://schemas.openxmlformats.org/drawingml/2006/table">
                <a:tbl>
                  <a:tblPr/>
                  <a:tblGrid>
                    <a:gridCol w="4256723">
                      <a:extLst>
                        <a:ext uri="{9D8B030D-6E8A-4147-A177-3AD203B41FA5}">
                          <a16:colId xmlns:a16="http://schemas.microsoft.com/office/drawing/2014/main" val="10271"/>
                        </a:ext>
                      </a:extLst>
                    </a:gridCol>
                    <a:gridCol w="2084642">
                      <a:extLst>
                        <a:ext uri="{9D8B030D-6E8A-4147-A177-3AD203B41FA5}">
                          <a16:colId xmlns:a16="http://schemas.microsoft.com/office/drawing/2014/main" val="10272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4386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0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962" r="-48927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4386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027560352" title="H_26.259764">
            <a:extLst>
              <a:ext uri="{FF2B5EF4-FFF2-40B4-BE49-F238E27FC236}">
                <a16:creationId xmlns:a16="http://schemas.microsoft.com/office/drawing/2014/main" id="{1E756AD4-2F71-F6B6-0875-AF88A634D86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44581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B97235-1635-494E-0CD4-27E4AD251491}"/>
              </a:ext>
            </a:extLst>
          </p:cNvPr>
          <p:cNvSpPr txBox="1"/>
          <p:nvPr/>
        </p:nvSpPr>
        <p:spPr>
          <a:xfrm>
            <a:off x="6164989" y="26396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80646B-5759-6690-55ED-E5874FDA80E8}"/>
              </a:ext>
            </a:extLst>
          </p:cNvPr>
          <p:cNvSpPr txBox="1"/>
          <p:nvPr/>
        </p:nvSpPr>
        <p:spPr>
          <a:xfrm>
            <a:off x="6850789" y="381192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799" name="yt_shape_11799"/>
              <p:cNvSpPr txBox="1"/>
              <p:nvPr/>
            </p:nvSpPr>
            <p:spPr>
              <a:xfrm>
                <a:off x="449989" y="1084576"/>
                <a:ext cx="6158737" cy="42122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/Times New Roman" pitchFamily="24"/>
                    <a:ea typeface="楷体" pitchFamily="24"/>
                  </a:rPr>
                  <a:t>长沙市中考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求分式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25.</a:t>
                </a:r>
              </a:p>
            </p:txBody>
          </p:sp>
        </mc:Choice>
        <mc:Fallback>
          <p:sp>
            <p:nvSpPr>
              <p:cNvPr id="11799" name="yt_shape_117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084576"/>
                <a:ext cx="6158737" cy="4212243"/>
              </a:xfrm>
              <a:prstGeom prst="rect">
                <a:avLst/>
              </a:prstGeom>
              <a:blipFill>
                <a:blip r:embed="rId2"/>
                <a:stretch>
                  <a:fillRect l="-3069" t="-1302" r="-2079" b="-14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D2B3BF4-2E36-C87B-1A5F-B3E61A608B25}"/>
                  </a:ext>
                </a:extLst>
              </p:cNvPr>
              <p:cNvSpPr txBox="1"/>
              <p:nvPr/>
            </p:nvSpPr>
            <p:spPr>
              <a:xfrm>
                <a:off x="449989" y="2140920"/>
                <a:ext cx="2932176" cy="7784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}">
                <a:extLst>
                  <a:ext uri="{FF2B5EF4-FFF2-40B4-BE49-F238E27FC236}">
                    <a16:creationId xmlns:a16="http://schemas.microsoft.com/office/drawing/2014/main" id="{5D2B3BF4-2E36-C87B-1A5F-B3E61A608B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40920"/>
                <a:ext cx="2932176" cy="778459"/>
              </a:xfrm>
              <a:prstGeom prst="rect">
                <a:avLst/>
              </a:prstGeom>
              <a:blipFill>
                <a:blip r:embed="rId3"/>
                <a:stretch>
                  <a:fillRect l="-3326" r="-3326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9099B93-3635-496B-28A8-812BFF04CFA4}"/>
              </a:ext>
            </a:extLst>
          </p:cNvPr>
          <p:cNvSpPr txBox="1"/>
          <p:nvPr/>
        </p:nvSpPr>
        <p:spPr>
          <a:xfrm>
            <a:off x="449989" y="3301255"/>
            <a:ext cx="4105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8DE219-84DC-16A8-BE08-D1A3D5A95633}"/>
              </a:ext>
            </a:extLst>
          </p:cNvPr>
          <p:cNvSpPr txBox="1"/>
          <p:nvPr/>
        </p:nvSpPr>
        <p:spPr>
          <a:xfrm>
            <a:off x="449989" y="3776744"/>
            <a:ext cx="5255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C0AC85F-489D-AE94-AE66-761F9D8A2FDB}"/>
              </a:ext>
            </a:extLst>
          </p:cNvPr>
          <p:cNvSpPr txBox="1"/>
          <p:nvPr/>
        </p:nvSpPr>
        <p:spPr>
          <a:xfrm>
            <a:off x="449989" y="4252231"/>
            <a:ext cx="3953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5B587F8-71F7-8157-B4D2-3C77C8EE0A0F}"/>
              </a:ext>
            </a:extLst>
          </p:cNvPr>
          <p:cNvSpPr txBox="1"/>
          <p:nvPr/>
        </p:nvSpPr>
        <p:spPr>
          <a:xfrm>
            <a:off x="449989" y="4727719"/>
            <a:ext cx="3309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B43541-0217-6160-A235-00EA3E4D6576}"/>
              </a:ext>
            </a:extLst>
          </p:cNvPr>
          <p:cNvSpPr txBox="1"/>
          <p:nvPr/>
        </p:nvSpPr>
        <p:spPr>
          <a:xfrm>
            <a:off x="449989" y="5203207"/>
            <a:ext cx="5326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806" name="yt_shape_11806"/>
              <p:cNvSpPr txBox="1"/>
              <p:nvPr/>
            </p:nvSpPr>
            <p:spPr>
              <a:xfrm>
                <a:off x="551384" y="548680"/>
                <a:ext cx="11492915" cy="60993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的三边长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且满足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73bee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试判断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的形状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3+2+4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为直角三角形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806" name="yt_shape_118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548680"/>
                <a:ext cx="11492915" cy="6099362"/>
              </a:xfrm>
              <a:prstGeom prst="rect">
                <a:avLst/>
              </a:prstGeom>
              <a:blipFill>
                <a:blip r:embed="rId2"/>
                <a:stretch>
                  <a:fillRect l="-1591" b="-21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CC726BA-3594-8A61-A5BD-5C1FA6C8ACC8}"/>
                  </a:ext>
                </a:extLst>
              </p:cNvPr>
              <p:cNvSpPr txBox="1"/>
              <p:nvPr/>
            </p:nvSpPr>
            <p:spPr>
              <a:xfrm>
                <a:off x="461373" y="1659670"/>
                <a:ext cx="3570351" cy="77591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CC726BA-3594-8A61-A5BD-5C1FA6C8AC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1659670"/>
                <a:ext cx="3570351" cy="775919"/>
              </a:xfrm>
              <a:prstGeom prst="rect">
                <a:avLst/>
              </a:prstGeom>
              <a:blipFill>
                <a:blip r:embed="rId3"/>
                <a:stretch>
                  <a:fillRect l="-2735" r="-2735" b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CF5B8E8-1389-662E-6455-705BF68EF5E8}"/>
                  </a:ext>
                </a:extLst>
              </p:cNvPr>
              <p:cNvSpPr txBox="1"/>
              <p:nvPr/>
            </p:nvSpPr>
            <p:spPr>
              <a:xfrm>
                <a:off x="461373" y="2341977"/>
                <a:ext cx="3320161" cy="7782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3+2+4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CF5B8E8-1389-662E-6455-705BF68EF5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341977"/>
                <a:ext cx="3320161" cy="778269"/>
              </a:xfrm>
              <a:prstGeom prst="rect">
                <a:avLst/>
              </a:prstGeom>
              <a:blipFill>
                <a:blip r:embed="rId4"/>
                <a:stretch>
                  <a:fillRect l="-2941" r="-2757" b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BFAFF87-5F0C-6E93-F149-A4F758229E19}"/>
                  </a:ext>
                </a:extLst>
              </p:cNvPr>
              <p:cNvSpPr txBox="1"/>
              <p:nvPr/>
            </p:nvSpPr>
            <p:spPr>
              <a:xfrm>
                <a:off x="461373" y="3026634"/>
                <a:ext cx="3142108" cy="8766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BFAFF87-5F0C-6E93-F149-A4F758229E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026634"/>
                <a:ext cx="3142108" cy="876631"/>
              </a:xfrm>
              <a:prstGeom prst="rect">
                <a:avLst/>
              </a:prstGeom>
              <a:blipFill>
                <a:blip r:embed="rId5"/>
                <a:stretch>
                  <a:fillRect l="-3107" r="-2913" b="-1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A57C059-8875-910E-6929-0F3C62DF865A}"/>
              </a:ext>
            </a:extLst>
          </p:cNvPr>
          <p:cNvSpPr txBox="1"/>
          <p:nvPr/>
        </p:nvSpPr>
        <p:spPr>
          <a:xfrm>
            <a:off x="461373" y="3809653"/>
            <a:ext cx="2734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62ED115-088F-6241-E7D2-2EA2A5C1FBC2}"/>
                  </a:ext>
                </a:extLst>
              </p:cNvPr>
              <p:cNvSpPr txBox="1"/>
              <p:nvPr/>
            </p:nvSpPr>
            <p:spPr>
              <a:xfrm>
                <a:off x="461373" y="4285141"/>
                <a:ext cx="3520822" cy="7685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62ED115-088F-6241-E7D2-2EA2A5C1FB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285141"/>
                <a:ext cx="3520822" cy="768553"/>
              </a:xfrm>
              <a:prstGeom prst="rect">
                <a:avLst/>
              </a:prstGeom>
              <a:blipFill>
                <a:blip r:embed="rId6"/>
                <a:stretch>
                  <a:fillRect l="-2773" r="-277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37466AD-73B9-287B-36C9-0DA70070BBD7}"/>
                  </a:ext>
                </a:extLst>
              </p:cNvPr>
              <p:cNvSpPr txBox="1"/>
              <p:nvPr/>
            </p:nvSpPr>
            <p:spPr>
              <a:xfrm>
                <a:off x="461373" y="4960082"/>
                <a:ext cx="4888928" cy="7759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37466AD-73B9-287B-36C9-0DA70070BB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960082"/>
                <a:ext cx="4888928" cy="775920"/>
              </a:xfrm>
              <a:prstGeom prst="rect">
                <a:avLst/>
              </a:prstGeom>
              <a:blipFill>
                <a:blip r:embed="rId7"/>
                <a:stretch>
                  <a:fillRect l="-1995" r="-1995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6C074061-6D17-50E4-531B-7A85ED20FEEF}"/>
              </a:ext>
            </a:extLst>
          </p:cNvPr>
          <p:cNvSpPr txBox="1"/>
          <p:nvPr/>
        </p:nvSpPr>
        <p:spPr>
          <a:xfrm>
            <a:off x="461373" y="5642391"/>
            <a:ext cx="2286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20FDD50-048F-4F0C-0662-7B9CB6FFC614}"/>
              </a:ext>
            </a:extLst>
          </p:cNvPr>
          <p:cNvSpPr txBox="1"/>
          <p:nvPr/>
        </p:nvSpPr>
        <p:spPr>
          <a:xfrm>
            <a:off x="461373" y="6117878"/>
            <a:ext cx="336461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1" name="yt_shape_1181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810" name="yt_image_11810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813" name="yt_shape_11813"/>
              <p:cNvSpPr txBox="1"/>
              <p:nvPr/>
            </p:nvSpPr>
            <p:spPr>
              <a:xfrm>
                <a:off x="540119" y="1431377"/>
                <a:ext cx="11492915" cy="52892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小明同学在一次数学活动中发现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存在一组都不为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d0a6e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小明同学还有新的发现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分比性质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6cbfe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问题解决：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仿照上边的例子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中选一组写出其分比性质的等式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中写出一组即可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若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若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813" name="yt_shape_11813" descr="{&quot;rangeId&quot;:2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492915" cy="5289268"/>
              </a:xfrm>
              <a:prstGeom prst="rect">
                <a:avLst/>
              </a:prstGeom>
              <a:blipFill>
                <a:blip r:embed="rId3"/>
                <a:stretch>
                  <a:fillRect l="-1645" t="-1038" b="-1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0DD11E5-0504-AE8C-D4DD-90354BF6B04F}"/>
              </a:ext>
            </a:extLst>
          </p:cNvPr>
          <p:cNvSpPr txBox="1"/>
          <p:nvPr/>
        </p:nvSpPr>
        <p:spPr>
          <a:xfrm>
            <a:off x="450108" y="4817000"/>
            <a:ext cx="437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中写出一组即可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C678AC4-6AD7-BD53-AAB9-C721B5E6DC0F}"/>
                  </a:ext>
                </a:extLst>
              </p:cNvPr>
              <p:cNvSpPr txBox="1"/>
              <p:nvPr/>
            </p:nvSpPr>
            <p:spPr>
              <a:xfrm>
                <a:off x="450108" y="5292488"/>
                <a:ext cx="3639058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若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22, 'hasSerialNum': 1}">
                <a:extLst>
                  <a:ext uri="{FF2B5EF4-FFF2-40B4-BE49-F238E27FC236}">
                    <a16:creationId xmlns:a16="http://schemas.microsoft.com/office/drawing/2014/main" id="{9C678AC4-6AD7-BD53-AAB9-C721B5E6DC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292488"/>
                <a:ext cx="3639058" cy="778460"/>
              </a:xfrm>
              <a:prstGeom prst="rect">
                <a:avLst/>
              </a:prstGeom>
              <a:blipFill>
                <a:blip r:embed="rId4"/>
                <a:stretch>
                  <a:fillRect l="-2680" r="-2680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4DA4A5F-ED40-AD62-6340-22FD55E2DE71}"/>
                  </a:ext>
                </a:extLst>
              </p:cNvPr>
              <p:cNvSpPr txBox="1"/>
              <p:nvPr/>
            </p:nvSpPr>
            <p:spPr>
              <a:xfrm>
                <a:off x="450108" y="5977336"/>
                <a:ext cx="3639058" cy="7389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22, 'hasSerialNum': 1}">
                <a:extLst>
                  <a:ext uri="{FF2B5EF4-FFF2-40B4-BE49-F238E27FC236}">
                    <a16:creationId xmlns:a16="http://schemas.microsoft.com/office/drawing/2014/main" id="{44DA4A5F-ED40-AD62-6340-22FD55E2DE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977336"/>
                <a:ext cx="3639058" cy="738962"/>
              </a:xfrm>
              <a:prstGeom prst="rect">
                <a:avLst/>
              </a:prstGeom>
              <a:blipFill>
                <a:blip r:embed="rId5"/>
                <a:stretch>
                  <a:fillRect l="-2680" r="-2680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21" name="yt_shape_11821"/>
              <p:cNvSpPr txBox="1"/>
              <p:nvPr/>
            </p:nvSpPr>
            <p:spPr>
              <a:xfrm>
                <a:off x="540000" y="1397176"/>
                <a:ext cx="10849124" cy="44236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证明自己写出的等式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𝑘𝑐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𝑘𝑑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同理可证结论成立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名师点睛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比例的基本性质是进行比例式变形的根本依据，要理解熟悉，学会正确使用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21" name="yt_shape_11821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7176"/>
                <a:ext cx="10849124" cy="4423647"/>
              </a:xfrm>
              <a:prstGeom prst="rect">
                <a:avLst/>
              </a:prstGeom>
              <a:blipFill>
                <a:blip r:embed="rId2"/>
                <a:stretch>
                  <a:fillRect l="-1743" t="-1102" r="-787" b="-3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BF63632-704E-4052-21FD-B399BBDC87D5}"/>
                  </a:ext>
                </a:extLst>
              </p:cNvPr>
              <p:cNvSpPr txBox="1"/>
              <p:nvPr/>
            </p:nvSpPr>
            <p:spPr>
              <a:xfrm>
                <a:off x="449989" y="1825858"/>
                <a:ext cx="5393182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5}">
                <a:extLst>
                  <a:ext uri="{FF2B5EF4-FFF2-40B4-BE49-F238E27FC236}">
                    <a16:creationId xmlns:a16="http://schemas.microsoft.com/office/drawing/2014/main" id="{1BF63632-704E-4052-21FD-B399BBDC87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25858"/>
                <a:ext cx="5393182" cy="778460"/>
              </a:xfrm>
              <a:prstGeom prst="rect">
                <a:avLst/>
              </a:prstGeom>
              <a:blipFill>
                <a:blip r:embed="rId3"/>
                <a:stretch>
                  <a:fillRect l="-1808" r="-180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D823C53-CBDD-84BA-FD02-A7E52C89100A}"/>
              </a:ext>
            </a:extLst>
          </p:cNvPr>
          <p:cNvSpPr txBox="1"/>
          <p:nvPr/>
        </p:nvSpPr>
        <p:spPr>
          <a:xfrm>
            <a:off x="449989" y="2510706"/>
            <a:ext cx="2718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BAD383D-A96E-5B83-45B2-C44159CBD998}"/>
                  </a:ext>
                </a:extLst>
              </p:cNvPr>
              <p:cNvSpPr txBox="1"/>
              <p:nvPr/>
            </p:nvSpPr>
            <p:spPr>
              <a:xfrm>
                <a:off x="449989" y="2986194"/>
                <a:ext cx="6080506" cy="7784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𝑘𝑐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𝑘𝑑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5}">
                <a:extLst>
                  <a:ext uri="{FF2B5EF4-FFF2-40B4-BE49-F238E27FC236}">
                    <a16:creationId xmlns:a16="http://schemas.microsoft.com/office/drawing/2014/main" id="{0BAD383D-A96E-5B83-45B2-C44159CBD9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86194"/>
                <a:ext cx="6080506" cy="778459"/>
              </a:xfrm>
              <a:prstGeom prst="rect">
                <a:avLst/>
              </a:prstGeom>
              <a:blipFill>
                <a:blip r:embed="rId4"/>
                <a:stretch>
                  <a:fillRect l="-1605" r="-1605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3D9C62B-52E2-6F50-1CDD-896E1A86407F}"/>
                  </a:ext>
                </a:extLst>
              </p:cNvPr>
              <p:cNvSpPr txBox="1"/>
              <p:nvPr/>
            </p:nvSpPr>
            <p:spPr>
              <a:xfrm>
                <a:off x="449989" y="3671041"/>
                <a:ext cx="1934338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5}">
                <a:extLst>
                  <a:ext uri="{FF2B5EF4-FFF2-40B4-BE49-F238E27FC236}">
                    <a16:creationId xmlns:a16="http://schemas.microsoft.com/office/drawing/2014/main" id="{23D9C62B-52E2-6F50-1CDD-896E1A8640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71041"/>
                <a:ext cx="1934338" cy="778460"/>
              </a:xfrm>
              <a:prstGeom prst="rect">
                <a:avLst/>
              </a:prstGeom>
              <a:blipFill>
                <a:blip r:embed="rId5"/>
                <a:stretch>
                  <a:fillRect l="-5047" r="-5047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E25E569-425C-EFE6-9164-18099E5EC8ED}"/>
              </a:ext>
            </a:extLst>
          </p:cNvPr>
          <p:cNvSpPr txBox="1"/>
          <p:nvPr/>
        </p:nvSpPr>
        <p:spPr>
          <a:xfrm>
            <a:off x="449989" y="4355889"/>
            <a:ext cx="2999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同理可证结论成立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642A8C5-547A-C5D3-D6E2-BF4DF4F1E7C4}"/>
              </a:ext>
            </a:extLst>
          </p:cNvPr>
          <p:cNvSpPr/>
          <p:nvPr/>
        </p:nvSpPr>
        <p:spPr>
          <a:xfrm>
            <a:off x="449989" y="4924989"/>
            <a:ext cx="10939135" cy="102429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1" name="yt_shape_11751"/>
          <p:cNvSpPr txBox="1"/>
          <p:nvPr/>
        </p:nvSpPr>
        <p:spPr>
          <a:xfrm>
            <a:off x="540000" y="2483020"/>
            <a:ext cx="60529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不能成比例的是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52" name="yt_table_11752" title="H_139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3068453"/>
                  </p:ext>
                </p:extLst>
              </p:nvPr>
            </p:nvGraphicFramePr>
            <p:xfrm>
              <a:off x="540047" y="2962323"/>
              <a:ext cx="5502656" cy="1773048"/>
            </p:xfrm>
            <a:graphic>
              <a:graphicData uri="http://schemas.openxmlformats.org/drawingml/2006/table">
                <a:tbl>
                  <a:tblPr/>
                  <a:tblGrid>
                    <a:gridCol w="5502656">
                      <a:extLst>
                        <a:ext uri="{9D8B030D-6E8A-4147-A177-3AD203B41FA5}">
                          <a16:colId xmlns:a16="http://schemas.microsoft.com/office/drawing/2014/main" val="1027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752" name="yt_table_11752" descr="{&quot;rangeId&quot;:4,&quot;type&quot;:&quot;Option&quot;}" title="H_139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3068453"/>
                  </p:ext>
                </p:extLst>
              </p:nvPr>
            </p:nvGraphicFramePr>
            <p:xfrm>
              <a:off x="540047" y="1379303"/>
              <a:ext cx="5502656" cy="1773048"/>
            </p:xfrm>
            <a:graphic>
              <a:graphicData uri="http://schemas.openxmlformats.org/drawingml/2006/table">
                <a:tbl>
                  <a:tblPr/>
                  <a:tblGrid>
                    <a:gridCol w="5502656">
                      <a:extLst>
                        <a:ext uri="{9D8B030D-6E8A-4147-A177-3AD203B41FA5}">
                          <a16:colId xmlns:a16="http://schemas.microsoft.com/office/drawing/2014/main" val="10273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2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2632" b="-2315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4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94737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A7FE975-C67A-471A-B660-2E6CDE8FFB04}"/>
              </a:ext>
            </a:extLst>
          </p:cNvPr>
          <p:cNvSpPr txBox="1"/>
          <p:nvPr/>
        </p:nvSpPr>
        <p:spPr>
          <a:xfrm>
            <a:off x="5631589" y="243621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3" name="yt_shape_11753"/>
          <p:cNvSpPr txBox="1"/>
          <p:nvPr/>
        </p:nvSpPr>
        <p:spPr>
          <a:xfrm>
            <a:off x="540119" y="315467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写一个比例式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b4c7,isEnd"/>
              </a:rPr>
              <a:t>称为比例内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称为比例外项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答案不唯一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F07BA52-1E41-762A-5BC5-6EDFF95BB613}"/>
              </a:ext>
            </a:extLst>
          </p:cNvPr>
          <p:cNvSpPr txBox="1"/>
          <p:nvPr/>
        </p:nvSpPr>
        <p:spPr>
          <a:xfrm>
            <a:off x="5022108" y="310787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1C9B75-966B-8F23-7DBA-F6F7946D32F4}"/>
              </a:ext>
            </a:extLst>
          </p:cNvPr>
          <p:cNvSpPr txBox="1"/>
          <p:nvPr/>
        </p:nvSpPr>
        <p:spPr>
          <a:xfrm>
            <a:off x="8070107" y="310787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AEE1EC0-F9AF-38F3-EC19-24AF075358B0}"/>
              </a:ext>
            </a:extLst>
          </p:cNvPr>
          <p:cNvSpPr txBox="1"/>
          <p:nvPr/>
        </p:nvSpPr>
        <p:spPr>
          <a:xfrm>
            <a:off x="1364508" y="358335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C7DB8DB-F42C-0D3F-B97F-C74C3413FD20}"/>
              </a:ext>
            </a:extLst>
          </p:cNvPr>
          <p:cNvSpPr txBox="1"/>
          <p:nvPr/>
        </p:nvSpPr>
        <p:spPr>
          <a:xfrm>
            <a:off x="4183908" y="3583358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4" name="yt_shape_11754"/>
          <p:cNvSpPr txBox="1"/>
          <p:nvPr/>
        </p:nvSpPr>
        <p:spPr>
          <a:xfrm>
            <a:off x="540000" y="1470927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比例的基本性质</a:t>
            </a:r>
          </a:p>
        </p:txBody>
      </p:sp>
      <p:sp>
        <p:nvSpPr>
          <p:cNvPr id="11755" name="yt_shape_11755"/>
          <p:cNvSpPr txBox="1"/>
          <p:nvPr/>
        </p:nvSpPr>
        <p:spPr>
          <a:xfrm>
            <a:off x="540119" y="1966132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均不为零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那么下列比例式中正确的是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56" name="yt_table_11756" title="H_50.8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72948575"/>
                  </p:ext>
                </p:extLst>
              </p:nvPr>
            </p:nvGraphicFramePr>
            <p:xfrm>
              <a:off x="540047" y="2445435"/>
              <a:ext cx="9321292" cy="645351"/>
            </p:xfrm>
            <a:graphic>
              <a:graphicData uri="http://schemas.openxmlformats.org/drawingml/2006/table">
                <a:tbl>
                  <a:tblPr/>
                  <a:tblGrid>
                    <a:gridCol w="2569210">
                      <a:extLst>
                        <a:ext uri="{9D8B030D-6E8A-4147-A177-3AD203B41FA5}">
                          <a16:colId xmlns:a16="http://schemas.microsoft.com/office/drawing/2014/main" val="10274"/>
                        </a:ext>
                      </a:extLst>
                    </a:gridCol>
                    <a:gridCol w="2557526">
                      <a:extLst>
                        <a:ext uri="{9D8B030D-6E8A-4147-A177-3AD203B41FA5}">
                          <a16:colId xmlns:a16="http://schemas.microsoft.com/office/drawing/2014/main" val="10275"/>
                        </a:ext>
                      </a:extLst>
                    </a:gridCol>
                    <a:gridCol w="2557526">
                      <a:extLst>
                        <a:ext uri="{9D8B030D-6E8A-4147-A177-3AD203B41FA5}">
                          <a16:colId xmlns:a16="http://schemas.microsoft.com/office/drawing/2014/main" val="10276"/>
                        </a:ext>
                      </a:extLst>
                    </a:gridCol>
                    <a:gridCol w="1637030">
                      <a:extLst>
                        <a:ext uri="{9D8B030D-6E8A-4147-A177-3AD203B41FA5}">
                          <a16:colId xmlns:a16="http://schemas.microsoft.com/office/drawing/2014/main" val="102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𝑑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𝑑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𝑑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𝑑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756" name="yt_table_11756" descr="{&quot;rangeId&quot;:7,&quot;type&quot;:&quot;Option&quot;}" title="H_50.8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72948575"/>
                  </p:ext>
                </p:extLst>
              </p:nvPr>
            </p:nvGraphicFramePr>
            <p:xfrm>
              <a:off x="540047" y="1874508"/>
              <a:ext cx="9321292" cy="645351"/>
            </p:xfrm>
            <a:graphic>
              <a:graphicData uri="http://schemas.openxmlformats.org/drawingml/2006/table">
                <a:tbl>
                  <a:tblPr/>
                  <a:tblGrid>
                    <a:gridCol w="2569210">
                      <a:extLst>
                        <a:ext uri="{9D8B030D-6E8A-4147-A177-3AD203B41FA5}">
                          <a16:colId xmlns:a16="http://schemas.microsoft.com/office/drawing/2014/main" val="10274"/>
                        </a:ext>
                      </a:extLst>
                    </a:gridCol>
                    <a:gridCol w="2557526">
                      <a:extLst>
                        <a:ext uri="{9D8B030D-6E8A-4147-A177-3AD203B41FA5}">
                          <a16:colId xmlns:a16="http://schemas.microsoft.com/office/drawing/2014/main" val="10275"/>
                        </a:ext>
                      </a:extLst>
                    </a:gridCol>
                    <a:gridCol w="2557526">
                      <a:extLst>
                        <a:ext uri="{9D8B030D-6E8A-4147-A177-3AD203B41FA5}">
                          <a16:colId xmlns:a16="http://schemas.microsoft.com/office/drawing/2014/main" val="10276"/>
                        </a:ext>
                      </a:extLst>
                    </a:gridCol>
                    <a:gridCol w="1637030">
                      <a:extLst>
                        <a:ext uri="{9D8B030D-6E8A-4147-A177-3AD203B41FA5}">
                          <a16:colId xmlns:a16="http://schemas.microsoft.com/office/drawing/2014/main" val="10277"/>
                        </a:ext>
                      </a:extLst>
                    </a:gridCol>
                  </a:tblGrid>
                  <a:tr h="64535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62559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476" r="-163810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955" r="-64200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68773" b="-149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757" name="yt_shape_11757"/>
          <p:cNvSpPr txBox="1"/>
          <p:nvPr/>
        </p:nvSpPr>
        <p:spPr>
          <a:xfrm>
            <a:off x="540000" y="3141431"/>
            <a:ext cx="42239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58" name="yt_table_11758" title="H_167.4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4595205"/>
                  </p:ext>
                </p:extLst>
              </p:nvPr>
            </p:nvGraphicFramePr>
            <p:xfrm>
              <a:off x="540047" y="3620734"/>
              <a:ext cx="4446588" cy="2126807"/>
            </p:xfrm>
            <a:graphic>
              <a:graphicData uri="http://schemas.openxmlformats.org/drawingml/2006/table">
                <a:tbl>
                  <a:tblPr/>
                  <a:tblGrid>
                    <a:gridCol w="4446588">
                      <a:extLst>
                        <a:ext uri="{9D8B030D-6E8A-4147-A177-3AD203B41FA5}">
                          <a16:colId xmlns:a16="http://schemas.microsoft.com/office/drawing/2014/main" val="1027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758" name="yt_table_11758" descr="{&quot;rangeId&quot;:8,&quot;type&quot;:&quot;Option&quot;}" title="H_167.4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4595205"/>
                  </p:ext>
                </p:extLst>
              </p:nvPr>
            </p:nvGraphicFramePr>
            <p:xfrm>
              <a:off x="540047" y="3049807"/>
              <a:ext cx="4446588" cy="2126807"/>
            </p:xfrm>
            <a:graphic>
              <a:graphicData uri="http://schemas.openxmlformats.org/drawingml/2006/table">
                <a:tbl>
                  <a:tblPr/>
                  <a:tblGrid>
                    <a:gridCol w="4446588">
                      <a:extLst>
                        <a:ext uri="{9D8B030D-6E8A-4147-A177-3AD203B41FA5}">
                          <a16:colId xmlns:a16="http://schemas.microsoft.com/office/drawing/2014/main" val="10278"/>
                        </a:ext>
                      </a:extLst>
                    </a:gridCol>
                  </a:tblGrid>
                  <a:tr h="64535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25943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7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1923" b="-16442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027560432" title="H_26.259764">
            <a:extLst>
              <a:ext uri="{FF2B5EF4-FFF2-40B4-BE49-F238E27FC236}">
                <a16:creationId xmlns:a16="http://schemas.microsoft.com/office/drawing/2014/main" id="{A7AB085B-526B-BE39-25CC-9BAB150EEE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24237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A0E1C82-208B-E893-AE82-0EDB9AE2367A}"/>
              </a:ext>
            </a:extLst>
          </p:cNvPr>
          <p:cNvSpPr txBox="1"/>
          <p:nvPr/>
        </p:nvSpPr>
        <p:spPr>
          <a:xfrm>
            <a:off x="10740282" y="191932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03C1F4-1613-1255-E522-1D432C65ED9D}"/>
              </a:ext>
            </a:extLst>
          </p:cNvPr>
          <p:cNvSpPr txBox="1"/>
          <p:nvPr/>
        </p:nvSpPr>
        <p:spPr>
          <a:xfrm>
            <a:off x="3802789" y="309462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59" name="yt_shape_11759"/>
              <p:cNvSpPr txBox="1"/>
              <p:nvPr/>
            </p:nvSpPr>
            <p:spPr>
              <a:xfrm>
                <a:off x="540000" y="1676227"/>
                <a:ext cx="5936818" cy="38655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湘潭市中考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59" name="yt_shape_11759" descr="{&quot;rangeId&quot;:9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76227"/>
                <a:ext cx="5936818" cy="3865545"/>
              </a:xfrm>
              <a:prstGeom prst="rect">
                <a:avLst/>
              </a:prstGeom>
              <a:blipFill>
                <a:blip r:embed="rId2"/>
                <a:stretch>
                  <a:fillRect l="-3186" r="-2158" b="-15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819969C-5B7B-A19A-DA10-67758913AC39}"/>
                  </a:ext>
                </a:extLst>
              </p:cNvPr>
              <p:cNvSpPr txBox="1"/>
              <p:nvPr/>
            </p:nvSpPr>
            <p:spPr>
              <a:xfrm>
                <a:off x="5772178" y="1629421"/>
                <a:ext cx="661099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9, 'hasSerialNum': 1, 'mathAnswerShape': 1, 'pageBreak': True}">
                <a:extLst>
                  <a:ext uri="{FF2B5EF4-FFF2-40B4-BE49-F238E27FC236}">
                    <a16:creationId xmlns:a16="http://schemas.microsoft.com/office/drawing/2014/main" id="{2819969C-5B7B-A19A-DA10-67758913AC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2178" y="1629421"/>
                <a:ext cx="661099" cy="76683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596CAB9-D03D-E766-18E3-2DE9EA4E0F92}"/>
              </a:ext>
            </a:extLst>
          </p:cNvPr>
          <p:cNvCxnSpPr/>
          <p:nvPr/>
        </p:nvCxnSpPr>
        <p:spPr>
          <a:xfrm>
            <a:off x="5509764" y="2368504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BFAA6CA-C899-DF38-08F8-3AE8267100C0}"/>
                  </a:ext>
                </a:extLst>
              </p:cNvPr>
              <p:cNvSpPr txBox="1"/>
              <p:nvPr/>
            </p:nvSpPr>
            <p:spPr>
              <a:xfrm>
                <a:off x="4551391" y="2302648"/>
                <a:ext cx="661099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9, 'hasSerialNum': 1, 'mathAnswerShape': 1, 'pageBreak': True}">
                <a:extLst>
                  <a:ext uri="{FF2B5EF4-FFF2-40B4-BE49-F238E27FC236}">
                    <a16:creationId xmlns:a16="http://schemas.microsoft.com/office/drawing/2014/main" id="{3BFAA6CA-C899-DF38-08F8-3AE8267100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1391" y="2302648"/>
                <a:ext cx="661099" cy="77846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FA84943-D616-71A7-5DEC-ACFA2FFCC7AF}"/>
              </a:ext>
            </a:extLst>
          </p:cNvPr>
          <p:cNvCxnSpPr/>
          <p:nvPr/>
        </p:nvCxnSpPr>
        <p:spPr>
          <a:xfrm>
            <a:off x="4288977" y="3053352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A4B4220-4C4B-4135-B67C-A8E5795FF34B}"/>
                  </a:ext>
                </a:extLst>
              </p:cNvPr>
              <p:cNvSpPr txBox="1"/>
              <p:nvPr/>
            </p:nvSpPr>
            <p:spPr>
              <a:xfrm>
                <a:off x="4738462" y="3462984"/>
                <a:ext cx="661099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9, 'hasSerialNum': 1, 'mathAnswerShape': 1, 'pageBreak': True}">
                <a:extLst>
                  <a:ext uri="{FF2B5EF4-FFF2-40B4-BE49-F238E27FC236}">
                    <a16:creationId xmlns:a16="http://schemas.microsoft.com/office/drawing/2014/main" id="{2A4B4220-4C4B-4135-B67C-A8E5795FF3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8462" y="3462984"/>
                <a:ext cx="661099" cy="76683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52DFCD5-F5B0-BBFC-6E24-F423B88545DF}"/>
              </a:ext>
            </a:extLst>
          </p:cNvPr>
          <p:cNvCxnSpPr/>
          <p:nvPr/>
        </p:nvCxnSpPr>
        <p:spPr>
          <a:xfrm>
            <a:off x="4476048" y="4202067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EE41CA3-61AD-B4D6-6CC5-9FCF9C2622DE}"/>
                  </a:ext>
                </a:extLst>
              </p:cNvPr>
              <p:cNvSpPr txBox="1"/>
              <p:nvPr/>
            </p:nvSpPr>
            <p:spPr>
              <a:xfrm>
                <a:off x="4738462" y="4136211"/>
                <a:ext cx="661099" cy="7784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9, 'hasSerialNum': 1, 'mathAnswerShape': 1, 'pageBreak': True}">
                <a:extLst>
                  <a:ext uri="{FF2B5EF4-FFF2-40B4-BE49-F238E27FC236}">
                    <a16:creationId xmlns:a16="http://schemas.microsoft.com/office/drawing/2014/main" id="{7EE41CA3-61AD-B4D6-6CC5-9FCF9C2622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8462" y="4136211"/>
                <a:ext cx="661099" cy="77845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4EB3BCB-0DA3-4DA8-B6E6-A63D7F14182D}"/>
              </a:ext>
            </a:extLst>
          </p:cNvPr>
          <p:cNvCxnSpPr/>
          <p:nvPr/>
        </p:nvCxnSpPr>
        <p:spPr>
          <a:xfrm>
            <a:off x="4476048" y="4886914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1CF9B26-FFCF-DDD7-6E48-F106D3A9EDF0}"/>
                  </a:ext>
                </a:extLst>
              </p:cNvPr>
              <p:cNvSpPr txBox="1"/>
              <p:nvPr/>
            </p:nvSpPr>
            <p:spPr>
              <a:xfrm>
                <a:off x="4786087" y="4821058"/>
                <a:ext cx="789685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" name="文本框 9" descr="{'rangeId': 9, 'hasSerialNum': 1, 'mathAnswerShape': 1, 'pageBreak': True}">
                <a:extLst>
                  <a:ext uri="{FF2B5EF4-FFF2-40B4-BE49-F238E27FC236}">
                    <a16:creationId xmlns:a16="http://schemas.microsoft.com/office/drawing/2014/main" id="{41CF9B26-FFCF-DDD7-6E48-F106D3A9ED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6087" y="4821058"/>
                <a:ext cx="789685" cy="73013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B1450D2-8376-CD29-95BE-D64512C2C128}"/>
              </a:ext>
            </a:extLst>
          </p:cNvPr>
          <p:cNvCxnSpPr/>
          <p:nvPr/>
        </p:nvCxnSpPr>
        <p:spPr>
          <a:xfrm>
            <a:off x="4523673" y="5523438"/>
            <a:ext cx="9620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70" name="yt_shape_11770"/>
              <p:cNvSpPr txBox="1"/>
              <p:nvPr/>
            </p:nvSpPr>
            <p:spPr>
              <a:xfrm>
                <a:off x="540000" y="1256946"/>
                <a:ext cx="8907888" cy="4704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已知四个数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成比例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解：由题意，得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解：由题意，得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𝑎𝑑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70" name="yt_shape_11770" descr="{&quot;rangeId&quot;:1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56946"/>
                <a:ext cx="8907888" cy="4704108"/>
              </a:xfrm>
              <a:prstGeom prst="rect">
                <a:avLst/>
              </a:prstGeom>
              <a:blipFill>
                <a:blip r:embed="rId2"/>
                <a:stretch>
                  <a:fillRect l="-2122" t="-1036" r="-1164" b="-12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C684E1E-A2DA-BD51-5C5B-6135A68A0DC3}"/>
              </a:ext>
            </a:extLst>
          </p:cNvPr>
          <p:cNvSpPr txBox="1"/>
          <p:nvPr/>
        </p:nvSpPr>
        <p:spPr>
          <a:xfrm>
            <a:off x="449989" y="2161116"/>
            <a:ext cx="4506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94A1F25-1DF1-1521-CD75-61E1D01A984B}"/>
              </a:ext>
            </a:extLst>
          </p:cNvPr>
          <p:cNvSpPr txBox="1"/>
          <p:nvPr/>
        </p:nvSpPr>
        <p:spPr>
          <a:xfrm>
            <a:off x="449989" y="2636604"/>
            <a:ext cx="1877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457C97F-D3CF-A207-F072-04BD38541281}"/>
                  </a:ext>
                </a:extLst>
              </p:cNvPr>
              <p:cNvSpPr txBox="1"/>
              <p:nvPr/>
            </p:nvSpPr>
            <p:spPr>
              <a:xfrm>
                <a:off x="449989" y="3112092"/>
                <a:ext cx="3039873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1, 'hasSerialNum': 1}">
                <a:extLst>
                  <a:ext uri="{FF2B5EF4-FFF2-40B4-BE49-F238E27FC236}">
                    <a16:creationId xmlns:a16="http://schemas.microsoft.com/office/drawing/2014/main" id="{B457C97F-D3CF-A207-F072-04BD385412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12092"/>
                <a:ext cx="3039873" cy="778460"/>
              </a:xfrm>
              <a:prstGeom prst="rect">
                <a:avLst/>
              </a:prstGeom>
              <a:blipFill>
                <a:blip r:embed="rId3"/>
                <a:stretch>
                  <a:fillRect l="-3213" r="-341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2FC2977-6F98-FDCF-B827-06D6B282340D}"/>
              </a:ext>
            </a:extLst>
          </p:cNvPr>
          <p:cNvSpPr txBox="1"/>
          <p:nvPr/>
        </p:nvSpPr>
        <p:spPr>
          <a:xfrm>
            <a:off x="449989" y="4272428"/>
            <a:ext cx="4506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0E77B2A-2AA5-6B31-6652-5AC75166B329}"/>
              </a:ext>
            </a:extLst>
          </p:cNvPr>
          <p:cNvSpPr txBox="1"/>
          <p:nvPr/>
        </p:nvSpPr>
        <p:spPr>
          <a:xfrm>
            <a:off x="449989" y="4747916"/>
            <a:ext cx="1877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C1362DC-46DD-3DB7-AB6F-26113F12311A}"/>
                  </a:ext>
                </a:extLst>
              </p:cNvPr>
              <p:cNvSpPr txBox="1"/>
              <p:nvPr/>
            </p:nvSpPr>
            <p:spPr>
              <a:xfrm>
                <a:off x="449989" y="5223404"/>
                <a:ext cx="2882710" cy="7389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𝑎𝑑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1, 'hasSerialNum': 1}">
                <a:extLst>
                  <a:ext uri="{FF2B5EF4-FFF2-40B4-BE49-F238E27FC236}">
                    <a16:creationId xmlns:a16="http://schemas.microsoft.com/office/drawing/2014/main" id="{6C1362DC-46DD-3DB7-AB6F-26113F1231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23404"/>
                <a:ext cx="2882710" cy="738962"/>
              </a:xfrm>
              <a:prstGeom prst="rect">
                <a:avLst/>
              </a:prstGeom>
              <a:blipFill>
                <a:blip r:embed="rId4"/>
                <a:stretch>
                  <a:fillRect l="-3383" r="-3383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77" name="yt_shape_11777"/>
              <p:cNvSpPr txBox="1"/>
              <p:nvPr/>
            </p:nvSpPr>
            <p:spPr>
              <a:xfrm>
                <a:off x="540000" y="2328906"/>
                <a:ext cx="7388241" cy="25601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求下列各式中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1.6.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77" name="yt_shape_11777" descr="{&quot;rangeId&quot;:1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28906"/>
                <a:ext cx="7388241" cy="2560188"/>
              </a:xfrm>
              <a:prstGeom prst="rect">
                <a:avLst/>
              </a:prstGeom>
              <a:blipFill>
                <a:blip r:embed="rId2"/>
                <a:stretch>
                  <a:fillRect l="-2558" t="-1905" r="-1568" b="-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753E512-F2B1-B43B-C5D9-7AC9EDF6EFEF}"/>
              </a:ext>
            </a:extLst>
          </p:cNvPr>
          <p:cNvSpPr txBox="1"/>
          <p:nvPr/>
        </p:nvSpPr>
        <p:spPr>
          <a:xfrm>
            <a:off x="449989" y="3233076"/>
            <a:ext cx="4069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0BB4E0B-7D94-B1A9-7303-17EECCE47A4B}"/>
              </a:ext>
            </a:extLst>
          </p:cNvPr>
          <p:cNvSpPr txBox="1"/>
          <p:nvPr/>
        </p:nvSpPr>
        <p:spPr>
          <a:xfrm>
            <a:off x="449989" y="4393158"/>
            <a:ext cx="44504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3" name="yt_shape_11783"/>
          <p:cNvSpPr txBox="1"/>
          <p:nvPr/>
        </p:nvSpPr>
        <p:spPr>
          <a:xfrm>
            <a:off x="540000" y="2368432"/>
            <a:ext cx="5044651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因忽略分母和不为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84" name="yt_shape_11784"/>
              <p:cNvSpPr txBox="1"/>
              <p:nvPr/>
            </p:nvSpPr>
            <p:spPr>
              <a:xfrm>
                <a:off x="540000" y="2863637"/>
                <a:ext cx="7458004" cy="6699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784" name="yt_shape_11784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63637"/>
                <a:ext cx="7458004" cy="669992"/>
              </a:xfrm>
              <a:prstGeom prst="rect">
                <a:avLst/>
              </a:prstGeom>
              <a:blipFill>
                <a:blip r:embed="rId2"/>
                <a:stretch>
                  <a:fillRect l="-2535" r="-1635" b="-118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86" name="yt_table_11786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8427404"/>
                  </p:ext>
                </p:extLst>
              </p:nvPr>
            </p:nvGraphicFramePr>
            <p:xfrm>
              <a:off x="540047" y="3584417"/>
              <a:ext cx="4238943" cy="1265428"/>
            </p:xfrm>
            <a:graphic>
              <a:graphicData uri="http://schemas.openxmlformats.org/drawingml/2006/table">
                <a:tbl>
                  <a:tblPr/>
                  <a:tblGrid>
                    <a:gridCol w="2372043">
                      <a:extLst>
                        <a:ext uri="{9D8B030D-6E8A-4147-A177-3AD203B41FA5}">
                          <a16:colId xmlns:a16="http://schemas.microsoft.com/office/drawing/2014/main" val="10279"/>
                        </a:ext>
                      </a:extLst>
                    </a:gridCol>
                    <a:gridCol w="1866900">
                      <a:extLst>
                        <a:ext uri="{9D8B030D-6E8A-4147-A177-3AD203B41FA5}">
                          <a16:colId xmlns:a16="http://schemas.microsoft.com/office/drawing/2014/main" val="1028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786" name="yt_table_11786" descr="{&quot;rangeId&quot;:14,&quot;type&quot;:&quot;Option&quot;}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8427404"/>
                  </p:ext>
                </p:extLst>
              </p:nvPr>
            </p:nvGraphicFramePr>
            <p:xfrm>
              <a:off x="540047" y="2115985"/>
              <a:ext cx="4238943" cy="1265428"/>
            </p:xfrm>
            <a:graphic>
              <a:graphicData uri="http://schemas.openxmlformats.org/drawingml/2006/table">
                <a:tbl>
                  <a:tblPr/>
                  <a:tblGrid>
                    <a:gridCol w="2372043">
                      <a:extLst>
                        <a:ext uri="{9D8B030D-6E8A-4147-A177-3AD203B41FA5}">
                          <a16:colId xmlns:a16="http://schemas.microsoft.com/office/drawing/2014/main" val="10279"/>
                        </a:ext>
                      </a:extLst>
                    </a:gridCol>
                    <a:gridCol w="1866900">
                      <a:extLst>
                        <a:ext uri="{9D8B030D-6E8A-4147-A177-3AD203B41FA5}">
                          <a16:colId xmlns:a16="http://schemas.microsoft.com/office/drawing/2014/main" val="10280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8920" b="-1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1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78920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6710" t="-100000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027560534" title="H_26.259764">
            <a:extLst>
              <a:ext uri="{FF2B5EF4-FFF2-40B4-BE49-F238E27FC236}">
                <a16:creationId xmlns:a16="http://schemas.microsoft.com/office/drawing/2014/main" id="{B18AC597-711A-8609-3B47-393D6CEB6C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21742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6C0CF62-5F65-96D0-2924-F7CFE3AFAD03}"/>
              </a:ext>
            </a:extLst>
          </p:cNvPr>
          <p:cNvSpPr txBox="1"/>
          <p:nvPr/>
        </p:nvSpPr>
        <p:spPr>
          <a:xfrm>
            <a:off x="7005601" y="2816831"/>
            <a:ext cx="400748" cy="75712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8" name="yt_shape_11788"/>
          <p:cNvSpPr txBox="1"/>
          <p:nvPr/>
        </p:nvSpPr>
        <p:spPr>
          <a:xfrm>
            <a:off x="540000" y="1514726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787" name="yt_image_11787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1472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90" name="yt_shape_11790"/>
          <p:cNvSpPr txBox="1"/>
          <p:nvPr/>
        </p:nvSpPr>
        <p:spPr>
          <a:xfrm>
            <a:off x="540000" y="2096891"/>
            <a:ext cx="85375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91" name="yt_table_1179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325022"/>
              </p:ext>
            </p:extLst>
          </p:nvPr>
        </p:nvGraphicFramePr>
        <p:xfrm>
          <a:off x="540047" y="2576194"/>
          <a:ext cx="6547486" cy="950976"/>
        </p:xfrm>
        <a:graphic>
          <a:graphicData uri="http://schemas.openxmlformats.org/drawingml/2006/table">
            <a:tbl>
              <a:tblPr/>
              <a:tblGrid>
                <a:gridCol w="4066223">
                  <a:extLst>
                    <a:ext uri="{9D8B030D-6E8A-4147-A177-3AD203B41FA5}">
                      <a16:colId xmlns:a16="http://schemas.microsoft.com/office/drawing/2014/main" val="10281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2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4"/>
                  </a:ext>
                </a:extLst>
              </a:tr>
            </a:tbl>
          </a:graphicData>
        </a:graphic>
      </p:graphicFrame>
      <p:sp>
        <p:nvSpPr>
          <p:cNvPr id="11793" name="yt_shape_11793"/>
          <p:cNvSpPr txBox="1"/>
          <p:nvPr/>
        </p:nvSpPr>
        <p:spPr>
          <a:xfrm>
            <a:off x="540000" y="3577748"/>
            <a:ext cx="84943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94" name="yt_table_1179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3732226"/>
              </p:ext>
            </p:extLst>
          </p:nvPr>
        </p:nvGraphicFramePr>
        <p:xfrm>
          <a:off x="540047" y="4057051"/>
          <a:ext cx="75050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283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84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285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2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5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1796" name="yt_shape_11796"/>
              <p:cNvSpPr txBox="1"/>
              <p:nvPr/>
            </p:nvSpPr>
            <p:spPr>
              <a:xfrm>
                <a:off x="540000" y="4583222"/>
                <a:ext cx="8055154" cy="11200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娄底市中考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796" name="yt_shape_117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83222"/>
                <a:ext cx="8055154" cy="1120050"/>
              </a:xfrm>
              <a:prstGeom prst="rect">
                <a:avLst/>
              </a:prstGeom>
              <a:blipFill>
                <a:blip r:embed="rId3"/>
                <a:stretch>
                  <a:fillRect l="-2347" r="-1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AAFDDDB-FA25-5B27-DCE7-34C896C41DE6}"/>
              </a:ext>
            </a:extLst>
          </p:cNvPr>
          <p:cNvSpPr txBox="1"/>
          <p:nvPr/>
        </p:nvSpPr>
        <p:spPr>
          <a:xfrm>
            <a:off x="8092214" y="205008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B72EBCB-8081-19C1-87BD-B8A2018E9101}"/>
              </a:ext>
            </a:extLst>
          </p:cNvPr>
          <p:cNvSpPr txBox="1"/>
          <p:nvPr/>
        </p:nvSpPr>
        <p:spPr>
          <a:xfrm>
            <a:off x="8031889" y="35309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A6708BE-0C00-D4E3-EECB-4ACD6C707E49}"/>
                  </a:ext>
                </a:extLst>
              </p:cNvPr>
              <p:cNvSpPr txBox="1"/>
              <p:nvPr/>
            </p:nvSpPr>
            <p:spPr>
              <a:xfrm>
                <a:off x="7870027" y="4536417"/>
                <a:ext cx="661099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4" name="文本框 3" descr="{'rangeId': 18, 'hasSerialNum': 1, 'mathAnswerShape': 1}">
                <a:extLst>
                  <a:ext uri="{FF2B5EF4-FFF2-40B4-BE49-F238E27FC236}">
                    <a16:creationId xmlns:a16="http://schemas.microsoft.com/office/drawing/2014/main" id="{5A6708BE-0C00-D4E3-EECB-4ACD6C707E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0027" y="4536417"/>
                <a:ext cx="661099" cy="77846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31FCB7F-934F-ED0C-9DFD-D9229B2DE126}"/>
              </a:ext>
            </a:extLst>
          </p:cNvPr>
          <p:cNvCxnSpPr/>
          <p:nvPr/>
        </p:nvCxnSpPr>
        <p:spPr>
          <a:xfrm>
            <a:off x="7607614" y="5287120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1698</Words>
  <Application>Microsoft Office PowerPoint</Application>
  <PresentationFormat>宽屏</PresentationFormat>
  <Paragraphs>154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2024-04-25T06:40:28Z</dcterms:created>
  <dcterms:modified xsi:type="dcterms:W3CDTF">2024-04-25T09:23:25Z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