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2" r:id="rId9"/>
    <p:sldId id="314" r:id="rId10"/>
    <p:sldId id="315" r:id="rId11"/>
    <p:sldId id="316" r:id="rId12"/>
    <p:sldId id="321" r:id="rId13"/>
    <p:sldId id="318" r:id="rId14"/>
    <p:sldId id="31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26" name="yt_image_1192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899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8" name="yt_shape_11928"/>
          <p:cNvSpPr txBox="1"/>
          <p:nvPr/>
        </p:nvSpPr>
        <p:spPr>
          <a:xfrm>
            <a:off x="540000" y="2221163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平行线分线段成比例定理</a:t>
            </a:r>
          </a:p>
        </p:txBody>
      </p:sp>
      <p:sp>
        <p:nvSpPr>
          <p:cNvPr id="11929" name="yt_shape_11929"/>
          <p:cNvSpPr txBox="1"/>
          <p:nvPr/>
        </p:nvSpPr>
        <p:spPr>
          <a:xfrm>
            <a:off x="540119" y="27163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与这三条平行线分别交于点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248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3" name="yt_table_119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021636"/>
              </p:ext>
            </p:extLst>
          </p:nvPr>
        </p:nvGraphicFramePr>
        <p:xfrm>
          <a:off x="540047" y="3675803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</a:tbl>
          </a:graphicData>
        </a:graphic>
      </p:graphicFrame>
      <p:grpSp>
        <p:nvGrpSpPr>
          <p:cNvPr id="11930" name="yt_shape_11930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8474" y="3675803"/>
            <a:ext cx="1581357" cy="1903617"/>
            <a:chOff x="0" y="0"/>
            <a:chExt cx="1581357" cy="1903617"/>
          </a:xfrm>
        </p:grpSpPr>
        <p:pic>
          <p:nvPicPr>
            <p:cNvPr id="2" name="yt_image_1193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1357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2" name="yt_shape_11932"/>
            <p:cNvSpPr txBox="1"/>
            <p:nvPr/>
          </p:nvSpPr>
          <p:spPr>
            <a:xfrm>
              <a:off x="257397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584687">
            <a:extLst>
              <a:ext uri="{FF2B5EF4-FFF2-40B4-BE49-F238E27FC236}">
                <a16:creationId xmlns:a16="http://schemas.microsoft.com/office/drawing/2014/main" id="{09111D77-DF0F-37F8-B749-1CCCE312E6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7447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3E200B6-C7FA-376A-C6A0-D8B5178FF08F}"/>
              </a:ext>
            </a:extLst>
          </p:cNvPr>
          <p:cNvSpPr txBox="1"/>
          <p:nvPr/>
        </p:nvSpPr>
        <p:spPr>
          <a:xfrm>
            <a:off x="8838457" y="31450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" name="yt_shape_1198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79" name="yt_image_119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2" name="yt_shape_11982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常德市外国语学校月考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【综合实践】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cc5d"/>
              </a:rPr>
              <a:t>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cf0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</p:txBody>
      </p:sp>
      <p:sp>
        <p:nvSpPr>
          <p:cNvPr id="11985" name="yt_shape_11985"/>
          <p:cNvSpPr txBox="1"/>
          <p:nvPr/>
        </p:nvSpPr>
        <p:spPr>
          <a:xfrm>
            <a:off x="3680576" y="3074095"/>
            <a:ext cx="4645567" cy="13056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宋体/Times New Roman" pitchFamily="69"/>
                <a:ea typeface="宋体" pitchFamily="69"/>
              </a:rPr>
              <a:t> </a:t>
            </a:r>
            <a:r>
              <a:rPr lang="en-US" altLang="zh-CN" sz="6900" b="0" i="0" u="none" spc="12740">
                <a:solidFill>
                  <a:srgbClr val="1EE3CF"/>
                </a:solidFill>
                <a:effectLst/>
                <a:latin typeface="宋体/Times New Roman" pitchFamily="69"/>
                <a:ea typeface="宋体" pitchFamily="6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7100" b="0" i="0" u="none" spc="15523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</a:p>
        </p:txBody>
      </p:sp>
      <p:pic>
        <p:nvPicPr>
          <p:cNvPr id="11983" name="yt_image_1198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0576" y="3112957"/>
            <a:ext cx="1836711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4" name="yt_image_1198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6751" y="3074095"/>
            <a:ext cx="2196306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7" name="yt_shape_11987"/>
          <p:cNvSpPr txBox="1"/>
          <p:nvPr/>
        </p:nvSpPr>
        <p:spPr>
          <a:xfrm>
            <a:off x="5207936" y="4539605"/>
            <a:ext cx="177612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  <a:tabLst>
                <a:tab pos="1149464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sp>
        <p:nvSpPr>
          <p:cNvPr id="11988" name="yt_shape_11988"/>
          <p:cNvSpPr txBox="1"/>
          <p:nvPr/>
        </p:nvSpPr>
        <p:spPr>
          <a:xfrm>
            <a:off x="540000" y="5002429"/>
            <a:ext cx="60465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【尝试探究】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989" name="yt_shape_11989"/>
          <p:cNvSpPr txBox="1"/>
          <p:nvPr/>
        </p:nvSpPr>
        <p:spPr>
          <a:xfrm>
            <a:off x="540119" y="54817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【类比延伸】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8214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EBB133-F79F-674C-82F7-59CEFCAC4DD9}"/>
              </a:ext>
            </a:extLst>
          </p:cNvPr>
          <p:cNvSpPr txBox="1"/>
          <p:nvPr/>
        </p:nvSpPr>
        <p:spPr>
          <a:xfrm>
            <a:off x="5676039" y="49556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63E1DF-E797-EF73-6225-7A3A27238959}"/>
              </a:ext>
            </a:extLst>
          </p:cNvPr>
          <p:cNvSpPr txBox="1"/>
          <p:nvPr/>
        </p:nvSpPr>
        <p:spPr>
          <a:xfrm>
            <a:off x="6582621" y="591041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0" name="yt_shape_11990"/>
          <p:cNvSpPr txBox="1"/>
          <p:nvPr/>
        </p:nvSpPr>
        <p:spPr>
          <a:xfrm>
            <a:off x="479376" y="90872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【拓展迁移】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分别位于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be0c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的面积和四边形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ad91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求这个相等的面积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91" name="yt_image_11991" title="H_123.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860926"/>
            <a:ext cx="1644692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993" name="yt_shape_11993"/>
              <p:cNvSpPr txBox="1"/>
              <p:nvPr/>
            </p:nvSpPr>
            <p:spPr>
              <a:xfrm>
                <a:off x="569387" y="2059754"/>
                <a:ext cx="7577395" cy="4263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的面积和四边形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的面积相等，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有公共边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的距离相等，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即这个相等的面积为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11993" name="yt_shape_11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059754"/>
                <a:ext cx="7577395" cy="4263492"/>
              </a:xfrm>
              <a:prstGeom prst="rect">
                <a:avLst/>
              </a:prstGeom>
              <a:blipFill>
                <a:blip r:embed="rId3"/>
                <a:stretch>
                  <a:fillRect l="-2414" t="-2861" r="-1529" b="-1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86113F-BE15-3C72-8E76-6128F7C6D475}"/>
              </a:ext>
            </a:extLst>
          </p:cNvPr>
          <p:cNvSpPr txBox="1"/>
          <p:nvPr/>
        </p:nvSpPr>
        <p:spPr>
          <a:xfrm>
            <a:off x="479376" y="2012948"/>
            <a:ext cx="7684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的面积和四边形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的面积相等，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2B140C-3D0F-704B-F684-7D4A222E2704}"/>
              </a:ext>
            </a:extLst>
          </p:cNvPr>
          <p:cNvSpPr txBox="1"/>
          <p:nvPr/>
        </p:nvSpPr>
        <p:spPr>
          <a:xfrm>
            <a:off x="479376" y="2276872"/>
            <a:ext cx="510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6633F2-2325-1E67-3AFD-7AFB0A22D33A}"/>
              </a:ext>
            </a:extLst>
          </p:cNvPr>
          <p:cNvSpPr txBox="1"/>
          <p:nvPr/>
        </p:nvSpPr>
        <p:spPr>
          <a:xfrm>
            <a:off x="479376" y="2580069"/>
            <a:ext cx="279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025E7E-14CF-22F7-F11C-11324682BE23}"/>
              </a:ext>
            </a:extLst>
          </p:cNvPr>
          <p:cNvSpPr txBox="1"/>
          <p:nvPr/>
        </p:nvSpPr>
        <p:spPr>
          <a:xfrm>
            <a:off x="479376" y="2924944"/>
            <a:ext cx="472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有公共边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246329-0853-01CB-7AD0-36760E1ACE3B}"/>
              </a:ext>
            </a:extLst>
          </p:cNvPr>
          <p:cNvSpPr txBox="1"/>
          <p:nvPr/>
        </p:nvSpPr>
        <p:spPr>
          <a:xfrm>
            <a:off x="479376" y="3284984"/>
            <a:ext cx="459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的距离相等，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C2ED84-6F09-2DB9-75A5-5DD319B8D6CB}"/>
              </a:ext>
            </a:extLst>
          </p:cNvPr>
          <p:cNvSpPr txBox="1"/>
          <p:nvPr/>
        </p:nvSpPr>
        <p:spPr>
          <a:xfrm>
            <a:off x="479376" y="3645024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408EB8-DB96-F27F-5988-0810EEA4F7C6}"/>
                  </a:ext>
                </a:extLst>
              </p:cNvPr>
              <p:cNvSpPr txBox="1"/>
              <p:nvPr/>
            </p:nvSpPr>
            <p:spPr>
              <a:xfrm>
                <a:off x="479376" y="4005064"/>
                <a:ext cx="322065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408EB8-DB96-F27F-5988-0810EEA4F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005064"/>
                <a:ext cx="3220657" cy="772110"/>
              </a:xfrm>
              <a:prstGeom prst="rect">
                <a:avLst/>
              </a:prstGeom>
              <a:blipFill>
                <a:blip r:embed="rId4"/>
                <a:stretch>
                  <a:fillRect l="-3030" r="-28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47A47D5-57E8-1B2B-F8A4-75AF0257F432}"/>
                  </a:ext>
                </a:extLst>
              </p:cNvPr>
              <p:cNvSpPr txBox="1"/>
              <p:nvPr/>
            </p:nvSpPr>
            <p:spPr>
              <a:xfrm>
                <a:off x="479376" y="4581128"/>
                <a:ext cx="223907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47A47D5-57E8-1B2B-F8A4-75AF0257F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581128"/>
                <a:ext cx="2239074" cy="769061"/>
              </a:xfrm>
              <a:prstGeom prst="rect">
                <a:avLst/>
              </a:prstGeom>
              <a:blipFill>
                <a:blip r:embed="rId5"/>
                <a:stretch>
                  <a:fillRect l="-4360" r="-4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9D4D101-A610-CC77-DB7C-E0B629F42BDB}"/>
                  </a:ext>
                </a:extLst>
              </p:cNvPr>
              <p:cNvSpPr txBox="1"/>
              <p:nvPr/>
            </p:nvSpPr>
            <p:spPr>
              <a:xfrm>
                <a:off x="479376" y="5229200"/>
                <a:ext cx="43361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9D4D101-A610-CC77-DB7C-E0B629F42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229200"/>
                <a:ext cx="4336161" cy="769062"/>
              </a:xfrm>
              <a:prstGeom prst="rect">
                <a:avLst/>
              </a:prstGeom>
              <a:blipFill>
                <a:blip r:embed="rId6"/>
                <a:stretch>
                  <a:fillRect l="-2250" r="-2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FB74570-9B80-9BF5-8C60-A98BACFF065D}"/>
              </a:ext>
            </a:extLst>
          </p:cNvPr>
          <p:cNvSpPr txBox="1"/>
          <p:nvPr/>
        </p:nvSpPr>
        <p:spPr>
          <a:xfrm>
            <a:off x="479376" y="5805264"/>
            <a:ext cx="3151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即这个相等的面积为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5" name="yt_shape_11995"/>
          <p:cNvSpPr txBox="1"/>
          <p:nvPr/>
        </p:nvSpPr>
        <p:spPr>
          <a:xfrm>
            <a:off x="540119" y="96296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作平行线转换线段的比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0_9b60a"/>
              </a:rPr>
              <a:t>求线段的比，通常利用平行线分线段成比例的基本事实及其推论得到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6_f7ecb"/>
              </a:rPr>
              <a:t>比例线段，然后进行转化得到所求两条线段的比；遇到不能直接转化线段的比时，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要联想到借助辅助线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构造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字型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98" name="yt_image_11998" title="H_107.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9149" y="3520361"/>
            <a:ext cx="1553700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00" name="yt_shape_12000"/>
              <p:cNvSpPr txBox="1"/>
              <p:nvPr/>
            </p:nvSpPr>
            <p:spPr>
              <a:xfrm>
                <a:off x="540000" y="4931019"/>
                <a:ext cx="11063029" cy="13240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00" name="yt_shape_12000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31019"/>
                <a:ext cx="11063029" cy="1324017"/>
              </a:xfrm>
              <a:prstGeom prst="rect">
                <a:avLst/>
              </a:prstGeom>
              <a:blipFill>
                <a:blip r:embed="rId3"/>
                <a:stretch>
                  <a:fillRect l="-1709" r="-717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5BA58A-2091-BD62-939B-AC7E7C6F98FF}"/>
                  </a:ext>
                </a:extLst>
              </p:cNvPr>
              <p:cNvSpPr txBox="1"/>
              <p:nvPr/>
            </p:nvSpPr>
            <p:spPr>
              <a:xfrm>
                <a:off x="8849134" y="4884214"/>
                <a:ext cx="661099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485BA58A-2091-BD62-939B-AC7E7C6F9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9134" y="4884214"/>
                <a:ext cx="661099" cy="76868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0626A57-6016-CE99-9CA2-C6CBF5007495}"/>
              </a:ext>
            </a:extLst>
          </p:cNvPr>
          <p:cNvCxnSpPr/>
          <p:nvPr/>
        </p:nvCxnSpPr>
        <p:spPr>
          <a:xfrm>
            <a:off x="8586720" y="562513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808C9E-3571-84F2-777C-01264736CC36}"/>
                  </a:ext>
                </a:extLst>
              </p:cNvPr>
              <p:cNvSpPr txBox="1"/>
              <p:nvPr/>
            </p:nvSpPr>
            <p:spPr>
              <a:xfrm>
                <a:off x="10707335" y="5559282"/>
                <a:ext cx="802576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BB808C9E-3571-84F2-777C-01264736CC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7335" y="5559282"/>
                <a:ext cx="802576" cy="72975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F88A725-56C8-DD0E-3C79-654B501F6116}"/>
              </a:ext>
            </a:extLst>
          </p:cNvPr>
          <p:cNvCxnSpPr/>
          <p:nvPr/>
        </p:nvCxnSpPr>
        <p:spPr>
          <a:xfrm>
            <a:off x="10444921" y="6261281"/>
            <a:ext cx="97498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4" name="yt_shape_12004"/>
          <p:cNvSpPr txBox="1"/>
          <p:nvPr/>
        </p:nvSpPr>
        <p:spPr>
          <a:xfrm>
            <a:off x="540119" y="11649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5512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007" name="yt_shape_12007"/>
          <p:cNvSpPr txBox="1"/>
          <p:nvPr/>
        </p:nvSpPr>
        <p:spPr>
          <a:xfrm>
            <a:off x="540119" y="2276781"/>
            <a:ext cx="4544899" cy="12872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850" b="0" i="0" u="none" spc="11878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　</a:t>
            </a:r>
            <a:r>
              <a:rPr lang="en-US" altLang="zh-CN" sz="7000" b="0" i="0" u="none" spc="13225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pic>
        <p:nvPicPr>
          <p:cNvPr id="12005" name="yt_image_12005" title="H_108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1953" y="2298498"/>
            <a:ext cx="172406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06" name="yt_image_12006" title="H_109.71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0212" y="2276781"/>
            <a:ext cx="1901467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9" name="yt_shape_12009"/>
          <p:cNvSpPr txBox="1"/>
          <p:nvPr/>
        </p:nvSpPr>
        <p:spPr>
          <a:xfrm>
            <a:off x="540119" y="3720578"/>
            <a:ext cx="33150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  <a:tabLst>
                <a:tab pos="1911294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graphicFrame>
        <p:nvGraphicFramePr>
          <p:cNvPr id="12010" name="yt_table_120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475641"/>
              </p:ext>
            </p:extLst>
          </p:nvPr>
        </p:nvGraphicFramePr>
        <p:xfrm>
          <a:off x="540047" y="4199881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012" name="yt_shape_12012"/>
              <p:cNvSpPr txBox="1"/>
              <p:nvPr/>
            </p:nvSpPr>
            <p:spPr>
              <a:xfrm>
                <a:off x="540119" y="4726052"/>
                <a:ext cx="11492915" cy="13269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e885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012" name="yt_shape_12012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26052"/>
                <a:ext cx="11492915" cy="1326966"/>
              </a:xfrm>
              <a:prstGeom prst="rect">
                <a:avLst/>
              </a:prstGeom>
              <a:blipFill>
                <a:blip r:embed="rId4"/>
                <a:stretch>
                  <a:fillRect l="-1645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DA5836C-3995-0A07-B015-D22AF404C6F5}"/>
              </a:ext>
            </a:extLst>
          </p:cNvPr>
          <p:cNvSpPr txBox="1"/>
          <p:nvPr/>
        </p:nvSpPr>
        <p:spPr>
          <a:xfrm>
            <a:off x="10191007" y="15936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7BC197-A592-8EA6-2893-CFAFF0E48111}"/>
                  </a:ext>
                </a:extLst>
              </p:cNvPr>
              <p:cNvSpPr txBox="1"/>
              <p:nvPr/>
            </p:nvSpPr>
            <p:spPr>
              <a:xfrm>
                <a:off x="1806595" y="5354315"/>
                <a:ext cx="661099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1F7BC197-A592-8EA6-2893-CFAFF0E481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595" y="5354315"/>
                <a:ext cx="661099" cy="7326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6335DB4-D636-5458-7C84-C9B83B717176}"/>
              </a:ext>
            </a:extLst>
          </p:cNvPr>
          <p:cNvCxnSpPr/>
          <p:nvPr/>
        </p:nvCxnSpPr>
        <p:spPr>
          <a:xfrm>
            <a:off x="1544181" y="605923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35" name="yt_shape_11935"/>
              <p:cNvSpPr txBox="1"/>
              <p:nvPr/>
            </p:nvSpPr>
            <p:spPr>
              <a:xfrm>
                <a:off x="540119" y="1770192"/>
                <a:ext cx="11492915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北京市中考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2c6f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35" name="yt_shape_11935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70192"/>
                <a:ext cx="11492915" cy="1123128"/>
              </a:xfrm>
              <a:prstGeom prst="rect">
                <a:avLst/>
              </a:prstGeom>
              <a:blipFill>
                <a:blip r:embed="rId2"/>
                <a:stretch>
                  <a:fillRect l="-1645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40" name="yt_shape_11940"/>
          <p:cNvSpPr txBox="1"/>
          <p:nvPr/>
        </p:nvSpPr>
        <p:spPr>
          <a:xfrm>
            <a:off x="540000" y="508931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37" name="yt_shape_11937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7075" y="3096472"/>
            <a:ext cx="1797849" cy="1942479"/>
            <a:chOff x="0" y="0"/>
            <a:chExt cx="1797849" cy="1942479"/>
          </a:xfrm>
        </p:grpSpPr>
        <p:pic>
          <p:nvPicPr>
            <p:cNvPr id="2" name="yt_image_1193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7849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9" name="yt_shape_11939"/>
            <p:cNvSpPr txBox="1"/>
            <p:nvPr/>
          </p:nvSpPr>
          <p:spPr>
            <a:xfrm>
              <a:off x="365643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776963-2017-C0CD-A758-7E774B7C6DA4}"/>
                  </a:ext>
                </a:extLst>
              </p:cNvPr>
              <p:cNvSpPr txBox="1"/>
              <p:nvPr/>
            </p:nvSpPr>
            <p:spPr>
              <a:xfrm>
                <a:off x="4899045" y="2198874"/>
                <a:ext cx="661099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, 'mathAnswerShape': 1, 'pageBreak': True}">
                <a:extLst>
                  <a:ext uri="{FF2B5EF4-FFF2-40B4-BE49-F238E27FC236}">
                    <a16:creationId xmlns:a16="http://schemas.microsoft.com/office/drawing/2014/main" id="{4F776963-2017-C0CD-A758-7E774B7C6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9045" y="2198874"/>
                <a:ext cx="661099" cy="7303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9B555DD-A5C1-7384-EF21-3A987D15EC6F}"/>
              </a:ext>
            </a:extLst>
          </p:cNvPr>
          <p:cNvCxnSpPr/>
          <p:nvPr/>
        </p:nvCxnSpPr>
        <p:spPr>
          <a:xfrm>
            <a:off x="4636631" y="290150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1" name="yt_shape_11941"/>
          <p:cNvSpPr txBox="1"/>
          <p:nvPr/>
        </p:nvSpPr>
        <p:spPr>
          <a:xfrm>
            <a:off x="540000" y="1903964"/>
            <a:ext cx="981518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平行于三角形一边的直线截其他两边，所得的对应线段成比例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42" name="yt_shape_11942"/>
              <p:cNvSpPr txBox="1"/>
              <p:nvPr/>
            </p:nvSpPr>
            <p:spPr>
              <a:xfrm>
                <a:off x="540119" y="2399169"/>
                <a:ext cx="11492915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吉林省中考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3f7f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942" name="yt_shape_1194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99169"/>
                <a:ext cx="11492915" cy="1125436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47" name="yt_table_11947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057812"/>
                  </p:ext>
                </p:extLst>
              </p:nvPr>
            </p:nvGraphicFramePr>
            <p:xfrm>
              <a:off x="540047" y="3575393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1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947" name="yt_table_11947_skip" descr="{&quot;rangeId&quot;:5,&quot;type&quot;:&quot;Option&quot;,&quot;drawing&quot;:[&quot;yt_shape_11944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057812"/>
                  </p:ext>
                </p:extLst>
              </p:nvPr>
            </p:nvGraphicFramePr>
            <p:xfrm>
              <a:off x="540047" y="2571429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1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44" name="yt_shape_11944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7037" y="3575393"/>
            <a:ext cx="1552788" cy="1739025"/>
            <a:chOff x="0" y="0"/>
            <a:chExt cx="1552788" cy="1739025"/>
          </a:xfrm>
        </p:grpSpPr>
        <p:pic>
          <p:nvPicPr>
            <p:cNvPr id="2" name="yt_image_1194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52788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6" name="yt_shape_11946"/>
            <p:cNvSpPr txBox="1"/>
            <p:nvPr/>
          </p:nvSpPr>
          <p:spPr>
            <a:xfrm>
              <a:off x="243113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584764">
            <a:extLst>
              <a:ext uri="{FF2B5EF4-FFF2-40B4-BE49-F238E27FC236}">
                <a16:creationId xmlns:a16="http://schemas.microsoft.com/office/drawing/2014/main" id="{B54B6271-8B42-B06A-2972-687E52C503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7274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95CAC23-B017-8F8F-6B4B-D6B047EC2B1C}"/>
              </a:ext>
            </a:extLst>
          </p:cNvPr>
          <p:cNvSpPr txBox="1"/>
          <p:nvPr/>
        </p:nvSpPr>
        <p:spPr>
          <a:xfrm>
            <a:off x="6985019" y="2827851"/>
            <a:ext cx="400748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8" name="yt_shape_11948"/>
          <p:cNvSpPr txBox="1"/>
          <p:nvPr/>
        </p:nvSpPr>
        <p:spPr>
          <a:xfrm>
            <a:off x="540119" y="181458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cee3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952" name="yt_shape_11952"/>
          <p:cNvSpPr txBox="1"/>
          <p:nvPr/>
        </p:nvSpPr>
        <p:spPr>
          <a:xfrm>
            <a:off x="540000" y="504492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49" name="yt_shape_11949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0362" y="2926381"/>
            <a:ext cx="1571275" cy="2068209"/>
            <a:chOff x="0" y="0"/>
            <a:chExt cx="1571275" cy="2068209"/>
          </a:xfrm>
        </p:grpSpPr>
        <p:pic>
          <p:nvPicPr>
            <p:cNvPr id="2" name="yt_image_1194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1275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1" name="yt_shape_11951"/>
            <p:cNvSpPr txBox="1"/>
            <p:nvPr/>
          </p:nvSpPr>
          <p:spPr>
            <a:xfrm>
              <a:off x="252356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8A23D0-4450-5C7E-D1C4-1B86338305CC}"/>
              </a:ext>
            </a:extLst>
          </p:cNvPr>
          <p:cNvSpPr txBox="1"/>
          <p:nvPr/>
        </p:nvSpPr>
        <p:spPr>
          <a:xfrm>
            <a:off x="4314083" y="224326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53" name="yt_shape_11953"/>
              <p:cNvSpPr txBox="1"/>
              <p:nvPr/>
            </p:nvSpPr>
            <p:spPr>
              <a:xfrm>
                <a:off x="540119" y="900000"/>
                <a:ext cx="11492915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dc77"/>
                  </a:rPr>
                  <a:t>试判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断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53" name="yt_shape_11953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3128"/>
              </a:xfrm>
              <a:prstGeom prst="rect">
                <a:avLst/>
              </a:prstGeom>
              <a:blipFill>
                <a:blip r:embed="rId2"/>
                <a:stretch>
                  <a:fillRect l="-1701" t="-4891" r="-439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55" name="yt_image_11955" title="H_116.1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5720" y="2226280"/>
            <a:ext cx="1680559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57" name="yt_shape_11957"/>
              <p:cNvSpPr txBox="1"/>
              <p:nvPr/>
            </p:nvSpPr>
            <p:spPr>
              <a:xfrm>
                <a:off x="540000" y="3752355"/>
                <a:ext cx="3584764" cy="26949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57" name="yt_shape_11957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2355"/>
                <a:ext cx="3584764" cy="2694969"/>
              </a:xfrm>
              <a:prstGeom prst="rect">
                <a:avLst/>
              </a:prstGeom>
              <a:blipFill>
                <a:blip r:embed="rId4"/>
                <a:stretch>
                  <a:fillRect l="-5272" r="-4082" b="-2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D01E9A0-5399-D579-56B8-070AA367716C}"/>
                  </a:ext>
                </a:extLst>
              </p:cNvPr>
              <p:cNvSpPr txBox="1"/>
              <p:nvPr/>
            </p:nvSpPr>
            <p:spPr>
              <a:xfrm>
                <a:off x="449989" y="3705549"/>
                <a:ext cx="349885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成立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理由：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mathAnswerShape': 1}">
                <a:extLst>
                  <a:ext uri="{FF2B5EF4-FFF2-40B4-BE49-F238E27FC236}">
                    <a16:creationId xmlns:a16="http://schemas.microsoft.com/office/drawing/2014/main" id="{ED01E9A0-5399-D579-56B8-070AA36771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5549"/>
                <a:ext cx="3498850" cy="769379"/>
              </a:xfrm>
              <a:prstGeom prst="rect">
                <a:avLst/>
              </a:prstGeom>
              <a:blipFill>
                <a:blip r:embed="rId5"/>
                <a:stretch>
                  <a:fillRect l="-2787" r="-278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E70E2F-F35B-1B1E-D663-16E921565BE5}"/>
                  </a:ext>
                </a:extLst>
              </p:cNvPr>
              <p:cNvSpPr txBox="1"/>
              <p:nvPr/>
            </p:nvSpPr>
            <p:spPr>
              <a:xfrm>
                <a:off x="449989" y="4381316"/>
                <a:ext cx="3647567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mathAnswerShape': 1}">
                <a:extLst>
                  <a:ext uri="{FF2B5EF4-FFF2-40B4-BE49-F238E27FC236}">
                    <a16:creationId xmlns:a16="http://schemas.microsoft.com/office/drawing/2014/main" id="{0FE70E2F-F35B-1B1E-D663-16E921565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1316"/>
                <a:ext cx="3647567" cy="771792"/>
              </a:xfrm>
              <a:prstGeom prst="rect">
                <a:avLst/>
              </a:prstGeom>
              <a:blipFill>
                <a:blip r:embed="rId6"/>
                <a:stretch>
                  <a:fillRect l="-2676" r="-26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19D71C-BF77-D907-685D-6855C1CEB73C}"/>
                  </a:ext>
                </a:extLst>
              </p:cNvPr>
              <p:cNvSpPr txBox="1"/>
              <p:nvPr/>
            </p:nvSpPr>
            <p:spPr>
              <a:xfrm>
                <a:off x="449989" y="5059496"/>
                <a:ext cx="3730180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mathAnswerShape': 1}">
                <a:extLst>
                  <a:ext uri="{FF2B5EF4-FFF2-40B4-BE49-F238E27FC236}">
                    <a16:creationId xmlns:a16="http://schemas.microsoft.com/office/drawing/2014/main" id="{4E19D71C-BF77-D907-685D-6855C1CEB7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59496"/>
                <a:ext cx="3730180" cy="771792"/>
              </a:xfrm>
              <a:prstGeom prst="rect">
                <a:avLst/>
              </a:prstGeom>
              <a:blipFill>
                <a:blip r:embed="rId7"/>
                <a:stretch>
                  <a:fillRect l="-2614" r="-245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DAAEC6B-ED90-A051-C58C-1035F46FEDE9}"/>
                  </a:ext>
                </a:extLst>
              </p:cNvPr>
              <p:cNvSpPr txBox="1"/>
              <p:nvPr/>
            </p:nvSpPr>
            <p:spPr>
              <a:xfrm>
                <a:off x="449989" y="5737677"/>
                <a:ext cx="1670051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mathAnswerShape': 1}">
                <a:extLst>
                  <a:ext uri="{FF2B5EF4-FFF2-40B4-BE49-F238E27FC236}">
                    <a16:creationId xmlns:a16="http://schemas.microsoft.com/office/drawing/2014/main" id="{DDAAEC6B-ED90-A051-C58C-1035F46FE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7677"/>
                <a:ext cx="1670051" cy="730390"/>
              </a:xfrm>
              <a:prstGeom prst="rect">
                <a:avLst/>
              </a:prstGeom>
              <a:blipFill>
                <a:blip r:embed="rId8"/>
                <a:stretch>
                  <a:fillRect l="-5839" r="-583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9" name="yt_shape_11959"/>
          <p:cNvSpPr txBox="1"/>
          <p:nvPr/>
        </p:nvSpPr>
        <p:spPr>
          <a:xfrm>
            <a:off x="540000" y="2907074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图形的不唯一导致漏解</a:t>
            </a:r>
          </a:p>
        </p:txBody>
      </p:sp>
      <p:sp>
        <p:nvSpPr>
          <p:cNvPr id="11960" name="yt_shape_11960"/>
          <p:cNvSpPr txBox="1"/>
          <p:nvPr/>
        </p:nvSpPr>
        <p:spPr>
          <a:xfrm>
            <a:off x="540120" y="34022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3dfc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584841" title="H_26.259764">
            <a:extLst>
              <a:ext uri="{FF2B5EF4-FFF2-40B4-BE49-F238E27FC236}">
                <a16:creationId xmlns:a16="http://schemas.microsoft.com/office/drawing/2014/main" id="{3B4C6DFA-E450-0226-BA0D-B3CF018925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6038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510643-9461-ACF3-8009-C8607045CD40}"/>
              </a:ext>
            </a:extLst>
          </p:cNvPr>
          <p:cNvSpPr txBox="1"/>
          <p:nvPr/>
        </p:nvSpPr>
        <p:spPr>
          <a:xfrm>
            <a:off x="7017596" y="3830962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2" name="yt_shape_11962"/>
          <p:cNvSpPr txBox="1"/>
          <p:nvPr/>
        </p:nvSpPr>
        <p:spPr>
          <a:xfrm>
            <a:off x="540000" y="2219801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61" name="yt_image_1196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19801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4" name="yt_shape_11964"/>
          <p:cNvSpPr txBox="1"/>
          <p:nvPr/>
        </p:nvSpPr>
        <p:spPr>
          <a:xfrm>
            <a:off x="540000" y="2801966"/>
            <a:ext cx="11006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68" name="yt_table_11968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1993522"/>
                  </p:ext>
                </p:extLst>
              </p:nvPr>
            </p:nvGraphicFramePr>
            <p:xfrm>
              <a:off x="540047" y="3281269"/>
              <a:ext cx="7590791" cy="632714"/>
            </p:xfrm>
            <a:graphic>
              <a:graphicData uri="http://schemas.openxmlformats.org/drawingml/2006/table">
                <a:tbl>
                  <a:tblPr/>
                  <a:tblGrid>
                    <a:gridCol w="2237105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2219643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7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968" name="yt_table_11968_skip" descr="{&quot;rangeId&quot;:11,&quot;type&quot;:&quot;Option&quot;,&quot;drawing&quot;:[&quot;yt_shape_11965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1993522"/>
                  </p:ext>
                </p:extLst>
              </p:nvPr>
            </p:nvGraphicFramePr>
            <p:xfrm>
              <a:off x="540047" y="1961468"/>
              <a:ext cx="7590791" cy="632714"/>
            </p:xfrm>
            <a:graphic>
              <a:graphicData uri="http://schemas.openxmlformats.org/drawingml/2006/table">
                <a:tbl>
                  <a:tblPr/>
                  <a:tblGrid>
                    <a:gridCol w="2237105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2219643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951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48" r="-14082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65" name="yt_shape_11965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1652" y="3281269"/>
            <a:ext cx="1908252" cy="1717308"/>
            <a:chOff x="0" y="0"/>
            <a:chExt cx="1908252" cy="1717308"/>
          </a:xfrm>
        </p:grpSpPr>
        <p:pic>
          <p:nvPicPr>
            <p:cNvPr id="2" name="yt_image_1196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08252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7" name="yt_shape_11967"/>
            <p:cNvSpPr txBox="1"/>
            <p:nvPr/>
          </p:nvSpPr>
          <p:spPr>
            <a:xfrm>
              <a:off x="420845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C73EA5B-843C-AE0B-425B-18686B27063B}"/>
              </a:ext>
            </a:extLst>
          </p:cNvPr>
          <p:cNvSpPr txBox="1"/>
          <p:nvPr/>
        </p:nvSpPr>
        <p:spPr>
          <a:xfrm>
            <a:off x="10536964" y="27551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9" name="yt_shape_11969"/>
          <p:cNvSpPr txBox="1"/>
          <p:nvPr/>
        </p:nvSpPr>
        <p:spPr>
          <a:xfrm>
            <a:off x="540119" y="177164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如图是一架梯子的示意图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7e7d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为使其更稳固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间加绑一条安全绳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5494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1973" name="yt_shape_11973"/>
          <p:cNvSpPr txBox="1"/>
          <p:nvPr/>
        </p:nvSpPr>
        <p:spPr>
          <a:xfrm>
            <a:off x="540000" y="508786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70" name="yt_shape_11970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6913" y="3363570"/>
            <a:ext cx="1918173" cy="1673874"/>
            <a:chOff x="0" y="0"/>
            <a:chExt cx="1918173" cy="1673874"/>
          </a:xfrm>
        </p:grpSpPr>
        <p:pic>
          <p:nvPicPr>
            <p:cNvPr id="2" name="yt_image_1197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8173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2" name="yt_shape_11972"/>
            <p:cNvSpPr txBox="1"/>
            <p:nvPr/>
          </p:nvSpPr>
          <p:spPr>
            <a:xfrm>
              <a:off x="425805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57FAC0-84D9-0445-6CDE-D4AE6E9B1814}"/>
              </a:ext>
            </a:extLst>
          </p:cNvPr>
          <p:cNvSpPr txBox="1"/>
          <p:nvPr/>
        </p:nvSpPr>
        <p:spPr>
          <a:xfrm>
            <a:off x="2842471" y="267581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4" name="yt_shape_11974"/>
          <p:cNvSpPr txBox="1"/>
          <p:nvPr/>
        </p:nvSpPr>
        <p:spPr>
          <a:xfrm>
            <a:off x="479376" y="11247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324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75" name="yt_image_11975" title="H_114.0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9673" y="2584774"/>
            <a:ext cx="1821196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977" name="yt_shape_11977"/>
              <p:cNvSpPr txBox="1"/>
              <p:nvPr/>
            </p:nvSpPr>
            <p:spPr>
              <a:xfrm>
                <a:off x="479376" y="2092669"/>
                <a:ext cx="4499437" cy="41263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>
          <p:sp>
            <p:nvSpPr>
              <p:cNvPr id="11977" name="yt_shape_119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92669"/>
                <a:ext cx="4499437" cy="4126322"/>
              </a:xfrm>
              <a:prstGeom prst="rect">
                <a:avLst/>
              </a:prstGeom>
              <a:blipFill>
                <a:blip r:embed="rId3"/>
                <a:stretch>
                  <a:fillRect l="-4201" t="-1182" r="-3252" b="-1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0428644-1479-5A98-8497-3DCCBBC752BE}"/>
              </a:ext>
            </a:extLst>
          </p:cNvPr>
          <p:cNvSpPr txBox="1"/>
          <p:nvPr/>
        </p:nvSpPr>
        <p:spPr>
          <a:xfrm>
            <a:off x="389365" y="2045863"/>
            <a:ext cx="427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FB12DC-2681-4D82-CE8C-73B977B25C73}"/>
                  </a:ext>
                </a:extLst>
              </p:cNvPr>
              <p:cNvSpPr txBox="1"/>
              <p:nvPr/>
            </p:nvSpPr>
            <p:spPr>
              <a:xfrm>
                <a:off x="389365" y="2521351"/>
                <a:ext cx="2426717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FB12DC-2681-4D82-CE8C-73B977B25C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521351"/>
                <a:ext cx="2426717" cy="766331"/>
              </a:xfrm>
              <a:prstGeom prst="rect">
                <a:avLst/>
              </a:prstGeom>
              <a:blipFill>
                <a:blip r:embed="rId4"/>
                <a:stretch>
                  <a:fillRect l="-4020" r="-4020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DC00EE3-ADF8-9F9A-9F8F-F6C8F5E83BF5}"/>
              </a:ext>
            </a:extLst>
          </p:cNvPr>
          <p:cNvSpPr txBox="1"/>
          <p:nvPr/>
        </p:nvSpPr>
        <p:spPr>
          <a:xfrm>
            <a:off x="389365" y="3194070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FBD7F7-8E10-DA9D-ED1D-5C01A2E685B0}"/>
              </a:ext>
            </a:extLst>
          </p:cNvPr>
          <p:cNvSpPr txBox="1"/>
          <p:nvPr/>
        </p:nvSpPr>
        <p:spPr>
          <a:xfrm>
            <a:off x="389365" y="3669558"/>
            <a:ext cx="355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B8C1BA-C42A-E4D2-A3B2-251F6E45DA44}"/>
                  </a:ext>
                </a:extLst>
              </p:cNvPr>
              <p:cNvSpPr txBox="1"/>
              <p:nvPr/>
            </p:nvSpPr>
            <p:spPr>
              <a:xfrm>
                <a:off x="389365" y="4145046"/>
                <a:ext cx="4636008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B8C1BA-C42A-E4D2-A3B2-251F6E45D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145046"/>
                <a:ext cx="4636008" cy="769379"/>
              </a:xfrm>
              <a:prstGeom prst="rect">
                <a:avLst/>
              </a:prstGeom>
              <a:blipFill>
                <a:blip r:embed="rId5"/>
                <a:stretch>
                  <a:fillRect l="-2105" r="-22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7F1E62-59A7-D10B-D7B1-CEAFF0F70ADE}"/>
                  </a:ext>
                </a:extLst>
              </p:cNvPr>
              <p:cNvSpPr txBox="1"/>
              <p:nvPr/>
            </p:nvSpPr>
            <p:spPr>
              <a:xfrm>
                <a:off x="389365" y="4820813"/>
                <a:ext cx="1701166" cy="769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7F1E62-59A7-D10B-D7B1-CEAFF0F70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820813"/>
                <a:ext cx="1701166" cy="769125"/>
              </a:xfrm>
              <a:prstGeom prst="rect">
                <a:avLst/>
              </a:prstGeom>
              <a:blipFill>
                <a:blip r:embed="rId6"/>
                <a:stretch>
                  <a:fillRect l="-5735" r="-537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5A63E4-EC7D-5577-A854-27DA1D47E681}"/>
                  </a:ext>
                </a:extLst>
              </p:cNvPr>
              <p:cNvSpPr txBox="1"/>
              <p:nvPr/>
            </p:nvSpPr>
            <p:spPr>
              <a:xfrm>
                <a:off x="389365" y="5496326"/>
                <a:ext cx="207397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5A63E4-EC7D-5577-A854-27DA1D47E6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496326"/>
                <a:ext cx="2073974" cy="729565"/>
              </a:xfrm>
              <a:prstGeom prst="rect">
                <a:avLst/>
              </a:prstGeom>
              <a:blipFill>
                <a:blip r:embed="rId7"/>
                <a:stretch>
                  <a:fillRect l="-4706" r="-411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1551</Words>
  <Application>Microsoft Office PowerPoint</Application>
  <PresentationFormat>宽屏</PresentationFormat>
  <Paragraphs>112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2024-04-25T09:22:00Z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