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1" r:id="rId7"/>
    <p:sldId id="312" r:id="rId8"/>
    <p:sldId id="314" r:id="rId9"/>
    <p:sldId id="317" r:id="rId10"/>
    <p:sldId id="319" r:id="rId11"/>
    <p:sldId id="323" r:id="rId12"/>
    <p:sldId id="320" r:id="rId13"/>
    <p:sldId id="325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82" name="yt_image_11482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2516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84" name="yt_shape_11484"/>
          <p:cNvSpPr txBox="1"/>
          <p:nvPr/>
        </p:nvSpPr>
        <p:spPr>
          <a:xfrm>
            <a:off x="540000" y="1956537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利润问题</a:t>
            </a:r>
          </a:p>
        </p:txBody>
      </p:sp>
      <p:sp>
        <p:nvSpPr>
          <p:cNvPr id="11485" name="yt_shape_11485"/>
          <p:cNvSpPr txBox="1"/>
          <p:nvPr/>
        </p:nvSpPr>
        <p:spPr>
          <a:xfrm>
            <a:off x="540119" y="245174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某种花卉每盆的盈利与每盆的株数有一定的关系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每盆植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平均每株盈利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4c24"/>
              </a:rPr>
              <a:t>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若每盆增加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平均每株盈利减少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要使每盆的盈利达到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7f33"/>
              </a:rPr>
              <a:t>每盆应多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植多少株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设每盆多植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则可以列出的方程是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86" name="yt_table_1148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919219"/>
              </p:ext>
            </p:extLst>
          </p:nvPr>
        </p:nvGraphicFramePr>
        <p:xfrm>
          <a:off x="540047" y="3891308"/>
          <a:ext cx="4541838" cy="1901952"/>
        </p:xfrm>
        <a:graphic>
          <a:graphicData uri="http://schemas.openxmlformats.org/drawingml/2006/table">
            <a:tbl>
              <a:tblPr/>
              <a:tblGrid>
                <a:gridCol w="4541838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</a:tbl>
          </a:graphicData>
        </a:graphic>
      </p:graphicFrame>
      <p:pic>
        <p:nvPicPr>
          <p:cNvPr id="3" name="yt_shape_1714027512551" title="H_26.259764">
            <a:extLst>
              <a:ext uri="{FF2B5EF4-FFF2-40B4-BE49-F238E27FC236}">
                <a16:creationId xmlns:a16="http://schemas.microsoft.com/office/drawing/2014/main" id="{1D7E28CB-D394-7E44-6949-FFA22D7825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0984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8B9E8A-54A6-552B-A398-0170CE3B745E}"/>
              </a:ext>
            </a:extLst>
          </p:cNvPr>
          <p:cNvSpPr txBox="1"/>
          <p:nvPr/>
        </p:nvSpPr>
        <p:spPr>
          <a:xfrm>
            <a:off x="7690696" y="33559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2" name="yt_shape_11522"/>
          <p:cNvSpPr txBox="1"/>
          <p:nvPr/>
        </p:nvSpPr>
        <p:spPr>
          <a:xfrm>
            <a:off x="540119" y="243530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实际销售时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中的最高售价减少了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月销量比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ce38"/>
              </a:rPr>
              <a:t>中最低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盒增加了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于是月销售利润达到了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23" name="yt_shape_11523"/>
          <p:cNvSpPr txBox="1"/>
          <p:nvPr/>
        </p:nvSpPr>
        <p:spPr>
          <a:xfrm>
            <a:off x="540000" y="3394742"/>
            <a:ext cx="850232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依题意，得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1524" name="yt_shape_11524"/>
          <p:cNvSpPr txBox="1"/>
          <p:nvPr/>
        </p:nvSpPr>
        <p:spPr>
          <a:xfrm>
            <a:off x="540000" y="4354177"/>
            <a:ext cx="20197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68B7501-6871-B933-B4FC-CACDAA2B07F5}"/>
              </a:ext>
            </a:extLst>
          </p:cNvPr>
          <p:cNvSpPr txBox="1"/>
          <p:nvPr/>
        </p:nvSpPr>
        <p:spPr>
          <a:xfrm>
            <a:off x="449989" y="3347936"/>
            <a:ext cx="8600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依题意，得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A9C204-1D93-487E-9136-C5CA6E9CFFF2}"/>
              </a:ext>
            </a:extLst>
          </p:cNvPr>
          <p:cNvSpPr txBox="1"/>
          <p:nvPr/>
        </p:nvSpPr>
        <p:spPr>
          <a:xfrm>
            <a:off x="449989" y="3823424"/>
            <a:ext cx="5964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542C95-C10E-40A7-E890-CD32E5395950}"/>
              </a:ext>
            </a:extLst>
          </p:cNvPr>
          <p:cNvSpPr txBox="1"/>
          <p:nvPr/>
        </p:nvSpPr>
        <p:spPr>
          <a:xfrm>
            <a:off x="449989" y="4307371"/>
            <a:ext cx="2180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6" name="yt_shape_11526"/>
          <p:cNvSpPr txBox="1"/>
          <p:nvPr/>
        </p:nvSpPr>
        <p:spPr>
          <a:xfrm>
            <a:off x="540000" y="1876753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525" name="yt_image_11525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7675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28" name="yt_shape_11528"/>
              <p:cNvSpPr txBox="1"/>
              <p:nvPr/>
            </p:nvSpPr>
            <p:spPr>
              <a:xfrm>
                <a:off x="540119" y="2458918"/>
                <a:ext cx="11492915" cy="28823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某电厂规定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8_682c8,isEnd"/>
                  </a:rPr>
                  <a:t>该厂家属区每户居民如果一个月的用电量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不超过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那么这户居民这个月只需交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元电费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如果超过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7f64,isEnd"/>
                  </a:rPr>
                  <a:t>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这个月除了要交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元的用电费以外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超过的部分还要按每千瓦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元交费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该厂某居民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月份用电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超过了规定的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4b616,isEnd"/>
                  </a:rPr>
                  <a:t>则超过的部分应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交电费</a:t>
                </a:r>
                <a:r>
                  <a:rPr sz="3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528" name="yt_shape_115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58918"/>
                <a:ext cx="11492915" cy="2882328"/>
              </a:xfrm>
              <a:prstGeom prst="rect">
                <a:avLst/>
              </a:prstGeom>
              <a:blipFill>
                <a:blip r:embed="rId3"/>
                <a:stretch>
                  <a:fillRect l="-1645" t="-1691" b="-2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E85717E-6549-808D-A4C0-33E734C2AA0C}"/>
                  </a:ext>
                </a:extLst>
              </p:cNvPr>
              <p:cNvSpPr txBox="1"/>
              <p:nvPr/>
            </p:nvSpPr>
            <p:spPr>
              <a:xfrm>
                <a:off x="1703512" y="4365104"/>
                <a:ext cx="1850136" cy="8435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E85717E-6549-808D-A4C0-33E734C2AA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365104"/>
                <a:ext cx="1850136" cy="84354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2" name="yt_shape_11532"/>
          <p:cNvSpPr txBox="1"/>
          <p:nvPr/>
        </p:nvSpPr>
        <p:spPr>
          <a:xfrm>
            <a:off x="540000" y="900000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下表是这户居民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月用电情况和交费情况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533" name="yt_table_11533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05277"/>
              </p:ext>
            </p:extLst>
          </p:nvPr>
        </p:nvGraphicFramePr>
        <p:xfrm>
          <a:off x="540000" y="1531667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42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78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11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用电量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千瓦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交电费总数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535" name="yt_shape_11535"/>
          <p:cNvSpPr txBox="1"/>
          <p:nvPr/>
        </p:nvSpPr>
        <p:spPr>
          <a:xfrm>
            <a:off x="540000" y="3502076"/>
            <a:ext cx="7439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根据上表数据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你能求出电厂规定的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试试看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36" name="yt_shape_11536"/>
              <p:cNvSpPr txBox="1"/>
              <p:nvPr/>
            </p:nvSpPr>
            <p:spPr>
              <a:xfrm>
                <a:off x="540000" y="3981379"/>
                <a:ext cx="5362045" cy="16054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月份用电和交费情况知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月份用电和交费情况，得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536" name="yt_shape_11536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81379"/>
                <a:ext cx="5362045" cy="1605439"/>
              </a:xfrm>
              <a:prstGeom prst="rect">
                <a:avLst/>
              </a:prstGeom>
              <a:blipFill>
                <a:blip r:embed="rId2"/>
                <a:stretch>
                  <a:fillRect l="-3527" t="-3042" r="-2503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38" name="yt_shape_11538"/>
          <p:cNvSpPr txBox="1"/>
          <p:nvPr/>
        </p:nvSpPr>
        <p:spPr>
          <a:xfrm>
            <a:off x="540000" y="5637606"/>
            <a:ext cx="590866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故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C0A2C8-AD87-0DF7-B657-1B4AFA266CAA}"/>
              </a:ext>
            </a:extLst>
          </p:cNvPr>
          <p:cNvSpPr txBox="1"/>
          <p:nvPr/>
        </p:nvSpPr>
        <p:spPr>
          <a:xfrm>
            <a:off x="449989" y="3934573"/>
            <a:ext cx="549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月份用电和交费情况知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4EBFFF-6E48-8CF5-4F07-525D7048E3A9}"/>
              </a:ext>
            </a:extLst>
          </p:cNvPr>
          <p:cNvSpPr txBox="1"/>
          <p:nvPr/>
        </p:nvSpPr>
        <p:spPr>
          <a:xfrm>
            <a:off x="449989" y="4410061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月份用电和交费情况，得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F2BE1BE-67FB-4D28-65C1-33B895703919}"/>
                  </a:ext>
                </a:extLst>
              </p:cNvPr>
              <p:cNvSpPr txBox="1"/>
              <p:nvPr/>
            </p:nvSpPr>
            <p:spPr>
              <a:xfrm>
                <a:off x="497614" y="4885549"/>
                <a:ext cx="3637661" cy="7325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6, 'mathAnswerShape': 1}">
                <a:extLst>
                  <a:ext uri="{FF2B5EF4-FFF2-40B4-BE49-F238E27FC236}">
                    <a16:creationId xmlns:a16="http://schemas.microsoft.com/office/drawing/2014/main" id="{1F2BE1BE-67FB-4D28-65C1-33B8957039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885549"/>
                <a:ext cx="3637661" cy="732549"/>
              </a:xfrm>
              <a:prstGeom prst="rect">
                <a:avLst/>
              </a:prstGeom>
              <a:blipFill>
                <a:blip r:embed="rId3"/>
                <a:stretch>
                  <a:fillRect r="-2685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0365CE5-32DD-269B-F0B5-CC9E9B4126C6}"/>
              </a:ext>
            </a:extLst>
          </p:cNvPr>
          <p:cNvSpPr txBox="1"/>
          <p:nvPr/>
        </p:nvSpPr>
        <p:spPr>
          <a:xfrm>
            <a:off x="449989" y="5590800"/>
            <a:ext cx="6031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6E7D28C-3329-CC8A-AC57-07BC0F02F0AB}"/>
              </a:ext>
            </a:extLst>
          </p:cNvPr>
          <p:cNvSpPr txBox="1"/>
          <p:nvPr/>
        </p:nvSpPr>
        <p:spPr>
          <a:xfrm>
            <a:off x="449989" y="6066288"/>
            <a:ext cx="1451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8" name="yt_shape_11488"/>
          <p:cNvSpPr txBox="1"/>
          <p:nvPr/>
        </p:nvSpPr>
        <p:spPr>
          <a:xfrm>
            <a:off x="540119" y="24138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经过调查研究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某工厂生产一种产品的总利润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与产量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955d"/>
              </a:rPr>
              <a:t>的关系式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若要使总利润达到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9a07"/>
              </a:rPr>
              <a:t>则这种产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品应生产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89" name="yt_table_1148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239422"/>
              </p:ext>
            </p:extLst>
          </p:nvPr>
        </p:nvGraphicFramePr>
        <p:xfrm>
          <a:off x="540047" y="3853400"/>
          <a:ext cx="4827906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FAD9465-F65C-A726-78C3-ABCA243FE0A7}"/>
              </a:ext>
            </a:extLst>
          </p:cNvPr>
          <p:cNvSpPr txBox="1"/>
          <p:nvPr/>
        </p:nvSpPr>
        <p:spPr>
          <a:xfrm>
            <a:off x="2278908" y="33180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1" name="yt_shape_11491"/>
          <p:cNvSpPr txBox="1"/>
          <p:nvPr/>
        </p:nvSpPr>
        <p:spPr>
          <a:xfrm>
            <a:off x="540119" y="2194414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一种商品进价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若售价为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则一天可卖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若售价每降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1862,isEnd"/>
              </a:rPr>
              <a:t>则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每天可多卖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要想一天获得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元的利润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则应降价多少元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设应降价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c04c,isEnd"/>
              </a:rPr>
              <a:t>则列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出方程为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6FD68B-1C65-6760-53FD-66B05417640C}"/>
              </a:ext>
            </a:extLst>
          </p:cNvPr>
          <p:cNvSpPr txBox="1"/>
          <p:nvPr/>
        </p:nvSpPr>
        <p:spPr>
          <a:xfrm>
            <a:off x="1974108" y="3098584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3" name="yt_shape_11493"/>
          <p:cNvSpPr txBox="1"/>
          <p:nvPr/>
        </p:nvSpPr>
        <p:spPr>
          <a:xfrm>
            <a:off x="559315" y="78782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商场某种商品平均每天可销售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每件盈利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为了尽快减少库存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9a97,isEnd"/>
              </a:rPr>
              <a:t>商场决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定采取适当的降价措施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经调查发现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每件商品每降价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商场平均每天可多售出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2a8d,isEnd"/>
              </a:rPr>
              <a:t>2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设每件商品降价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据此规律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请回答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商场日销售量增加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每件商品盈利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1e4e,isEnd"/>
              </a:rPr>
              <a:t>的代数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11494" name="yt_shape_11494"/>
          <p:cNvSpPr txBox="1"/>
          <p:nvPr/>
        </p:nvSpPr>
        <p:spPr>
          <a:xfrm>
            <a:off x="559434" y="315340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在上述条件不变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销售正常的情况下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每件商品降价多少元时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bb1a"/>
              </a:rPr>
              <a:t>商场日盈利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495" name="yt_shape_11495"/>
          <p:cNvSpPr txBox="1"/>
          <p:nvPr/>
        </p:nvSpPr>
        <p:spPr>
          <a:xfrm>
            <a:off x="540000" y="3386502"/>
            <a:ext cx="64665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解：依题意，得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1496" name="yt_shape_11496"/>
          <p:cNvSpPr txBox="1"/>
          <p:nvPr/>
        </p:nvSpPr>
        <p:spPr>
          <a:xfrm>
            <a:off x="540000" y="3865805"/>
            <a:ext cx="400109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该商场为了尽快减少库存，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</a:p>
        </p:txBody>
      </p:sp>
      <p:sp>
        <p:nvSpPr>
          <p:cNvPr id="11497" name="yt_shape_11497"/>
          <p:cNvSpPr txBox="1"/>
          <p:nvPr/>
        </p:nvSpPr>
        <p:spPr>
          <a:xfrm>
            <a:off x="540000" y="5305371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答：每件商品降价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元时，商场日盈利可达到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A56E3B-011B-BF12-009F-B16828412BF3}"/>
              </a:ext>
            </a:extLst>
          </p:cNvPr>
          <p:cNvSpPr txBox="1"/>
          <p:nvPr/>
        </p:nvSpPr>
        <p:spPr>
          <a:xfrm>
            <a:off x="3974623" y="2163640"/>
            <a:ext cx="86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A4830E-89BF-820D-DBE6-FCE2FE4FDCE0}"/>
              </a:ext>
            </a:extLst>
          </p:cNvPr>
          <p:cNvSpPr txBox="1"/>
          <p:nvPr/>
        </p:nvSpPr>
        <p:spPr>
          <a:xfrm>
            <a:off x="7405211" y="2163640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3454C7-8FB3-B972-7AB4-AE74FF01EF84}"/>
              </a:ext>
            </a:extLst>
          </p:cNvPr>
          <p:cNvSpPr txBox="1"/>
          <p:nvPr/>
        </p:nvSpPr>
        <p:spPr>
          <a:xfrm>
            <a:off x="469304" y="4066030"/>
            <a:ext cx="6584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解：依题意，得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26FE2B-4237-2448-F0BB-A81E4867C90D}"/>
              </a:ext>
            </a:extLst>
          </p:cNvPr>
          <p:cNvSpPr txBox="1"/>
          <p:nvPr/>
        </p:nvSpPr>
        <p:spPr>
          <a:xfrm>
            <a:off x="469304" y="4545333"/>
            <a:ext cx="318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2B4FAB-47E2-A80F-B195-8DC30939305A}"/>
              </a:ext>
            </a:extLst>
          </p:cNvPr>
          <p:cNvSpPr txBox="1"/>
          <p:nvPr/>
        </p:nvSpPr>
        <p:spPr>
          <a:xfrm>
            <a:off x="469304" y="5020821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该商场为了尽快减少库存，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65F6D32-28B1-E0FE-F6B8-F2EE622C4FF8}"/>
              </a:ext>
            </a:extLst>
          </p:cNvPr>
          <p:cNvSpPr txBox="1"/>
          <p:nvPr/>
        </p:nvSpPr>
        <p:spPr>
          <a:xfrm>
            <a:off x="469304" y="5496310"/>
            <a:ext cx="1400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AE9D1C9-7B67-DE07-19CF-CF932A3280F2}"/>
              </a:ext>
            </a:extLst>
          </p:cNvPr>
          <p:cNvSpPr txBox="1"/>
          <p:nvPr/>
        </p:nvSpPr>
        <p:spPr>
          <a:xfrm>
            <a:off x="469304" y="5984899"/>
            <a:ext cx="7266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答：每件商品降价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元时，商场日盈利可达到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8" name="yt_shape_11498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岳阳市中考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某商店销售一款口罩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每袋的进价为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计划售价大于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b8d0"/>
              </a:rPr>
              <a:t>元但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通过市场调查发现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这种口罩每袋售价提高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日均销售量降低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539f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日均销售量为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99" name="yt_shape_11499"/>
          <p:cNvSpPr txBox="1"/>
          <p:nvPr/>
        </p:nvSpPr>
        <p:spPr>
          <a:xfrm>
            <a:off x="540119" y="233956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元的基础上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将这种口罩的售价每袋提高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4e3d,isEnd"/>
              </a:rPr>
              <a:t>则日均销售量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1500" name="yt_shape_11500"/>
          <p:cNvSpPr txBox="1"/>
          <p:nvPr/>
        </p:nvSpPr>
        <p:spPr>
          <a:xfrm>
            <a:off x="540000" y="3299001"/>
            <a:ext cx="107721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要想销售这种口罩每天盈利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该商店每袋口罩的售价要定为多少元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501" name="yt_shape_11501"/>
          <p:cNvSpPr txBox="1"/>
          <p:nvPr/>
        </p:nvSpPr>
        <p:spPr>
          <a:xfrm>
            <a:off x="540000" y="3778304"/>
            <a:ext cx="669734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解：依题意，得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整理，得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502" name="yt_shape_11502"/>
          <p:cNvSpPr txBox="1"/>
          <p:nvPr/>
        </p:nvSpPr>
        <p:spPr>
          <a:xfrm>
            <a:off x="540000" y="4737739"/>
            <a:ext cx="654345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，符合题意；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，不符合题意，舍去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03" name="yt_shape_11503"/>
          <p:cNvSpPr txBox="1"/>
          <p:nvPr/>
        </p:nvSpPr>
        <p:spPr>
          <a:xfrm>
            <a:off x="540000" y="6177305"/>
            <a:ext cx="53091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答：该商店每袋口罩的售价要定为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3CAF77-E18D-50EE-CCAB-BB1B6F36D64A}"/>
              </a:ext>
            </a:extLst>
          </p:cNvPr>
          <p:cNvSpPr txBox="1"/>
          <p:nvPr/>
        </p:nvSpPr>
        <p:spPr>
          <a:xfrm>
            <a:off x="1059708" y="2768248"/>
            <a:ext cx="2086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2F8101-67C7-2710-5955-9949B9542396}"/>
              </a:ext>
            </a:extLst>
          </p:cNvPr>
          <p:cNvSpPr txBox="1"/>
          <p:nvPr/>
        </p:nvSpPr>
        <p:spPr>
          <a:xfrm>
            <a:off x="449989" y="3731498"/>
            <a:ext cx="6812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解：依题意，得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82C348-845F-8272-86A5-196BE8D0F5DF}"/>
              </a:ext>
            </a:extLst>
          </p:cNvPr>
          <p:cNvSpPr txBox="1"/>
          <p:nvPr/>
        </p:nvSpPr>
        <p:spPr>
          <a:xfrm>
            <a:off x="449989" y="4206986"/>
            <a:ext cx="3361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E734C2-6B54-7B80-1DF6-A1387E652CD3}"/>
              </a:ext>
            </a:extLst>
          </p:cNvPr>
          <p:cNvSpPr txBox="1"/>
          <p:nvPr/>
        </p:nvSpPr>
        <p:spPr>
          <a:xfrm>
            <a:off x="449989" y="4690933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AD7052-A707-9EA4-1F91-3CF87600CB8D}"/>
              </a:ext>
            </a:extLst>
          </p:cNvPr>
          <p:cNvSpPr txBox="1"/>
          <p:nvPr/>
        </p:nvSpPr>
        <p:spPr>
          <a:xfrm>
            <a:off x="449989" y="5166421"/>
            <a:ext cx="597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，符合题意；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D4C578-9F5B-FB6A-7CC0-392085C0586D}"/>
              </a:ext>
            </a:extLst>
          </p:cNvPr>
          <p:cNvSpPr txBox="1"/>
          <p:nvPr/>
        </p:nvSpPr>
        <p:spPr>
          <a:xfrm>
            <a:off x="449989" y="5641910"/>
            <a:ext cx="66602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，不符合题意，舍去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2AE908-0CD6-B3F1-8386-99D1A1F48256}"/>
              </a:ext>
            </a:extLst>
          </p:cNvPr>
          <p:cNvSpPr txBox="1"/>
          <p:nvPr/>
        </p:nvSpPr>
        <p:spPr>
          <a:xfrm>
            <a:off x="449989" y="6130499"/>
            <a:ext cx="543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答：该商店每袋口罩的售价要定为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4" name="yt_shape_11504"/>
          <p:cNvSpPr txBox="1"/>
          <p:nvPr/>
        </p:nvSpPr>
        <p:spPr>
          <a:xfrm>
            <a:off x="540000" y="2166231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考虑问题不全而出错</a:t>
            </a:r>
          </a:p>
        </p:txBody>
      </p:sp>
      <p:sp>
        <p:nvSpPr>
          <p:cNvPr id="11505" name="yt_shape_11505"/>
          <p:cNvSpPr txBox="1"/>
          <p:nvPr/>
        </p:nvSpPr>
        <p:spPr>
          <a:xfrm>
            <a:off x="540119" y="266143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某种衬衫平均每天销售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若每件降价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则每天可多售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3814f"/>
              </a:rPr>
              <a:t>10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在每件盈利不低于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如果每天要盈利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0aff"/>
              </a:rPr>
              <a:t>每件应降价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06" name="yt_table_1150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638442"/>
              </p:ext>
            </p:extLst>
          </p:nvPr>
        </p:nvGraphicFramePr>
        <p:xfrm>
          <a:off x="540047" y="4101002"/>
          <a:ext cx="4810443" cy="950976"/>
        </p:xfrm>
        <a:graphic>
          <a:graphicData uri="http://schemas.openxmlformats.org/drawingml/2006/table">
            <a:tbl>
              <a:tblPr/>
              <a:tblGrid>
                <a:gridCol w="3261043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</a:tbl>
          </a:graphicData>
        </a:graphic>
      </p:graphicFrame>
      <p:pic>
        <p:nvPicPr>
          <p:cNvPr id="3" name="yt_shape_1714027512639" title="H_26.259764">
            <a:extLst>
              <a:ext uri="{FF2B5EF4-FFF2-40B4-BE49-F238E27FC236}">
                <a16:creationId xmlns:a16="http://schemas.microsoft.com/office/drawing/2014/main" id="{CDF671B6-046F-DAC4-29F1-181E669CBB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19541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34FFC4-533F-B2D7-3C17-64A7D3D4F388}"/>
              </a:ext>
            </a:extLst>
          </p:cNvPr>
          <p:cNvSpPr txBox="1"/>
          <p:nvPr/>
        </p:nvSpPr>
        <p:spPr>
          <a:xfrm>
            <a:off x="1059708" y="35656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9" name="yt_shape_11509"/>
          <p:cNvSpPr txBox="1"/>
          <p:nvPr/>
        </p:nvSpPr>
        <p:spPr>
          <a:xfrm>
            <a:off x="540000" y="14232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508" name="yt_image_11508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232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11" name="yt_shape_11511"/>
          <p:cNvSpPr txBox="1"/>
          <p:nvPr/>
        </p:nvSpPr>
        <p:spPr>
          <a:xfrm>
            <a:off x="540119" y="2005365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某商店从厂家以每件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元的价格购进一批商品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该商品可以自行定价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d9d4,isEnd"/>
              </a:rPr>
              <a:t>经市场调查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若每件商品售价为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则可卖出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2f6fe,isEnd"/>
              </a:rPr>
              <a:t>但物价局限定每件商品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的利润不能超过进价的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商店计划要赚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需要卖出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件商品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f46b,isEnd"/>
              </a:rPr>
              <a:t>每件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商品的售价为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7370B8-9CB8-19D4-8E0D-90757A43EC76}"/>
              </a:ext>
            </a:extLst>
          </p:cNvPr>
          <p:cNvSpPr txBox="1"/>
          <p:nvPr/>
        </p:nvSpPr>
        <p:spPr>
          <a:xfrm>
            <a:off x="8832107" y="290953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006C53-CCCF-4225-5B83-38CFCFFB7125}"/>
              </a:ext>
            </a:extLst>
          </p:cNvPr>
          <p:cNvSpPr txBox="1"/>
          <p:nvPr/>
        </p:nvSpPr>
        <p:spPr>
          <a:xfrm>
            <a:off x="2583708" y="33850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13" name="yt_table_1151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572994"/>
              </p:ext>
            </p:extLst>
          </p:nvPr>
        </p:nvGraphicFramePr>
        <p:xfrm>
          <a:off x="540001" y="2246727"/>
          <a:ext cx="11111999" cy="9359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938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6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866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销售单价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销售量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袋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515" name="yt_shape_11515"/>
          <p:cNvSpPr txBox="1"/>
          <p:nvPr/>
        </p:nvSpPr>
        <p:spPr>
          <a:xfrm>
            <a:off x="534899" y="3142398"/>
            <a:ext cx="8159285" cy="312285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请直接写出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之间的函数关系式为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560.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如果每天获得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元的利润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销售单价为多少元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由题意，得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整理，得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如果每天获得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元的利润，销售单价为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011EC61-13D7-4072-49D9-36EDFB043B69}"/>
              </a:ext>
            </a:extLst>
          </p:cNvPr>
          <p:cNvSpPr txBox="1"/>
          <p:nvPr/>
        </p:nvSpPr>
        <p:spPr>
          <a:xfrm>
            <a:off x="449989" y="3443274"/>
            <a:ext cx="7273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之间的函数关系式为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560.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4FB054-2AA6-431D-B1AA-8887C5414710}"/>
              </a:ext>
            </a:extLst>
          </p:cNvPr>
          <p:cNvSpPr txBox="1"/>
          <p:nvPr/>
        </p:nvSpPr>
        <p:spPr>
          <a:xfrm>
            <a:off x="449989" y="4161417"/>
            <a:ext cx="8260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由题意，得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D0A234-6EEA-F980-5E05-1E88C670B060}"/>
              </a:ext>
            </a:extLst>
          </p:cNvPr>
          <p:cNvSpPr txBox="1"/>
          <p:nvPr/>
        </p:nvSpPr>
        <p:spPr>
          <a:xfrm>
            <a:off x="449989" y="4499259"/>
            <a:ext cx="389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FCD3AA-A75B-A972-17D7-B7777A316C5A}"/>
              </a:ext>
            </a:extLst>
          </p:cNvPr>
          <p:cNvSpPr txBox="1"/>
          <p:nvPr/>
        </p:nvSpPr>
        <p:spPr>
          <a:xfrm>
            <a:off x="449989" y="4882066"/>
            <a:ext cx="288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BDB271-A014-CCA1-5C24-FB00A025B2A6}"/>
              </a:ext>
            </a:extLst>
          </p:cNvPr>
          <p:cNvSpPr txBox="1"/>
          <p:nvPr/>
        </p:nvSpPr>
        <p:spPr>
          <a:xfrm>
            <a:off x="449989" y="5314279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5029020-31C5-E384-B635-8FE2319F1EDD}"/>
              </a:ext>
            </a:extLst>
          </p:cNvPr>
          <p:cNvSpPr txBox="1"/>
          <p:nvPr/>
        </p:nvSpPr>
        <p:spPr>
          <a:xfrm>
            <a:off x="449989" y="5789767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BDD452C-9A76-6507-3002-0BA54557AE1B}"/>
              </a:ext>
            </a:extLst>
          </p:cNvPr>
          <p:cNvSpPr txBox="1"/>
          <p:nvPr/>
        </p:nvSpPr>
        <p:spPr>
          <a:xfrm>
            <a:off x="449989" y="6265255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如果每天获得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元的利润，销售单价为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511">
            <a:extLst>
              <a:ext uri="{FF2B5EF4-FFF2-40B4-BE49-F238E27FC236}">
                <a16:creationId xmlns:a16="http://schemas.microsoft.com/office/drawing/2014/main" id="{8A82E059-E3DD-3D93-3896-F91999AA499A}"/>
              </a:ext>
            </a:extLst>
          </p:cNvPr>
          <p:cNvSpPr txBox="1"/>
          <p:nvPr/>
        </p:nvSpPr>
        <p:spPr>
          <a:xfrm>
            <a:off x="540000" y="711325"/>
            <a:ext cx="11492915" cy="14215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某大学生创业团队抓住商机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1_19bfd,isEnd"/>
              </a:rPr>
              <a:t>购进一批干果分装成营养搭配合理的小包装后出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每袋成本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另外每天还需支付其他各项费用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e00dc,isEnd"/>
              </a:rPr>
              <a:t>试销期间发现每天的销售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与销售单价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之间满足一次函数关系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部分数据如表所示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e2eb,isEnd"/>
              </a:rPr>
              <a:t>其中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5.5.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9" name="yt_shape_11519"/>
          <p:cNvSpPr txBox="1"/>
          <p:nvPr/>
        </p:nvSpPr>
        <p:spPr>
          <a:xfrm>
            <a:off x="540119" y="123415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某零售店特许为亚运会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机器狗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模型专卖店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机器狗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每盒进价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76f8"/>
              </a:rPr>
              <a:t>8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商店老板计划首月销售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经过首月试销售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老板发现单盒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机器狗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16c7"/>
              </a:rPr>
              <a:t>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价每增长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月销量就将减少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若老板希望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机器狗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月销量不低于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3dd0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每盒售价最高为多少元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设每盒的售价为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元，则月销量为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盒，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依题意，得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答：每盒售价最高为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B52802-0DC9-E265-A53D-682284324150}"/>
              </a:ext>
            </a:extLst>
          </p:cNvPr>
          <p:cNvSpPr txBox="1"/>
          <p:nvPr/>
        </p:nvSpPr>
        <p:spPr>
          <a:xfrm>
            <a:off x="450108" y="3564784"/>
            <a:ext cx="604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设每盒的售价为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元，则月销量为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AA7B9E-B438-BF20-1B0F-8D8C2A435D42}"/>
              </a:ext>
            </a:extLst>
          </p:cNvPr>
          <p:cNvSpPr txBox="1"/>
          <p:nvPr/>
        </p:nvSpPr>
        <p:spPr>
          <a:xfrm>
            <a:off x="450108" y="4040272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盒，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0A71A1-2AE8-41DC-72A8-DDA2E8BD6625}"/>
              </a:ext>
            </a:extLst>
          </p:cNvPr>
          <p:cNvSpPr txBox="1"/>
          <p:nvPr/>
        </p:nvSpPr>
        <p:spPr>
          <a:xfrm>
            <a:off x="450108" y="4515760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依题意，得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93D170-FEF4-6ECF-5EB5-6FE651CFD4AB}"/>
              </a:ext>
            </a:extLst>
          </p:cNvPr>
          <p:cNvSpPr txBox="1"/>
          <p:nvPr/>
        </p:nvSpPr>
        <p:spPr>
          <a:xfrm>
            <a:off x="450108" y="4991248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5EEFC6-B9A5-5834-0F94-DCFBC9A56F9A}"/>
              </a:ext>
            </a:extLst>
          </p:cNvPr>
          <p:cNvSpPr txBox="1"/>
          <p:nvPr/>
        </p:nvSpPr>
        <p:spPr>
          <a:xfrm>
            <a:off x="450108" y="5466736"/>
            <a:ext cx="360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答：每盒售价最高为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2148</Words>
  <Application>Microsoft Office PowerPoint</Application>
  <PresentationFormat>宽屏</PresentationFormat>
  <Paragraphs>130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2024-04-25T06:40:28Z</dcterms:created>
  <dcterms:modified xsi:type="dcterms:W3CDTF">2024-04-25T08:17:34Z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