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1" r:id="rId9"/>
    <p:sldId id="313" r:id="rId10"/>
    <p:sldId id="319" r:id="rId11"/>
    <p:sldId id="315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0" name="yt_image_13820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1270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2" name="yt_shape_13822"/>
          <p:cNvSpPr txBox="1"/>
          <p:nvPr/>
        </p:nvSpPr>
        <p:spPr>
          <a:xfrm>
            <a:off x="540000" y="2294871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与方位角有关的应用问题</a:t>
            </a:r>
          </a:p>
        </p:txBody>
      </p:sp>
      <p:sp>
        <p:nvSpPr>
          <p:cNvPr id="13823" name="yt_shape_13823"/>
          <p:cNvSpPr txBox="1"/>
          <p:nvPr/>
        </p:nvSpPr>
        <p:spPr>
          <a:xfrm>
            <a:off x="540119" y="27900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小兵同学从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处出发向正东方向走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3eba"/>
              </a:rPr>
              <a:t>再向正北方向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两处相距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27" name="yt_table_13827_skip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0274728"/>
                  </p:ext>
                </p:extLst>
              </p:nvPr>
            </p:nvGraphicFramePr>
            <p:xfrm>
              <a:off x="540047" y="3749511"/>
              <a:ext cx="5337493" cy="1023938"/>
            </p:xfrm>
            <a:graphic>
              <a:graphicData uri="http://schemas.openxmlformats.org/drawingml/2006/table">
                <a:tbl>
                  <a:tblPr/>
                  <a:tblGrid>
                    <a:gridCol w="3100705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2236788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 sin 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 cos 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827" name="yt_table_13827_skip" descr="{&quot;rangeId&quot;:2,&quot;type&quot;:&quot;Option&quot;,&quot;drawing&quot;:[&quot;yt_shape_13824&quot;]}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0274728"/>
                  </p:ext>
                </p:extLst>
              </p:nvPr>
            </p:nvGraphicFramePr>
            <p:xfrm>
              <a:off x="540047" y="2936805"/>
              <a:ext cx="5337493" cy="1023938"/>
            </p:xfrm>
            <a:graphic>
              <a:graphicData uri="http://schemas.openxmlformats.org/drawingml/2006/table">
                <a:tbl>
                  <a:tblPr/>
                  <a:tblGrid>
                    <a:gridCol w="3100705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2236788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2299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8315" b="-1030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 sin 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 cos 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24" name="yt_shape_13824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8979" y="3749511"/>
            <a:ext cx="1870916" cy="1756170"/>
            <a:chOff x="0" y="0"/>
            <a:chExt cx="1870916" cy="1756170"/>
          </a:xfrm>
        </p:grpSpPr>
        <p:pic>
          <p:nvPicPr>
            <p:cNvPr id="2" name="yt_image_1382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70916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6" name="yt_shape_13826"/>
            <p:cNvSpPr txBox="1"/>
            <p:nvPr/>
          </p:nvSpPr>
          <p:spPr>
            <a:xfrm>
              <a:off x="402177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860924">
            <a:extLst>
              <a:ext uri="{FF2B5EF4-FFF2-40B4-BE49-F238E27FC236}">
                <a16:creationId xmlns:a16="http://schemas.microsoft.com/office/drawing/2014/main" id="{6FDDF2E2-6033-0370-AC66-6EBC80C44D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48181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13FF32-EA18-6C2E-AEF1-FB917BACE5BC}"/>
              </a:ext>
            </a:extLst>
          </p:cNvPr>
          <p:cNvSpPr txBox="1"/>
          <p:nvPr/>
        </p:nvSpPr>
        <p:spPr>
          <a:xfrm>
            <a:off x="7339857" y="32187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89" name="yt_shape_13889"/>
              <p:cNvSpPr txBox="1"/>
              <p:nvPr/>
            </p:nvSpPr>
            <p:spPr>
              <a:xfrm>
                <a:off x="540119" y="900000"/>
                <a:ext cx="11492915" cy="38264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与方位角有关的应用技巧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【方法点拨】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29_829bb,isEnd"/>
                  </a:rPr>
                  <a:t>在解决有关方位角的问题中，一般要根据题意理清图形中各角的关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36_55e7a,isEnd"/>
                  </a:rPr>
                  <a:t>系，有时所给的方位角并不一定在直角三角形中，需要用到两直线平行内错角相等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或一个角的余角等知识转化为所需要的角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小明要测量水面人工岛上两棵小树间的距离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已知河岸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62ee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小明在河岸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处测量小树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位于北偏东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ef56e,isEnd"/>
                  </a:rPr>
                  <a:t>然后沿河岸走了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此时测得小树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位于北偏东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小树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位于东北方向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6b02,isEnd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两棵小树间的距离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89" name="yt_shape_13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26497"/>
              </a:xfrm>
              <a:prstGeom prst="rect">
                <a:avLst/>
              </a:prstGeom>
              <a:blipFill>
                <a:blip r:embed="rId2"/>
                <a:stretch>
                  <a:fillRect l="-1645" t="-1435" b="-3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93" name="yt_image_13893" title="H_116.1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2651" y="4927992"/>
            <a:ext cx="310669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44D7B0-A4C4-9AF8-38A6-2F6BF50E6F5E}"/>
                  </a:ext>
                </a:extLst>
              </p:cNvPr>
              <p:cNvSpPr txBox="1"/>
              <p:nvPr/>
            </p:nvSpPr>
            <p:spPr>
              <a:xfrm>
                <a:off x="4017221" y="4100660"/>
                <a:ext cx="247256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pageBreak': True}">
                <a:extLst>
                  <a:ext uri="{FF2B5EF4-FFF2-40B4-BE49-F238E27FC236}">
                    <a16:creationId xmlns:a16="http://schemas.microsoft.com/office/drawing/2014/main" id="{4444D7B0-A4C4-9AF8-38A6-2F6BF50E6F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7221" y="4100660"/>
                <a:ext cx="2472562" cy="554686"/>
              </a:xfrm>
              <a:prstGeom prst="rect">
                <a:avLst/>
              </a:prstGeom>
              <a:blipFill>
                <a:blip r:embed="rId4"/>
                <a:stretch>
                  <a:fillRect l="-394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8" name="yt_shape_13828"/>
          <p:cNvSpPr txBox="1"/>
          <p:nvPr/>
        </p:nvSpPr>
        <p:spPr>
          <a:xfrm>
            <a:off x="540119" y="22433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学校在小明家北偏西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且距小明家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那么学校所在位置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6e22"/>
              </a:rPr>
              <a:t>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32" name="yt_table_13832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5804368"/>
                  </p:ext>
                </p:extLst>
              </p:nvPr>
            </p:nvGraphicFramePr>
            <p:xfrm>
              <a:off x="540047" y="3202827"/>
              <a:ext cx="7244334" cy="922148"/>
            </p:xfrm>
            <a:graphic>
              <a:graphicData uri="http://schemas.openxmlformats.org/drawingml/2006/table">
                <a:tbl>
                  <a:tblPr/>
                  <a:tblGrid>
                    <a:gridCol w="3935857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3308477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832" name="yt_table_13832_skip" descr="{&quot;rangeId&quot;:3,&quot;type&quot;:&quot;Option&quot;,&quot;drawing&quot;:[&quot;yt_shape_13829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5804368"/>
                  </p:ext>
                </p:extLst>
              </p:nvPr>
            </p:nvGraphicFramePr>
            <p:xfrm>
              <a:off x="540047" y="1859435"/>
              <a:ext cx="7244334" cy="922148"/>
            </p:xfrm>
            <a:graphic>
              <a:graphicData uri="http://schemas.openxmlformats.org/drawingml/2006/table">
                <a:tbl>
                  <a:tblPr/>
                  <a:tblGrid>
                    <a:gridCol w="3935857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3308477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84056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8969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84056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8969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29" name="yt_shape_13829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6740" y="3202827"/>
            <a:ext cx="1763132" cy="1772172"/>
            <a:chOff x="0" y="0"/>
            <a:chExt cx="1763132" cy="1772172"/>
          </a:xfrm>
        </p:grpSpPr>
        <p:pic>
          <p:nvPicPr>
            <p:cNvPr id="2" name="yt_image_13829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3132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1" name="yt_shape_13831"/>
            <p:cNvSpPr txBox="1"/>
            <p:nvPr/>
          </p:nvSpPr>
          <p:spPr>
            <a:xfrm>
              <a:off x="348285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381642-5366-FC2D-480C-004C34C7308F}"/>
              </a:ext>
            </a:extLst>
          </p:cNvPr>
          <p:cNvSpPr txBox="1"/>
          <p:nvPr/>
        </p:nvSpPr>
        <p:spPr>
          <a:xfrm>
            <a:off x="2278908" y="2672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3" name="yt_shape_13833"/>
              <p:cNvSpPr txBox="1"/>
              <p:nvPr/>
            </p:nvSpPr>
            <p:spPr>
              <a:xfrm>
                <a:off x="540119" y="1610266"/>
                <a:ext cx="11492915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一艘轮船位于灯塔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距离灯塔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79c9,isEnd"/>
                  </a:rPr>
                  <a:t>它沿正北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方向航行一段时间后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到达位于灯塔的北偏东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方向上的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处与灯塔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62aa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3" name="yt_shape_138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0266"/>
                <a:ext cx="11492915" cy="1425840"/>
              </a:xfrm>
              <a:prstGeom prst="rect">
                <a:avLst/>
              </a:prstGeom>
              <a:blipFill>
                <a:blip r:embed="rId2"/>
                <a:stretch>
                  <a:fillRect l="-1645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38" name="yt_shape_13838"/>
          <p:cNvSpPr txBox="1"/>
          <p:nvPr/>
        </p:nvSpPr>
        <p:spPr>
          <a:xfrm>
            <a:off x="540000" y="524923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35" name="yt_shape_13835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2323" y="3239258"/>
            <a:ext cx="1727353" cy="1959624"/>
            <a:chOff x="0" y="0"/>
            <a:chExt cx="1727353" cy="1959624"/>
          </a:xfrm>
        </p:grpSpPr>
        <p:pic>
          <p:nvPicPr>
            <p:cNvPr id="2" name="yt_image_1383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7353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7" name="yt_shape_13837"/>
            <p:cNvSpPr txBox="1"/>
            <p:nvPr/>
          </p:nvSpPr>
          <p:spPr>
            <a:xfrm>
              <a:off x="330395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8DDFB2-48C1-CCDC-6804-3BA3827E4EAF}"/>
                  </a:ext>
                </a:extLst>
              </p:cNvPr>
              <p:cNvSpPr txBox="1"/>
              <p:nvPr/>
            </p:nvSpPr>
            <p:spPr>
              <a:xfrm>
                <a:off x="1974108" y="2433486"/>
                <a:ext cx="12533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538DDFB2-48C1-CCDC-6804-3BA3827E4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2433486"/>
                <a:ext cx="1253364" cy="554686"/>
              </a:xfrm>
              <a:prstGeom prst="rect">
                <a:avLst/>
              </a:prstGeom>
              <a:blipFill>
                <a:blip r:embed="rId4"/>
                <a:stretch>
                  <a:fillRect l="-780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9" name="yt_shape_13839"/>
              <p:cNvSpPr txBox="1"/>
              <p:nvPr/>
            </p:nvSpPr>
            <p:spPr>
              <a:xfrm>
                <a:off x="540119" y="1720541"/>
                <a:ext cx="11492915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眉山市中考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一渔船在海上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在它的北偏东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da1c,isEnd"/>
                  </a:rPr>
                  <a:t>渔船向正东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海里到达点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在它的北偏东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f0c2b,isEnd"/>
                  </a:rPr>
                  <a:t>若渔船继续向正东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方向航行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则渔船与灯塔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的最短距离是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9" name="yt_shape_138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20541"/>
                <a:ext cx="11492915" cy="1425840"/>
              </a:xfrm>
              <a:prstGeom prst="rect">
                <a:avLst/>
              </a:prstGeom>
              <a:blipFill>
                <a:blip r:embed="rId2"/>
                <a:stretch>
                  <a:fillRect l="-1645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44" name="yt_shape_13844"/>
          <p:cNvSpPr txBox="1"/>
          <p:nvPr/>
        </p:nvSpPr>
        <p:spPr>
          <a:xfrm>
            <a:off x="540000" y="513896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41" name="yt_shape_13841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5448" y="3349533"/>
            <a:ext cx="2241102" cy="1739025"/>
            <a:chOff x="0" y="0"/>
            <a:chExt cx="2241102" cy="1739025"/>
          </a:xfrm>
        </p:grpSpPr>
        <p:pic>
          <p:nvPicPr>
            <p:cNvPr id="2" name="yt_image_1384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41102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43" name="yt_shape_13843"/>
            <p:cNvSpPr txBox="1"/>
            <p:nvPr/>
          </p:nvSpPr>
          <p:spPr>
            <a:xfrm>
              <a:off x="587270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6B5B1E-9200-A0C6-C38B-3C9D34B15B96}"/>
                  </a:ext>
                </a:extLst>
              </p:cNvPr>
              <p:cNvSpPr txBox="1"/>
              <p:nvPr/>
            </p:nvSpPr>
            <p:spPr>
              <a:xfrm>
                <a:off x="6234958" y="2543761"/>
                <a:ext cx="21677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, 'mathAnswerShape': 1}">
                <a:extLst>
                  <a:ext uri="{FF2B5EF4-FFF2-40B4-BE49-F238E27FC236}">
                    <a16:creationId xmlns:a16="http://schemas.microsoft.com/office/drawing/2014/main" id="{496B5B1E-9200-A0C6-C38B-3C9D34B15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4958" y="2543761"/>
                <a:ext cx="2167764" cy="554686"/>
              </a:xfrm>
              <a:prstGeom prst="rect">
                <a:avLst/>
              </a:prstGeom>
              <a:blipFill>
                <a:blip r:embed="rId4"/>
                <a:stretch>
                  <a:fillRect l="-450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45" name="yt_shape_13845"/>
              <p:cNvSpPr txBox="1"/>
              <p:nvPr/>
            </p:nvSpPr>
            <p:spPr>
              <a:xfrm>
                <a:off x="540000" y="764704"/>
                <a:ext cx="11492915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某次军事演习中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一艘船以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40km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的速度向正东航行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在出发地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e9c7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测得小岛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在它的北偏东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小时后到达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测得小岛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7c2f3"/>
                  </a:rPr>
                  <a:t>在它的北偏西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求该船在航行过程中与小岛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的最近距离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689f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0.1km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845" name="yt_shape_138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492915" cy="1915653"/>
              </a:xfrm>
              <a:prstGeom prst="rect">
                <a:avLst/>
              </a:prstGeom>
              <a:blipFill>
                <a:blip r:embed="rId2"/>
                <a:stretch>
                  <a:fillRect l="-1645" t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47" name="yt_image_13847" title="H_98.9140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9042" y="3241482"/>
            <a:ext cx="2086203" cy="125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0" name="yt_shape_13850"/>
          <p:cNvSpPr txBox="1"/>
          <p:nvPr/>
        </p:nvSpPr>
        <p:spPr>
          <a:xfrm>
            <a:off x="540000" y="4803013"/>
            <a:ext cx="2092496" cy="1094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  <a:r>
              <a:rPr lang="en-US" altLang="zh-CN" sz="5950" b="0" i="0" u="none" spc="14967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</a:p>
        </p:txBody>
      </p:sp>
      <p:pic>
        <p:nvPicPr>
          <p:cNvPr id="13849" name="yt_image_13849" title="H_93.6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4312" y="3274654"/>
            <a:ext cx="208771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852" name="yt_shape_13852"/>
              <p:cNvSpPr txBox="1"/>
              <p:nvPr/>
            </p:nvSpPr>
            <p:spPr>
              <a:xfrm>
                <a:off x="540000" y="2276872"/>
                <a:ext cx="7157409" cy="44053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解：由题意得，</a:t>
                </a:r>
              </a:p>
              <a:p>
                <a:pPr algn="l" eaLnBrk="1" latinLnBrk="0" hangingPunct="0"/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如图，过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答：该船在航行过程中与小岛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的最近距离为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29.2km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852" name="yt_shape_138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2"/>
                <a:ext cx="7157409" cy="4405373"/>
              </a:xfrm>
              <a:prstGeom prst="rect">
                <a:avLst/>
              </a:prstGeom>
              <a:blipFill>
                <a:blip r:embed="rId5"/>
                <a:stretch>
                  <a:fillRect l="-2641" t="-2770" r="-1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C3E2530-FB48-C9DC-5456-1F418EFC6C7F}"/>
              </a:ext>
            </a:extLst>
          </p:cNvPr>
          <p:cNvSpPr txBox="1"/>
          <p:nvPr/>
        </p:nvSpPr>
        <p:spPr>
          <a:xfrm>
            <a:off x="449989" y="223006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解：由题意得，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E8CF85-5A3E-9A08-9DAA-BCDED5BAA575}"/>
              </a:ext>
            </a:extLst>
          </p:cNvPr>
          <p:cNvSpPr txBox="1"/>
          <p:nvPr/>
        </p:nvSpPr>
        <p:spPr>
          <a:xfrm>
            <a:off x="497614" y="2705554"/>
            <a:ext cx="3578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02C564-BEC1-C458-ABF1-224EAFB184FD}"/>
              </a:ext>
            </a:extLst>
          </p:cNvPr>
          <p:cNvSpPr txBox="1"/>
          <p:nvPr/>
        </p:nvSpPr>
        <p:spPr>
          <a:xfrm>
            <a:off x="449989" y="3181042"/>
            <a:ext cx="420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2A03AC-9AC5-EEAF-F1B4-3B93BEB2B0FE}"/>
              </a:ext>
            </a:extLst>
          </p:cNvPr>
          <p:cNvSpPr txBox="1"/>
          <p:nvPr/>
        </p:nvSpPr>
        <p:spPr>
          <a:xfrm>
            <a:off x="449989" y="3656530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973AF3-9A12-EFE1-5E60-56934B648547}"/>
              </a:ext>
            </a:extLst>
          </p:cNvPr>
          <p:cNvSpPr txBox="1"/>
          <p:nvPr/>
        </p:nvSpPr>
        <p:spPr>
          <a:xfrm>
            <a:off x="449989" y="4132018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78D5A7-74A9-178A-1E44-CEB63C13B989}"/>
                  </a:ext>
                </a:extLst>
              </p:cNvPr>
              <p:cNvSpPr txBox="1"/>
              <p:nvPr/>
            </p:nvSpPr>
            <p:spPr>
              <a:xfrm>
                <a:off x="449989" y="4607506"/>
                <a:ext cx="40092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78D5A7-74A9-178A-1E44-CEB63C13B9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7506"/>
                <a:ext cx="4009263" cy="613931"/>
              </a:xfrm>
              <a:prstGeom prst="rect">
                <a:avLst/>
              </a:prstGeom>
              <a:blipFill>
                <a:blip r:embed="rId6"/>
                <a:stretch>
                  <a:fillRect l="-2432" r="-45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1FBC828-08AD-E0C1-8EEE-E36BAC04363F}"/>
                  </a:ext>
                </a:extLst>
              </p:cNvPr>
              <p:cNvSpPr txBox="1"/>
              <p:nvPr/>
            </p:nvSpPr>
            <p:spPr>
              <a:xfrm>
                <a:off x="449989" y="5127825"/>
                <a:ext cx="52332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1FBC828-08AD-E0C1-8EEE-E36BAC0436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7825"/>
                <a:ext cx="5233226" cy="613931"/>
              </a:xfrm>
              <a:prstGeom prst="rect">
                <a:avLst/>
              </a:prstGeom>
              <a:blipFill>
                <a:blip r:embed="rId7"/>
                <a:stretch>
                  <a:fillRect l="-1865" r="-174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AB6DC3-A357-2095-09E9-4D06FA12512F}"/>
                  </a:ext>
                </a:extLst>
              </p:cNvPr>
              <p:cNvSpPr txBox="1"/>
              <p:nvPr/>
            </p:nvSpPr>
            <p:spPr>
              <a:xfrm>
                <a:off x="449989" y="5648145"/>
                <a:ext cx="49046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29.2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AB6DC3-A357-2095-09E9-4D06FA125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48145"/>
                <a:ext cx="4904613" cy="613931"/>
              </a:xfrm>
              <a:prstGeom prst="rect">
                <a:avLst/>
              </a:prstGeom>
              <a:blipFill>
                <a:blip r:embed="rId8"/>
                <a:stretch>
                  <a:fillRect l="-1990" r="-1866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D67121E-4C26-E9C3-A056-1BE7748F1DAE}"/>
              </a:ext>
            </a:extLst>
          </p:cNvPr>
          <p:cNvSpPr txBox="1"/>
          <p:nvPr/>
        </p:nvSpPr>
        <p:spPr>
          <a:xfrm>
            <a:off x="449989" y="6168463"/>
            <a:ext cx="726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答：该船在航行过程中与小岛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的最近距离为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29.2km.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7" name="yt_shape_13857"/>
          <p:cNvSpPr txBox="1"/>
          <p:nvPr/>
        </p:nvSpPr>
        <p:spPr>
          <a:xfrm>
            <a:off x="540120" y="2426462"/>
            <a:ext cx="11111999" cy="925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_⨹_31_5f14f"/>
              </a:rPr>
              <a:t>由于审题不仔细，分析图形有误，不能正确理解坡度、坡角、方位角等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术语致错</a:t>
            </a:r>
          </a:p>
        </p:txBody>
      </p:sp>
      <p:sp>
        <p:nvSpPr>
          <p:cNvPr id="13858" name="yt_shape_13858"/>
          <p:cNvSpPr txBox="1"/>
          <p:nvPr/>
        </p:nvSpPr>
        <p:spPr>
          <a:xfrm>
            <a:off x="540119" y="340276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某轮船自西向东航行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的方位是北偏东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又继续航行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d3aa,isEnd"/>
              </a:rPr>
              <a:t>海里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的方位是北偏东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则此时轮船与小岛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861022" title="H_26.259764">
            <a:extLst>
              <a:ext uri="{FF2B5EF4-FFF2-40B4-BE49-F238E27FC236}">
                <a16:creationId xmlns:a16="http://schemas.microsoft.com/office/drawing/2014/main" id="{CB38AC94-F209-A7C6-57BA-15F3761033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25024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51719B-384B-89B4-2AB2-B1614A571A68}"/>
              </a:ext>
            </a:extLst>
          </p:cNvPr>
          <p:cNvSpPr txBox="1"/>
          <p:nvPr/>
        </p:nvSpPr>
        <p:spPr>
          <a:xfrm>
            <a:off x="11026032" y="383144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0" name="yt_shape_13860"/>
          <p:cNvSpPr txBox="1"/>
          <p:nvPr/>
        </p:nvSpPr>
        <p:spPr>
          <a:xfrm>
            <a:off x="540000" y="726681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59" name="yt_image_13859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2668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2" name="yt_shape_13862"/>
          <p:cNvSpPr txBox="1"/>
          <p:nvPr/>
        </p:nvSpPr>
        <p:spPr>
          <a:xfrm>
            <a:off x="540120" y="1258058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朝阳市中考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是一座东西走向的大桥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一辆汽车在笔直的公路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aadb"/>
              </a:rPr>
              <a:t>上由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南向北行驶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处测得桥头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在北偏东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继续行驶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米后到达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e2fb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测得桥头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在北偏东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已知大桥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求桥头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到公路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dfc7"/>
              </a:rPr>
              <a:t>.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结果保留根号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63" name="yt_image_13863" title="H_139.6258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8830" y="2668626"/>
            <a:ext cx="1961654" cy="177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6" name="yt_shape_13866"/>
          <p:cNvSpPr txBox="1"/>
          <p:nvPr/>
        </p:nvSpPr>
        <p:spPr>
          <a:xfrm>
            <a:off x="540000" y="5462968"/>
            <a:ext cx="1946880" cy="1636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宋体/Times New Roman" pitchFamily="89"/>
                <a:ea typeface="宋体" pitchFamily="89"/>
              </a:rPr>
              <a:t> </a:t>
            </a:r>
            <a:r>
              <a:rPr lang="en-US" altLang="zh-CN" sz="8900" b="0" i="0" u="none" spc="13169">
                <a:solidFill>
                  <a:srgbClr val="1EE3CF"/>
                </a:solidFill>
                <a:effectLst/>
                <a:latin typeface="宋体/Times New Roman" pitchFamily="89"/>
                <a:ea typeface="宋体" pitchFamily="89"/>
              </a:rPr>
              <a:t> </a:t>
            </a:r>
          </a:p>
        </p:txBody>
      </p:sp>
      <p:pic>
        <p:nvPicPr>
          <p:cNvPr id="13865" name="yt_image_13865" title="H_139.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384" y="4577143"/>
            <a:ext cx="1954546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868" name="yt_shape_13868"/>
              <p:cNvSpPr txBox="1"/>
              <p:nvPr/>
            </p:nvSpPr>
            <p:spPr>
              <a:xfrm>
                <a:off x="540000" y="692696"/>
                <a:ext cx="6259855" cy="56498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解：如图，延长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米，根据题意得，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答：桥头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到公路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868" name="yt_shape_138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6259855" cy="5649880"/>
              </a:xfrm>
              <a:prstGeom prst="rect">
                <a:avLst/>
              </a:prstGeom>
              <a:blipFill>
                <a:blip r:embed="rId5"/>
                <a:stretch>
                  <a:fillRect l="-3021" t="-2160" r="-20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A9C4082-3AA0-CACF-0308-48E2BC75F2E9}"/>
              </a:ext>
            </a:extLst>
          </p:cNvPr>
          <p:cNvSpPr txBox="1"/>
          <p:nvPr/>
        </p:nvSpPr>
        <p:spPr>
          <a:xfrm>
            <a:off x="449989" y="2667236"/>
            <a:ext cx="485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299575-C2F6-9673-50F2-7732744FB441}"/>
              </a:ext>
            </a:extLst>
          </p:cNvPr>
          <p:cNvSpPr txBox="1"/>
          <p:nvPr/>
        </p:nvSpPr>
        <p:spPr>
          <a:xfrm>
            <a:off x="449989" y="2960330"/>
            <a:ext cx="604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米，根据题意得，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681EF6-85D6-35D0-A5E5-03CEB68CB309}"/>
                  </a:ext>
                </a:extLst>
              </p:cNvPr>
              <p:cNvSpPr txBox="1"/>
              <p:nvPr/>
            </p:nvSpPr>
            <p:spPr>
              <a:xfrm>
                <a:off x="449989" y="3181042"/>
                <a:ext cx="583755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681EF6-85D6-35D0-A5E5-03CEB68CB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1042"/>
                <a:ext cx="5837555" cy="769062"/>
              </a:xfrm>
              <a:prstGeom prst="rect">
                <a:avLst/>
              </a:prstGeom>
              <a:blipFill>
                <a:blip r:embed="rId6"/>
                <a:stretch>
                  <a:fillRect l="-1672" r="-1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E373C8-9451-FD0B-0F87-D4ED449FD271}"/>
                  </a:ext>
                </a:extLst>
              </p:cNvPr>
              <p:cNvSpPr txBox="1"/>
              <p:nvPr/>
            </p:nvSpPr>
            <p:spPr>
              <a:xfrm>
                <a:off x="449989" y="3568460"/>
                <a:ext cx="25471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E373C8-9451-FD0B-0F87-D4ED449FD2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68460"/>
                <a:ext cx="2547176" cy="613931"/>
              </a:xfrm>
              <a:prstGeom prst="rect">
                <a:avLst/>
              </a:prstGeom>
              <a:blipFill>
                <a:blip r:embed="rId7"/>
                <a:stretch>
                  <a:fillRect l="-3828" r="-358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C261B6A-A529-D419-7AF8-7D34CD96BB81}"/>
                  </a:ext>
                </a:extLst>
              </p:cNvPr>
              <p:cNvSpPr txBox="1"/>
              <p:nvPr/>
            </p:nvSpPr>
            <p:spPr>
              <a:xfrm>
                <a:off x="449989" y="3872755"/>
                <a:ext cx="60619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C261B6A-A529-D419-7AF8-7D34CD96B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2755"/>
                <a:ext cx="6061901" cy="613931"/>
              </a:xfrm>
              <a:prstGeom prst="rect">
                <a:avLst/>
              </a:prstGeom>
              <a:blipFill>
                <a:blip r:embed="rId8"/>
                <a:stretch>
                  <a:fillRect l="-1610" r="-150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641E626-D97F-2ACA-9A13-88721186D687}"/>
              </a:ext>
            </a:extLst>
          </p:cNvPr>
          <p:cNvSpPr txBox="1"/>
          <p:nvPr/>
        </p:nvSpPr>
        <p:spPr>
          <a:xfrm>
            <a:off x="449989" y="4287810"/>
            <a:ext cx="447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C840C9-5205-AB90-3B64-8F955208B98A}"/>
              </a:ext>
            </a:extLst>
          </p:cNvPr>
          <p:cNvSpPr txBox="1"/>
          <p:nvPr/>
        </p:nvSpPr>
        <p:spPr>
          <a:xfrm>
            <a:off x="449989" y="4580530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CD2232-34C6-F6EA-2590-DD35BEAD5BF2}"/>
              </a:ext>
            </a:extLst>
          </p:cNvPr>
          <p:cNvSpPr txBox="1"/>
          <p:nvPr/>
        </p:nvSpPr>
        <p:spPr>
          <a:xfrm>
            <a:off x="449989" y="4878746"/>
            <a:ext cx="353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30AFC52-01CC-FDAB-3C20-2323C6C91F25}"/>
                  </a:ext>
                </a:extLst>
              </p:cNvPr>
              <p:cNvSpPr txBox="1"/>
              <p:nvPr/>
            </p:nvSpPr>
            <p:spPr>
              <a:xfrm>
                <a:off x="449989" y="5099458"/>
                <a:ext cx="34949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30AFC52-01CC-FDAB-3C20-2323C6C91F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99458"/>
                <a:ext cx="3494913" cy="613931"/>
              </a:xfrm>
              <a:prstGeom prst="rect">
                <a:avLst/>
              </a:prstGeom>
              <a:blipFill>
                <a:blip r:embed="rId9"/>
                <a:stretch>
                  <a:fillRect l="-2792" r="-2618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35BEF4-2B4C-9168-AAAB-65A1A2850C12}"/>
                  </a:ext>
                </a:extLst>
              </p:cNvPr>
              <p:cNvSpPr txBox="1"/>
              <p:nvPr/>
            </p:nvSpPr>
            <p:spPr>
              <a:xfrm>
                <a:off x="449989" y="5403753"/>
                <a:ext cx="36933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35BEF4-2B4C-9168-AAAB-65A1A2850C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03753"/>
                <a:ext cx="3693351" cy="613931"/>
              </a:xfrm>
              <a:prstGeom prst="rect">
                <a:avLst/>
              </a:prstGeom>
              <a:blipFill>
                <a:blip r:embed="rId10"/>
                <a:stretch>
                  <a:fillRect l="-2640" r="-247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172D310-819C-84D3-D760-C2D2B5681F66}"/>
                  </a:ext>
                </a:extLst>
              </p:cNvPr>
              <p:cNvSpPr txBox="1"/>
              <p:nvPr/>
            </p:nvSpPr>
            <p:spPr>
              <a:xfrm>
                <a:off x="449989" y="5780057"/>
                <a:ext cx="637940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答：桥头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到公路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的距离为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172D310-819C-84D3-D760-C2D2B5681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80057"/>
                <a:ext cx="6379401" cy="554685"/>
              </a:xfrm>
              <a:prstGeom prst="rect">
                <a:avLst/>
              </a:prstGeom>
              <a:blipFill>
                <a:blip r:embed="rId11"/>
                <a:stretch>
                  <a:fillRect l="-1530" t="-1099" r="-153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540000" y="126503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74" name="yt_image_13874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503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7" name="yt_shape_13877"/>
          <p:cNvSpPr txBox="1"/>
          <p:nvPr/>
        </p:nvSpPr>
        <p:spPr>
          <a:xfrm>
            <a:off x="540119" y="184719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在某交叉路口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一货车在道路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处等候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676e"/>
              </a:rPr>
              <a:t>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一辆轿车从被山峰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遮挡的道路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处由南向北行驶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85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的大小为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pic>
        <p:nvPicPr>
          <p:cNvPr id="13880" name="yt_image_13880" title="H_160.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4005" y="3918428"/>
            <a:ext cx="3257994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5B9C8F-873D-C78F-F21E-EE1BBF607A3B}"/>
              </a:ext>
            </a:extLst>
          </p:cNvPr>
          <p:cNvSpPr txBox="1"/>
          <p:nvPr/>
        </p:nvSpPr>
        <p:spPr>
          <a:xfrm>
            <a:off x="450108" y="3702341"/>
            <a:ext cx="583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042456-DE68-E331-CA22-ADB9DBE4AC75}"/>
              </a:ext>
            </a:extLst>
          </p:cNvPr>
          <p:cNvSpPr txBox="1"/>
          <p:nvPr/>
        </p:nvSpPr>
        <p:spPr>
          <a:xfrm>
            <a:off x="450108" y="4177829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3F537C-2180-AA65-92ED-99571A747BB5}"/>
              </a:ext>
            </a:extLst>
          </p:cNvPr>
          <p:cNvSpPr txBox="1"/>
          <p:nvPr/>
        </p:nvSpPr>
        <p:spPr>
          <a:xfrm>
            <a:off x="450108" y="4653318"/>
            <a:ext cx="671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BD93CE-CF84-A9A5-EDE6-13E1B81CE17D}"/>
              </a:ext>
            </a:extLst>
          </p:cNvPr>
          <p:cNvSpPr txBox="1"/>
          <p:nvPr/>
        </p:nvSpPr>
        <p:spPr>
          <a:xfrm>
            <a:off x="450108" y="5128805"/>
            <a:ext cx="453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700352-2055-BB33-C006-ECED1F5AE689}"/>
              </a:ext>
            </a:extLst>
          </p:cNvPr>
          <p:cNvSpPr txBox="1"/>
          <p:nvPr/>
        </p:nvSpPr>
        <p:spPr>
          <a:xfrm>
            <a:off x="450108" y="5604293"/>
            <a:ext cx="6745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1F9681-11E4-9A02-2927-56E844D6B658}"/>
              </a:ext>
            </a:extLst>
          </p:cNvPr>
          <p:cNvSpPr txBox="1"/>
          <p:nvPr/>
        </p:nvSpPr>
        <p:spPr>
          <a:xfrm>
            <a:off x="450108" y="6079781"/>
            <a:ext cx="3251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的大小为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82" name="yt_shape_13882"/>
              <p:cNvSpPr txBox="1"/>
              <p:nvPr/>
            </p:nvSpPr>
            <p:spPr>
              <a:xfrm>
                <a:off x="349542" y="764704"/>
                <a:ext cx="11492915" cy="16754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若在点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在北偏西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问该轿车至少行驶多少米才能发现点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处的货车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93aa"/>
                  </a:rPr>
                  <a:t>？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当该轿车行驶至点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正好发现点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处的货车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882" name="yt_shape_138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764704"/>
                <a:ext cx="11492915" cy="1675459"/>
              </a:xfrm>
              <a:prstGeom prst="rect">
                <a:avLst/>
              </a:prstGeom>
              <a:blipFill>
                <a:blip r:embed="rId2"/>
                <a:stretch>
                  <a:fillRect l="-1591" t="-6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885"/>
              <p:cNvSpPr txBox="1"/>
              <p:nvPr/>
            </p:nvSpPr>
            <p:spPr>
              <a:xfrm>
                <a:off x="439553" y="1196752"/>
                <a:ext cx="8198921" cy="5103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e831f"/>
                  </a:rPr>
                  <a:t>＝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即轿车至少行驶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米才能发现点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处的货车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8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53" y="1196752"/>
                <a:ext cx="8198921" cy="5103577"/>
              </a:xfrm>
              <a:prstGeom prst="rect">
                <a:avLst/>
              </a:prstGeom>
              <a:blipFill>
                <a:blip r:embed="rId3"/>
                <a:stretch>
                  <a:fillRect l="-2230" t="-2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87" name="yt_image_13887" title="H_160.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93438" y="2069839"/>
            <a:ext cx="3257994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9D256F-DD68-E56A-0AFB-55E0CD2486A9}"/>
              </a:ext>
            </a:extLst>
          </p:cNvPr>
          <p:cNvSpPr txBox="1"/>
          <p:nvPr/>
        </p:nvSpPr>
        <p:spPr>
          <a:xfrm>
            <a:off x="349542" y="2060848"/>
            <a:ext cx="7492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e831f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4B5DC1-E6C9-652A-9A13-A6CDFB1EAD32}"/>
              </a:ext>
            </a:extLst>
          </p:cNvPr>
          <p:cNvSpPr txBox="1"/>
          <p:nvPr/>
        </p:nvSpPr>
        <p:spPr>
          <a:xfrm>
            <a:off x="349542" y="2498521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34FFE8-C5C3-48E3-7CE7-C7BA820930BB}"/>
              </a:ext>
            </a:extLst>
          </p:cNvPr>
          <p:cNvSpPr txBox="1"/>
          <p:nvPr/>
        </p:nvSpPr>
        <p:spPr>
          <a:xfrm>
            <a:off x="349542" y="2821002"/>
            <a:ext cx="626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9F072CC-018A-103F-30AB-DF3AFC956098}"/>
                  </a:ext>
                </a:extLst>
              </p:cNvPr>
              <p:cNvSpPr txBox="1"/>
              <p:nvPr/>
            </p:nvSpPr>
            <p:spPr>
              <a:xfrm>
                <a:off x="349542" y="3080466"/>
                <a:ext cx="3697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9F072CC-018A-103F-30AB-DF3AFC9560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3080466"/>
                <a:ext cx="3697986" cy="765061"/>
              </a:xfrm>
              <a:prstGeom prst="rect">
                <a:avLst/>
              </a:prstGeom>
              <a:blipFill>
                <a:blip r:embed="rId5"/>
                <a:stretch>
                  <a:fillRect l="-2471" r="-2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7B4EA9-CFD9-7874-83A5-EED2841E2CFA}"/>
                  </a:ext>
                </a:extLst>
              </p:cNvPr>
              <p:cNvSpPr txBox="1"/>
              <p:nvPr/>
            </p:nvSpPr>
            <p:spPr>
              <a:xfrm>
                <a:off x="349542" y="3607899"/>
                <a:ext cx="6989191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7B4EA9-CFD9-7874-83A5-EED2841E2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3607899"/>
                <a:ext cx="6989191" cy="631267"/>
              </a:xfrm>
              <a:prstGeom prst="rect">
                <a:avLst/>
              </a:prstGeom>
              <a:blipFill>
                <a:blip r:embed="rId6"/>
                <a:stretch>
                  <a:fillRect l="-1308" r="-130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7395351-5655-78F0-E387-EF5C4C988811}"/>
                  </a:ext>
                </a:extLst>
              </p:cNvPr>
              <p:cNvSpPr txBox="1"/>
              <p:nvPr/>
            </p:nvSpPr>
            <p:spPr>
              <a:xfrm>
                <a:off x="349542" y="3929530"/>
                <a:ext cx="4382516" cy="8530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7395351-5655-78F0-E387-EF5C4C988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3929530"/>
                <a:ext cx="4382516" cy="853008"/>
              </a:xfrm>
              <a:prstGeom prst="rect">
                <a:avLst/>
              </a:prstGeom>
              <a:blipFill>
                <a:blip r:embed="rId7"/>
                <a:stretch>
                  <a:fillRect l="-2086" r="-22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C482743-D163-48AA-4DDC-E21ACE32224D}"/>
                  </a:ext>
                </a:extLst>
              </p:cNvPr>
              <p:cNvSpPr txBox="1"/>
              <p:nvPr/>
            </p:nvSpPr>
            <p:spPr>
              <a:xfrm>
                <a:off x="349542" y="4544910"/>
                <a:ext cx="5297170" cy="8530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C482743-D163-48AA-4DDC-E21ACE3222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4544910"/>
                <a:ext cx="5297170" cy="853009"/>
              </a:xfrm>
              <a:prstGeom prst="rect">
                <a:avLst/>
              </a:prstGeom>
              <a:blipFill>
                <a:blip r:embed="rId8"/>
                <a:stretch>
                  <a:fillRect l="-1726" r="-18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390603A-81A2-7835-57E3-CCB2082AB9FB}"/>
              </a:ext>
            </a:extLst>
          </p:cNvPr>
          <p:cNvSpPr txBox="1"/>
          <p:nvPr/>
        </p:nvSpPr>
        <p:spPr>
          <a:xfrm>
            <a:off x="349542" y="5304308"/>
            <a:ext cx="549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B77275B-7183-33BE-D332-7DDAF1FC5850}"/>
              </a:ext>
            </a:extLst>
          </p:cNvPr>
          <p:cNvSpPr txBox="1"/>
          <p:nvPr/>
        </p:nvSpPr>
        <p:spPr>
          <a:xfrm>
            <a:off x="349542" y="5779796"/>
            <a:ext cx="60236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即轿车至少行驶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米才能发现点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处的货车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1922</Words>
  <Application>Microsoft Office PowerPoint</Application>
  <PresentationFormat>宽屏</PresentationFormat>
  <Paragraphs>113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2024-04-26T01:11:41Z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