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2" r:id="rId8"/>
    <p:sldId id="314" r:id="rId9"/>
    <p:sldId id="325" r:id="rId10"/>
    <p:sldId id="324" r:id="rId11"/>
    <p:sldId id="315" r:id="rId12"/>
    <p:sldId id="317" r:id="rId13"/>
    <p:sldId id="321" r:id="rId14"/>
    <p:sldId id="323" r:id="rId15"/>
    <p:sldId id="327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bin"/><Relationship Id="rId2" Type="http://schemas.openxmlformats.org/officeDocument/2006/relationships/image" Target="../media/image4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3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bin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96" name="yt_image_10596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8" name="yt_image_10598" title="H_105.3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620" y="1629073"/>
            <a:ext cx="4542544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0" name="yt_image_10600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175839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2" name="yt_shape_10602"/>
          <p:cNvSpPr txBox="1"/>
          <p:nvPr/>
        </p:nvSpPr>
        <p:spPr>
          <a:xfrm>
            <a:off x="540000" y="3758004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反比例函数的概念及表达式</a:t>
            </a:r>
          </a:p>
        </p:txBody>
      </p:sp>
      <p:sp>
        <p:nvSpPr>
          <p:cNvPr id="10603" name="yt_shape_10603"/>
          <p:cNvSpPr txBox="1"/>
          <p:nvPr/>
        </p:nvSpPr>
        <p:spPr>
          <a:xfrm>
            <a:off x="540000" y="4253209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下列函数中不是反比例函数的是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4" name="yt_table_10604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766220"/>
                  </p:ext>
                </p:extLst>
              </p:nvPr>
            </p:nvGraphicFramePr>
            <p:xfrm>
              <a:off x="540047" y="4732512"/>
              <a:ext cx="4631055" cy="1235520"/>
            </p:xfrm>
            <a:graphic>
              <a:graphicData uri="http://schemas.openxmlformats.org/drawingml/2006/table">
                <a:tbl>
                  <a:tblPr/>
                  <a:tblGrid>
                    <a:gridCol w="261810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12950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604" name="yt_table_10604" descr="{&quot;rangeId&quot;:2,&quot;type&quot;:&quot;Option&quot;}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766220"/>
                  </p:ext>
                </p:extLst>
              </p:nvPr>
            </p:nvGraphicFramePr>
            <p:xfrm>
              <a:off x="540047" y="4732512"/>
              <a:ext cx="4631055" cy="1235520"/>
            </p:xfrm>
            <a:graphic>
              <a:graphicData uri="http://schemas.openxmlformats.org/drawingml/2006/table">
                <a:tbl>
                  <a:tblPr/>
                  <a:tblGrid>
                    <a:gridCol w="261810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012950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76977" b="-11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9909" t="-106061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05" name="yt_shape_10605"/>
          <p:cNvSpPr txBox="1"/>
          <p:nvPr/>
        </p:nvSpPr>
        <p:spPr>
          <a:xfrm>
            <a:off x="540000" y="6018547"/>
            <a:ext cx="8800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369848" title="H_25.973701">
            <a:extLst>
              <a:ext uri="{FF2B5EF4-FFF2-40B4-BE49-F238E27FC236}">
                <a16:creationId xmlns:a16="http://schemas.microsoft.com/office/drawing/2014/main" id="{9A8C1FF4-B8DF-044A-A435-7D4AB52705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13130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901F89-BEBA-1A04-0B39-48204CB1A72C}"/>
              </a:ext>
            </a:extLst>
          </p:cNvPr>
          <p:cNvSpPr txBox="1"/>
          <p:nvPr/>
        </p:nvSpPr>
        <p:spPr>
          <a:xfrm>
            <a:off x="5631589" y="42064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3D8F0-FAA6-DBA0-6FB2-9F8B50F2DC07}"/>
              </a:ext>
            </a:extLst>
          </p:cNvPr>
          <p:cNvSpPr txBox="1"/>
          <p:nvPr/>
        </p:nvSpPr>
        <p:spPr>
          <a:xfrm>
            <a:off x="8327164" y="59717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3" name="yt_shape_10653"/>
          <p:cNvSpPr txBox="1"/>
          <p:nvPr/>
        </p:nvSpPr>
        <p:spPr>
          <a:xfrm>
            <a:off x="540000" y="118361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反比例函数的应用</a:t>
            </a:r>
          </a:p>
        </p:txBody>
      </p:sp>
      <p:sp>
        <p:nvSpPr>
          <p:cNvPr id="10654" name="yt_shape_10654"/>
          <p:cNvSpPr txBox="1"/>
          <p:nvPr/>
        </p:nvSpPr>
        <p:spPr>
          <a:xfrm>
            <a:off x="540119" y="167881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株洲景炎学校月考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小楠参观中国国家博物馆时看到两件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63f"/>
              </a:rPr>
              <a:t>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字铜衡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这是我国古代测量器物重量的一种比较准确的衡器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体现了杠杆原理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9d2"/>
              </a:rPr>
              <a:t>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楠决定自己也尝试一下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她找了一根长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的匀质木杆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6499"/>
              </a:rPr>
              <a:t>用细绳绑在木杆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并将其吊起来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在中点的左侧距离中点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处挂了一个重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c7e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中点的右侧挂了一个苹果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当苹果距离中点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时木杆平衡了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029c"/>
              </a:rPr>
              <a:t>可以估计这个苹果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的重量大约是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6" name="yt_table_106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00846"/>
              </p:ext>
            </p:extLst>
          </p:nvPr>
        </p:nvGraphicFramePr>
        <p:xfrm>
          <a:off x="540047" y="4558775"/>
          <a:ext cx="8921116" cy="475488"/>
        </p:xfrm>
        <a:graphic>
          <a:graphicData uri="http://schemas.openxmlformats.org/drawingml/2006/table">
            <a:tbl>
              <a:tblPr/>
              <a:tblGrid>
                <a:gridCol w="2643505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1.28N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1.6N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2.5N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pic>
        <p:nvPicPr>
          <p:cNvPr id="10655" name="yt_image_10655_skip" title="H_116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3358" y="4558775"/>
            <a:ext cx="208658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70180" title="H_25.973701">
            <a:extLst>
              <a:ext uri="{FF2B5EF4-FFF2-40B4-BE49-F238E27FC236}">
                <a16:creationId xmlns:a16="http://schemas.microsoft.com/office/drawing/2014/main" id="{48506DBC-AA2F-F1E0-3A07-EC8BC1D8D1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873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6D9894-9B72-B84D-8538-00CFFF98FF4B}"/>
              </a:ext>
            </a:extLst>
          </p:cNvPr>
          <p:cNvSpPr txBox="1"/>
          <p:nvPr/>
        </p:nvSpPr>
        <p:spPr>
          <a:xfrm>
            <a:off x="2888508" y="40094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000" y="2489578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58" name="yt_image_1065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89578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1" name="yt_shape_10661"/>
          <p:cNvSpPr txBox="1"/>
          <p:nvPr/>
        </p:nvSpPr>
        <p:spPr>
          <a:xfrm>
            <a:off x="540000" y="3071743"/>
            <a:ext cx="10211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62" name="yt_shape_10662"/>
              <p:cNvSpPr txBox="1"/>
              <p:nvPr/>
            </p:nvSpPr>
            <p:spPr>
              <a:xfrm>
                <a:off x="540119" y="3551046"/>
                <a:ext cx="11492915" cy="11773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的图象上有三点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48891,isEnd"/>
                  </a:rPr>
                  <a:t>），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号连接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662" name="yt_shape_10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51046"/>
                <a:ext cx="11492915" cy="1177374"/>
              </a:xfrm>
              <a:prstGeom prst="rect">
                <a:avLst/>
              </a:prstGeom>
              <a:blipFill>
                <a:blip r:embed="rId3"/>
                <a:stretch>
                  <a:fillRect l="-1645" b="-15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C8F9DD-E8C1-A30A-0334-0FA29DB0B0DA}"/>
              </a:ext>
            </a:extLst>
          </p:cNvPr>
          <p:cNvSpPr txBox="1"/>
          <p:nvPr/>
        </p:nvSpPr>
        <p:spPr>
          <a:xfrm>
            <a:off x="8657364" y="302493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反比例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A6FE9F-B244-0B1C-AC37-6BFD9F112213}"/>
              </a:ext>
            </a:extLst>
          </p:cNvPr>
          <p:cNvSpPr txBox="1"/>
          <p:nvPr/>
        </p:nvSpPr>
        <p:spPr>
          <a:xfrm>
            <a:off x="6968382" y="4196645"/>
            <a:ext cx="18993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5" name="yt_shape_10665"/>
          <p:cNvSpPr txBox="1"/>
          <p:nvPr/>
        </p:nvSpPr>
        <p:spPr>
          <a:xfrm>
            <a:off x="540000" y="1732908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64" name="yt_image_1066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2908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67" name="yt_shape_10667"/>
              <p:cNvSpPr txBox="1"/>
              <p:nvPr/>
            </p:nvSpPr>
            <p:spPr>
              <a:xfrm>
                <a:off x="540119" y="2315073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7d1d"/>
                  </a:rPr>
                  <a:t>的直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da7a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667" name="yt_shape_1066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15073"/>
                <a:ext cx="11492915" cy="1600182"/>
              </a:xfrm>
              <a:prstGeom prst="rect">
                <a:avLst/>
              </a:prstGeom>
              <a:blipFill>
                <a:blip r:embed="rId3"/>
                <a:stretch>
                  <a:fillRect l="-164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70" name="yt_table_106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501082"/>
              </p:ext>
            </p:extLst>
          </p:nvPr>
        </p:nvGraphicFramePr>
        <p:xfrm>
          <a:off x="540047" y="3966043"/>
          <a:ext cx="9077643" cy="950976"/>
        </p:xfrm>
        <a:graphic>
          <a:graphicData uri="http://schemas.openxmlformats.org/drawingml/2006/table">
            <a:tbl>
              <a:tblPr/>
              <a:tblGrid>
                <a:gridCol w="49961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10669" name="yt_image_10669_skip" title="H_119.61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8642" y="3966043"/>
            <a:ext cx="1721221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146023-4B04-D00D-208B-BD94892CC15E}"/>
              </a:ext>
            </a:extLst>
          </p:cNvPr>
          <p:cNvSpPr txBox="1"/>
          <p:nvPr/>
        </p:nvSpPr>
        <p:spPr>
          <a:xfrm>
            <a:off x="5055446" y="342860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72" name="yt_shape_10672"/>
              <p:cNvSpPr txBox="1"/>
              <p:nvPr/>
            </p:nvSpPr>
            <p:spPr>
              <a:xfrm>
                <a:off x="407368" y="908720"/>
                <a:ext cx="11492915" cy="1611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d83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绕着点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逆时针旋转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A'BC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求该反比例函数的表达式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672" name="yt_shape_10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908720"/>
                <a:ext cx="11492915" cy="1611916"/>
              </a:xfrm>
              <a:prstGeom prst="rect">
                <a:avLst/>
              </a:prstGeom>
              <a:blipFill>
                <a:blip r:embed="rId2"/>
                <a:stretch>
                  <a:fillRect l="-1645" t="-3030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675"/>
              <p:cNvSpPr txBox="1"/>
              <p:nvPr/>
            </p:nvSpPr>
            <p:spPr>
              <a:xfrm>
                <a:off x="508219" y="2520636"/>
                <a:ext cx="9566181" cy="4214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22ef7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绕着点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逆时针旋转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A'BC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该反比例函数的表达式为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19" y="2520636"/>
                <a:ext cx="9566181" cy="4214615"/>
              </a:xfrm>
              <a:prstGeom prst="rect">
                <a:avLst/>
              </a:prstGeom>
              <a:blipFill>
                <a:blip r:embed="rId3"/>
                <a:stretch>
                  <a:fillRect l="-1911" t="-1156" b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77" name="yt_image_10677" title="H_125.5321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9364" y="2520636"/>
            <a:ext cx="1890734" cy="15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0F12D9-4EB1-4E4C-6329-1A4426DFE223}"/>
              </a:ext>
            </a:extLst>
          </p:cNvPr>
          <p:cNvSpPr txBox="1"/>
          <p:nvPr/>
        </p:nvSpPr>
        <p:spPr>
          <a:xfrm>
            <a:off x="418208" y="2473830"/>
            <a:ext cx="9219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22ef7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0EEA8-5BE0-25D0-7A67-E7D14246EC0F}"/>
              </a:ext>
            </a:extLst>
          </p:cNvPr>
          <p:cNvSpPr txBox="1"/>
          <p:nvPr/>
        </p:nvSpPr>
        <p:spPr>
          <a:xfrm>
            <a:off x="418208" y="2949318"/>
            <a:ext cx="215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302D06-A6B5-51C5-6DD3-4EA617884EBB}"/>
              </a:ext>
            </a:extLst>
          </p:cNvPr>
          <p:cNvSpPr txBox="1"/>
          <p:nvPr/>
        </p:nvSpPr>
        <p:spPr>
          <a:xfrm>
            <a:off x="418208" y="3424806"/>
            <a:ext cx="456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12825C-353F-2D77-9575-CB58DD92EB8E}"/>
              </a:ext>
            </a:extLst>
          </p:cNvPr>
          <p:cNvSpPr txBox="1"/>
          <p:nvPr/>
        </p:nvSpPr>
        <p:spPr>
          <a:xfrm>
            <a:off x="418208" y="3900294"/>
            <a:ext cx="653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绕着点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AC4D24-DB07-AEED-C6AA-88171FAF3070}"/>
              </a:ext>
            </a:extLst>
          </p:cNvPr>
          <p:cNvSpPr txBox="1"/>
          <p:nvPr/>
        </p:nvSpPr>
        <p:spPr>
          <a:xfrm>
            <a:off x="418208" y="4375782"/>
            <a:ext cx="2277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00DEDD-E5A3-17E4-C3E6-E066C7243416}"/>
                  </a:ext>
                </a:extLst>
              </p:cNvPr>
              <p:cNvSpPr txBox="1"/>
              <p:nvPr/>
            </p:nvSpPr>
            <p:spPr>
              <a:xfrm>
                <a:off x="418208" y="4851270"/>
                <a:ext cx="518248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00DEDD-E5A3-17E4-C3E6-E066C7243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08" y="4851270"/>
                <a:ext cx="5182489" cy="778460"/>
              </a:xfrm>
              <a:prstGeom prst="rect">
                <a:avLst/>
              </a:prstGeom>
              <a:blipFill>
                <a:blip r:embed="rId5"/>
                <a:stretch>
                  <a:fillRect l="-1882" r="-1765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B5F3C7B-4281-E5E0-2DC5-32E6A448C9D5}"/>
              </a:ext>
            </a:extLst>
          </p:cNvPr>
          <p:cNvSpPr txBox="1"/>
          <p:nvPr/>
        </p:nvSpPr>
        <p:spPr>
          <a:xfrm>
            <a:off x="418208" y="5536118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DC8FCFA-016E-D3D1-8DCC-8529B0E61801}"/>
                  </a:ext>
                </a:extLst>
              </p:cNvPr>
              <p:cNvSpPr txBox="1"/>
              <p:nvPr/>
            </p:nvSpPr>
            <p:spPr>
              <a:xfrm>
                <a:off x="418208" y="6011606"/>
                <a:ext cx="46818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DC8FCFA-016E-D3D1-8DCC-8529B0E61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08" y="6011606"/>
                <a:ext cx="4681855" cy="729691"/>
              </a:xfrm>
              <a:prstGeom prst="rect">
                <a:avLst/>
              </a:prstGeom>
              <a:blipFill>
                <a:blip r:embed="rId6"/>
                <a:stretch>
                  <a:fillRect l="-2083" r="-20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9" name="yt_shape_10679"/>
          <p:cNvSpPr txBox="1"/>
          <p:nvPr/>
        </p:nvSpPr>
        <p:spPr>
          <a:xfrm>
            <a:off x="695400" y="764704"/>
            <a:ext cx="8154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一次函数图象经过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求该一次函数的表达式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81" name="yt_shape_10681"/>
          <p:cNvSpPr txBox="1"/>
          <p:nvPr/>
        </p:nvSpPr>
        <p:spPr>
          <a:xfrm>
            <a:off x="540000" y="3132163"/>
            <a:ext cx="1866793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2757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0680" name="yt_image_10680" title="H_124.8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915719"/>
            <a:ext cx="187059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62C131-F3BE-8455-D07A-C351E3FE1677}"/>
              </a:ext>
            </a:extLst>
          </p:cNvPr>
          <p:cNvSpPr txBox="1"/>
          <p:nvPr/>
        </p:nvSpPr>
        <p:spPr>
          <a:xfrm>
            <a:off x="699736" y="1286362"/>
            <a:ext cx="413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F04697-5441-04BA-7DEB-0758BD640919}"/>
              </a:ext>
            </a:extLst>
          </p:cNvPr>
          <p:cNvSpPr txBox="1"/>
          <p:nvPr/>
        </p:nvSpPr>
        <p:spPr>
          <a:xfrm>
            <a:off x="699736" y="1761850"/>
            <a:ext cx="501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A'HB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04F4F4-8C6E-CAB9-5ADB-B230AD2AEE00}"/>
              </a:ext>
            </a:extLst>
          </p:cNvPr>
          <p:cNvSpPr txBox="1"/>
          <p:nvPr/>
        </p:nvSpPr>
        <p:spPr>
          <a:xfrm>
            <a:off x="699736" y="2237338"/>
            <a:ext cx="710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1670DD-B7EC-902F-F2A4-06521B66645A}"/>
              </a:ext>
            </a:extLst>
          </p:cNvPr>
          <p:cNvSpPr txBox="1"/>
          <p:nvPr/>
        </p:nvSpPr>
        <p:spPr>
          <a:xfrm>
            <a:off x="699736" y="2712826"/>
            <a:ext cx="3048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84184A-E263-3725-3494-B569F98CBC66}"/>
              </a:ext>
            </a:extLst>
          </p:cNvPr>
          <p:cNvSpPr txBox="1"/>
          <p:nvPr/>
        </p:nvSpPr>
        <p:spPr>
          <a:xfrm>
            <a:off x="699736" y="3188314"/>
            <a:ext cx="1997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5C073C-710A-0657-AA83-CC914F1A4A81}"/>
              </a:ext>
            </a:extLst>
          </p:cNvPr>
          <p:cNvSpPr txBox="1"/>
          <p:nvPr/>
        </p:nvSpPr>
        <p:spPr>
          <a:xfrm>
            <a:off x="699736" y="3663802"/>
            <a:ext cx="426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AF1672-5F40-5184-6A2A-05021EA51F36}"/>
              </a:ext>
            </a:extLst>
          </p:cNvPr>
          <p:cNvSpPr txBox="1"/>
          <p:nvPr/>
        </p:nvSpPr>
        <p:spPr>
          <a:xfrm>
            <a:off x="699736" y="4139290"/>
            <a:ext cx="368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FAF0CE-5F49-7010-2AB3-BA8C4A07CA5C}"/>
              </a:ext>
            </a:extLst>
          </p:cNvPr>
          <p:cNvSpPr txBox="1"/>
          <p:nvPr/>
        </p:nvSpPr>
        <p:spPr>
          <a:xfrm>
            <a:off x="699736" y="4614778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67C9F5-DCDA-E794-7D39-B99970223B43}"/>
              </a:ext>
            </a:extLst>
          </p:cNvPr>
          <p:cNvSpPr txBox="1"/>
          <p:nvPr/>
        </p:nvSpPr>
        <p:spPr>
          <a:xfrm>
            <a:off x="699736" y="5090266"/>
            <a:ext cx="459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DEB8EC-26E1-5E5B-0001-5CB00FF36825}"/>
              </a:ext>
            </a:extLst>
          </p:cNvPr>
          <p:cNvSpPr txBox="1"/>
          <p:nvPr/>
        </p:nvSpPr>
        <p:spPr>
          <a:xfrm>
            <a:off x="699736" y="5565754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FA6FB0-C402-A2EF-8B70-FCA1CAA4CCED}"/>
              </a:ext>
            </a:extLst>
          </p:cNvPr>
          <p:cNvSpPr txBox="1"/>
          <p:nvPr/>
        </p:nvSpPr>
        <p:spPr>
          <a:xfrm>
            <a:off x="699736" y="6041242"/>
            <a:ext cx="5002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0677" title="H_125.53213">
            <a:extLst>
              <a:ext uri="{FF2B5EF4-FFF2-40B4-BE49-F238E27FC236}">
                <a16:creationId xmlns:a16="http://schemas.microsoft.com/office/drawing/2014/main" id="{48DF12E8-C25E-0542-6BB5-F2532C4029A0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093583"/>
            <a:ext cx="1890734" cy="15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342FEB-19ED-B746-3BFE-EAAFE80D6B4E}"/>
                  </a:ext>
                </a:extLst>
              </p:cNvPr>
              <p:cNvSpPr txBox="1"/>
              <p:nvPr/>
            </p:nvSpPr>
            <p:spPr>
              <a:xfrm>
                <a:off x="449989" y="1817517"/>
                <a:ext cx="704202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AE342FEB-19ED-B746-3BFE-EAAFE80D6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7517"/>
                <a:ext cx="7042024" cy="1154189"/>
              </a:xfrm>
              <a:prstGeom prst="rect">
                <a:avLst/>
              </a:prstGeom>
              <a:blipFill>
                <a:blip r:embed="rId3"/>
                <a:stretch>
                  <a:fillRect l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B7C4CC-1514-9FF0-74EF-04CD999B064D}"/>
                  </a:ext>
                </a:extLst>
              </p:cNvPr>
              <p:cNvSpPr txBox="1"/>
              <p:nvPr/>
            </p:nvSpPr>
            <p:spPr>
              <a:xfrm>
                <a:off x="449989" y="2748530"/>
                <a:ext cx="199606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B7C4CC-1514-9FF0-74EF-04CD999B0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48530"/>
                <a:ext cx="1996060" cy="1854213"/>
              </a:xfrm>
              <a:prstGeom prst="rect">
                <a:avLst/>
              </a:prstGeom>
              <a:blipFill>
                <a:blip r:embed="rId4"/>
                <a:stretch>
                  <a:fillRect l="-4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3DEE89-EE51-B18B-66AA-68BCD6835D3E}"/>
                  </a:ext>
                </a:extLst>
              </p:cNvPr>
              <p:cNvSpPr txBox="1"/>
              <p:nvPr/>
            </p:nvSpPr>
            <p:spPr>
              <a:xfrm>
                <a:off x="449989" y="4608478"/>
                <a:ext cx="507911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该一次函数的表达式为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3DEE89-EE51-B18B-66AA-68BCD6835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8478"/>
                <a:ext cx="5079111" cy="728041"/>
              </a:xfrm>
              <a:prstGeom prst="rect">
                <a:avLst/>
              </a:prstGeom>
              <a:blipFill>
                <a:blip r:embed="rId5"/>
                <a:stretch>
                  <a:fillRect l="-1921" r="-192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679">
            <a:extLst>
              <a:ext uri="{FF2B5EF4-FFF2-40B4-BE49-F238E27FC236}">
                <a16:creationId xmlns:a16="http://schemas.microsoft.com/office/drawing/2014/main" id="{8CA09FE1-869E-D311-8F38-56D54C4D29C9}"/>
              </a:ext>
            </a:extLst>
          </p:cNvPr>
          <p:cNvSpPr txBox="1"/>
          <p:nvPr/>
        </p:nvSpPr>
        <p:spPr>
          <a:xfrm>
            <a:off x="449989" y="1491264"/>
            <a:ext cx="8154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一次函数图象经过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求该一次函数的表达式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0680" title="H_124.83">
            <a:extLst>
              <a:ext uri="{FF2B5EF4-FFF2-40B4-BE49-F238E27FC236}">
                <a16:creationId xmlns:a16="http://schemas.microsoft.com/office/drawing/2014/main" id="{67116030-9206-F933-FADF-B887F53964D4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88288" y="3915719"/>
            <a:ext cx="187059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0677" title="H_125.53213">
            <a:extLst>
              <a:ext uri="{FF2B5EF4-FFF2-40B4-BE49-F238E27FC236}">
                <a16:creationId xmlns:a16="http://schemas.microsoft.com/office/drawing/2014/main" id="{4157A179-56FE-BA30-D2C7-95B840DAEDB2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8288" y="2093583"/>
            <a:ext cx="1890734" cy="15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6" name="yt_shape_10606"/>
          <p:cNvSpPr txBox="1"/>
          <p:nvPr/>
        </p:nvSpPr>
        <p:spPr>
          <a:xfrm>
            <a:off x="540000" y="2064091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07" name="yt_shape_10607"/>
              <p:cNvSpPr txBox="1"/>
              <p:nvPr/>
            </p:nvSpPr>
            <p:spPr>
              <a:xfrm>
                <a:off x="540000" y="2559296"/>
                <a:ext cx="959839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07" name="yt_shape_1060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9296"/>
                <a:ext cx="9598397" cy="642292"/>
              </a:xfrm>
              <a:prstGeom prst="rect">
                <a:avLst/>
              </a:prstGeom>
              <a:blipFill>
                <a:blip r:embed="rId2"/>
                <a:stretch>
                  <a:fillRect l="-1970" r="-101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09" name="yt_table_106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06688"/>
              </p:ext>
            </p:extLst>
          </p:nvPr>
        </p:nvGraphicFramePr>
        <p:xfrm>
          <a:off x="540047" y="3252376"/>
          <a:ext cx="7191375" cy="1901952"/>
        </p:xfrm>
        <a:graphic>
          <a:graphicData uri="http://schemas.openxmlformats.org/drawingml/2006/table">
            <a:tbl>
              <a:tblPr/>
              <a:tblGrid>
                <a:gridCol w="7191375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图象位于第二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图象与坐标轴有公共点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图象所在的每一个象限内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p:pic>
        <p:nvPicPr>
          <p:cNvPr id="3" name="yt_shape_1714027369917" title="H_25.973701">
            <a:extLst>
              <a:ext uri="{FF2B5EF4-FFF2-40B4-BE49-F238E27FC236}">
                <a16:creationId xmlns:a16="http://schemas.microsoft.com/office/drawing/2014/main" id="{49C71716-E127-7BCC-A527-4CB8F1AAC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19218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D030FB-9CCD-A298-8588-F6E2CCAE1309}"/>
              </a:ext>
            </a:extLst>
          </p:cNvPr>
          <p:cNvSpPr txBox="1"/>
          <p:nvPr/>
        </p:nvSpPr>
        <p:spPr>
          <a:xfrm>
            <a:off x="9142757" y="2512490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11" name="yt_shape_10611"/>
              <p:cNvSpPr txBox="1"/>
              <p:nvPr/>
            </p:nvSpPr>
            <p:spPr>
              <a:xfrm>
                <a:off x="540119" y="3053944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图象的每一支曲线上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7c18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11" name="yt_shape_106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53944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12A2F0-211A-88DA-CFA5-B1204CED45D8}"/>
              </a:ext>
            </a:extLst>
          </p:cNvPr>
          <p:cNvSpPr txBox="1"/>
          <p:nvPr/>
        </p:nvSpPr>
        <p:spPr>
          <a:xfrm>
            <a:off x="3252046" y="3682143"/>
            <a:ext cx="121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3" name="yt_shape_10613"/>
          <p:cNvSpPr txBox="1"/>
          <p:nvPr/>
        </p:nvSpPr>
        <p:spPr>
          <a:xfrm>
            <a:off x="540000" y="1578336"/>
            <a:ext cx="491480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14" name="yt_shape_10614"/>
              <p:cNvSpPr txBox="1"/>
              <p:nvPr/>
            </p:nvSpPr>
            <p:spPr>
              <a:xfrm>
                <a:off x="540119" y="2073541"/>
                <a:ext cx="11492915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fffb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4df8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14" name="yt_shape_1061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3541"/>
                <a:ext cx="11492915" cy="1589281"/>
              </a:xfrm>
              <a:prstGeom prst="rect">
                <a:avLst/>
              </a:prstGeom>
              <a:blipFill>
                <a:blip r:embed="rId2"/>
                <a:stretch>
                  <a:fillRect l="-164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19" name="yt_table_106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71952"/>
              </p:ext>
            </p:extLst>
          </p:nvPr>
        </p:nvGraphicFramePr>
        <p:xfrm>
          <a:off x="540047" y="3713610"/>
          <a:ext cx="7493763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1250760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grpSp>
        <p:nvGrpSpPr>
          <p:cNvPr id="10616" name="yt_shape_10616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8437" y="3713610"/>
            <a:ext cx="1511379" cy="1926477"/>
            <a:chOff x="0" y="0"/>
            <a:chExt cx="1511379" cy="1926477"/>
          </a:xfrm>
        </p:grpSpPr>
        <p:pic>
          <p:nvPicPr>
            <p:cNvPr id="2" name="yt_image_10616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1379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18" name="yt_shape_10618"/>
            <p:cNvSpPr txBox="1"/>
            <p:nvPr/>
          </p:nvSpPr>
          <p:spPr>
            <a:xfrm>
              <a:off x="222408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370007">
            <a:extLst>
              <a:ext uri="{FF2B5EF4-FFF2-40B4-BE49-F238E27FC236}">
                <a16:creationId xmlns:a16="http://schemas.microsoft.com/office/drawing/2014/main" id="{F63C6B1D-0A81-B916-15E5-C4F2BE6EB1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3463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6A6E45-4E61-519F-DB64-E5691A85D0AA}"/>
              </a:ext>
            </a:extLst>
          </p:cNvPr>
          <p:cNvSpPr txBox="1"/>
          <p:nvPr/>
        </p:nvSpPr>
        <p:spPr>
          <a:xfrm>
            <a:off x="1059708" y="317627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1" name="yt_shape_10621"/>
              <p:cNvSpPr txBox="1"/>
              <p:nvPr/>
            </p:nvSpPr>
            <p:spPr>
              <a:xfrm>
                <a:off x="540119" y="1534522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c4da,isEnd"/>
                  </a:rPr>
                  <a:t>在第一象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轴为该矩形的一条对称轴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f777,isEnd"/>
                  </a:rPr>
                  <a:t>的图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1" name="yt_shape_10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4522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26" name="yt_shape_10626"/>
          <p:cNvSpPr txBox="1"/>
          <p:nvPr/>
        </p:nvSpPr>
        <p:spPr>
          <a:xfrm>
            <a:off x="540000" y="53249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23" name="yt_shape_10623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540" y="3337856"/>
            <a:ext cx="1818918" cy="1936764"/>
            <a:chOff x="0" y="0"/>
            <a:chExt cx="1818918" cy="1936764"/>
          </a:xfrm>
        </p:grpSpPr>
        <p:pic>
          <p:nvPicPr>
            <p:cNvPr id="2" name="yt_image_1062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8918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25" name="yt_shape_10625"/>
            <p:cNvSpPr txBox="1"/>
            <p:nvPr/>
          </p:nvSpPr>
          <p:spPr>
            <a:xfrm>
              <a:off x="376178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88E81F-7408-AA7F-F6CE-FB000BD05C99}"/>
              </a:ext>
            </a:extLst>
          </p:cNvPr>
          <p:cNvSpPr txBox="1"/>
          <p:nvPr/>
        </p:nvSpPr>
        <p:spPr>
          <a:xfrm>
            <a:off x="4026746" y="2648052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7" name="yt_shape_10627"/>
          <p:cNvSpPr txBox="1"/>
          <p:nvPr/>
        </p:nvSpPr>
        <p:spPr>
          <a:xfrm>
            <a:off x="540000" y="1885197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反比例函数与一次函数结合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28" name="yt_shape_10628"/>
              <p:cNvSpPr txBox="1"/>
              <p:nvPr/>
            </p:nvSpPr>
            <p:spPr>
              <a:xfrm>
                <a:off x="540119" y="2380402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c6eb"/>
                  </a:rPr>
                  <a:t>为常数且均不等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在同一坐标系内的图象可能是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628" name="yt_shape_1062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402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34" name="yt_shape_10634"/>
          <p:cNvSpPr txBox="1"/>
          <p:nvPr/>
        </p:nvSpPr>
        <p:spPr>
          <a:xfrm>
            <a:off x="540000" y="3703604"/>
            <a:ext cx="5606599" cy="10574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宋体/Times New Roman" pitchFamily="52"/>
                <a:ea typeface="宋体" pitchFamily="52"/>
              </a:rPr>
              <a:t> </a:t>
            </a:r>
            <a:r>
              <a:rPr lang="en-US" altLang="zh-CN" sz="5250" b="0" i="0" u="none" spc="7680">
                <a:solidFill>
                  <a:srgbClr val="1EE3CF"/>
                </a:solidFill>
                <a:effectLst/>
                <a:latin typeface="宋体/Times New Roman" pitchFamily="52"/>
                <a:ea typeface="宋体" pitchFamily="5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550" b="0" i="0" u="none" spc="7866">
                <a:solidFill>
                  <a:srgbClr val="1EE3CF"/>
                </a:solidFill>
                <a:effectLst/>
                <a:latin typeface="宋体/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750" b="0" i="0" u="none" spc="7950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100" b="0" i="0" u="none" spc="8136">
                <a:solidFill>
                  <a:srgbClr val="1EE3CF"/>
                </a:solidFill>
                <a:effectLst/>
                <a:latin typeface="宋体/Times New Roman" pitchFamily="51"/>
                <a:ea typeface="宋体" pitchFamily="51"/>
              </a:rPr>
              <a:t> </a:t>
            </a:r>
          </a:p>
        </p:txBody>
      </p:sp>
      <p:pic>
        <p:nvPicPr>
          <p:cNvPr id="10630" name="yt_image_10630" title="H_82.4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03045"/>
            <a:ext cx="1140174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1" name="yt_image_10631" title="H_87.2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4906" y="3742466"/>
            <a:ext cx="1173362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2" name="yt_image_10632" title="H_90.2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3000" y="3703604"/>
            <a:ext cx="119031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3" name="yt_image_10633" title="H_80.2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8043" y="3830477"/>
            <a:ext cx="1194962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6" name="yt_shape_10636"/>
          <p:cNvSpPr txBox="1"/>
          <p:nvPr/>
        </p:nvSpPr>
        <p:spPr>
          <a:xfrm>
            <a:off x="540000" y="4900568"/>
            <a:ext cx="721218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A                B                 C                  D</a:t>
            </a:r>
          </a:p>
        </p:txBody>
      </p:sp>
      <p:pic>
        <p:nvPicPr>
          <p:cNvPr id="3" name="yt_shape_1714027370095" title="H_25.973701">
            <a:extLst>
              <a:ext uri="{FF2B5EF4-FFF2-40B4-BE49-F238E27FC236}">
                <a16:creationId xmlns:a16="http://schemas.microsoft.com/office/drawing/2014/main" id="{654F24C1-3690-C8A1-1EF7-2E26FD3055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4032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56F9CA-9FCF-D212-D1FC-A1A2EA270CB8}"/>
              </a:ext>
            </a:extLst>
          </p:cNvPr>
          <p:cNvSpPr txBox="1"/>
          <p:nvPr/>
        </p:nvSpPr>
        <p:spPr>
          <a:xfrm>
            <a:off x="5784108" y="301844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7" name="yt_shape_10637"/>
              <p:cNvSpPr txBox="1"/>
              <p:nvPr/>
            </p:nvSpPr>
            <p:spPr>
              <a:xfrm>
                <a:off x="540119" y="1971612"/>
                <a:ext cx="11492915" cy="34334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金昌市中考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0328"/>
                  </a:rPr>
                  <a:t>与反比例函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7" name="yt_shape_10637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612"/>
                <a:ext cx="11492915" cy="3433440"/>
              </a:xfrm>
              <a:prstGeom prst="rect">
                <a:avLst/>
              </a:prstGeom>
              <a:blipFill>
                <a:blip r:embed="rId2"/>
                <a:stretch>
                  <a:fillRect l="-1645" t="-1418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2" name="yt_image_10642" title="H_115.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5533" y="3776490"/>
            <a:ext cx="107646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65FB05-721C-B095-9AD0-DD0F310FB84E}"/>
                  </a:ext>
                </a:extLst>
              </p:cNvPr>
              <p:cNvSpPr txBox="1"/>
              <p:nvPr/>
            </p:nvSpPr>
            <p:spPr>
              <a:xfrm>
                <a:off x="450108" y="3550787"/>
                <a:ext cx="886968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的图象过点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3165FB05-721C-B095-9AD0-DD0F310FB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50787"/>
                <a:ext cx="8869680" cy="768617"/>
              </a:xfrm>
              <a:prstGeom prst="rect">
                <a:avLst/>
              </a:prstGeom>
              <a:blipFill>
                <a:blip r:embed="rId4"/>
                <a:stretch>
                  <a:fillRect l="-1100" r="-110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F3434F-9311-2D7F-9B4A-CFE86F8ED969}"/>
                  </a:ext>
                </a:extLst>
              </p:cNvPr>
              <p:cNvSpPr txBox="1"/>
              <p:nvPr/>
            </p:nvSpPr>
            <p:spPr>
              <a:xfrm>
                <a:off x="450108" y="4225792"/>
                <a:ext cx="20231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hasSerialNum': 1}">
                <a:extLst>
                  <a:ext uri="{FF2B5EF4-FFF2-40B4-BE49-F238E27FC236}">
                    <a16:creationId xmlns:a16="http://schemas.microsoft.com/office/drawing/2014/main" id="{81F3434F-9311-2D7F-9B4A-CFE86F8ED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25792"/>
                <a:ext cx="2023174" cy="768490"/>
              </a:xfrm>
              <a:prstGeom prst="rect">
                <a:avLst/>
              </a:prstGeom>
              <a:blipFill>
                <a:blip r:embed="rId5"/>
                <a:stretch>
                  <a:fillRect l="-4819" r="-45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21B0BCA-BACD-F01F-DB1F-3DA21208CEAD}"/>
              </a:ext>
            </a:extLst>
          </p:cNvPr>
          <p:cNvSpPr txBox="1"/>
          <p:nvPr/>
        </p:nvSpPr>
        <p:spPr>
          <a:xfrm>
            <a:off x="450108" y="4900670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4" name="yt_shape_10644"/>
          <p:cNvSpPr txBox="1"/>
          <p:nvPr/>
        </p:nvSpPr>
        <p:spPr>
          <a:xfrm>
            <a:off x="540000" y="2558217"/>
            <a:ext cx="66075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一次函数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的图象过点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646" name="yt_image_10646" title="H_115.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5533" y="3189884"/>
            <a:ext cx="107646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4D56BF-8FD4-2F43-3C87-23FDFB8AB868}"/>
              </a:ext>
            </a:extLst>
          </p:cNvPr>
          <p:cNvSpPr txBox="1"/>
          <p:nvPr/>
        </p:nvSpPr>
        <p:spPr>
          <a:xfrm>
            <a:off x="449989" y="2986899"/>
            <a:ext cx="6723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B2117B-B5F1-33E0-D6F1-3506645FFF89}"/>
              </a:ext>
            </a:extLst>
          </p:cNvPr>
          <p:cNvSpPr txBox="1"/>
          <p:nvPr/>
        </p:nvSpPr>
        <p:spPr>
          <a:xfrm>
            <a:off x="449989" y="3462387"/>
            <a:ext cx="4126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48" name="yt_shape_10648"/>
              <p:cNvSpPr txBox="1"/>
              <p:nvPr/>
            </p:nvSpPr>
            <p:spPr>
              <a:xfrm>
                <a:off x="524963" y="1861229"/>
                <a:ext cx="8479885" cy="3442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一次函数的表达式是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0648" name="yt_shape_10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63" y="1861229"/>
                <a:ext cx="8479885" cy="3442033"/>
              </a:xfrm>
              <a:prstGeom prst="rect">
                <a:avLst/>
              </a:prstGeom>
              <a:blipFill>
                <a:blip r:embed="rId2"/>
                <a:stretch>
                  <a:fillRect l="-2157" t="-1416" r="-1294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51" name="yt_image_10651" title="H_115.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0496" y="2492896"/>
            <a:ext cx="107646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6807FA-51B2-F49D-05B8-E8BA333F79FB}"/>
              </a:ext>
            </a:extLst>
          </p:cNvPr>
          <p:cNvSpPr txBox="1"/>
          <p:nvPr/>
        </p:nvSpPr>
        <p:spPr>
          <a:xfrm>
            <a:off x="434952" y="2289911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76FAB7-DA17-7009-1C82-1651D565BFDB}"/>
                  </a:ext>
                </a:extLst>
              </p:cNvPr>
              <p:cNvSpPr txBox="1"/>
              <p:nvPr/>
            </p:nvSpPr>
            <p:spPr>
              <a:xfrm>
                <a:off x="434952" y="2765399"/>
                <a:ext cx="3394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76FAB7-DA17-7009-1C82-1651D565B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52" y="2765399"/>
                <a:ext cx="3394773" cy="765061"/>
              </a:xfrm>
              <a:prstGeom prst="rect">
                <a:avLst/>
              </a:prstGeom>
              <a:blipFill>
                <a:blip r:embed="rId4"/>
                <a:stretch>
                  <a:fillRect l="-2693" r="-28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0847520-F11A-1967-11A1-D9D4C0C2F05F}"/>
              </a:ext>
            </a:extLst>
          </p:cNvPr>
          <p:cNvSpPr txBox="1"/>
          <p:nvPr/>
        </p:nvSpPr>
        <p:spPr>
          <a:xfrm>
            <a:off x="434952" y="3436848"/>
            <a:ext cx="421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6AE1CD-C054-5526-F936-FA8EB11BF6BF}"/>
                  </a:ext>
                </a:extLst>
              </p:cNvPr>
              <p:cNvSpPr txBox="1"/>
              <p:nvPr/>
            </p:nvSpPr>
            <p:spPr>
              <a:xfrm>
                <a:off x="434952" y="3912336"/>
                <a:ext cx="39313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6AE1CD-C054-5526-F936-FA8EB11BF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52" y="3912336"/>
                <a:ext cx="3931348" cy="768490"/>
              </a:xfrm>
              <a:prstGeom prst="rect">
                <a:avLst/>
              </a:prstGeom>
              <a:blipFill>
                <a:blip r:embed="rId5"/>
                <a:stretch>
                  <a:fillRect l="-2326" r="-24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C00B3F-8D9B-D221-E6C4-6097828CDED2}"/>
                  </a:ext>
                </a:extLst>
              </p:cNvPr>
              <p:cNvSpPr txBox="1"/>
              <p:nvPr/>
            </p:nvSpPr>
            <p:spPr>
              <a:xfrm>
                <a:off x="434952" y="4587214"/>
                <a:ext cx="47028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一次函数的表达式是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C00B3F-8D9B-D221-E6C4-6097828CD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52" y="4587214"/>
                <a:ext cx="4702873" cy="729565"/>
              </a:xfrm>
              <a:prstGeom prst="rect">
                <a:avLst/>
              </a:prstGeom>
              <a:blipFill>
                <a:blip r:embed="rId6"/>
                <a:stretch>
                  <a:fillRect l="-1943" r="-207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1756</Words>
  <Application>Microsoft Office PowerPoint</Application>
  <PresentationFormat>宽屏</PresentationFormat>
  <Paragraphs>117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