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10" r:id="rId6"/>
    <p:sldId id="329" r:id="rId7"/>
    <p:sldId id="312" r:id="rId8"/>
    <p:sldId id="315" r:id="rId9"/>
    <p:sldId id="321" r:id="rId10"/>
    <p:sldId id="327" r:id="rId11"/>
    <p:sldId id="331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30" name="yt_image_1403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32" name="yt_image_1403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332656"/>
            <a:ext cx="4466820" cy="644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15AC11E-4537-6EE8-F054-FE19E52CD4A0}"/>
              </a:ext>
            </a:extLst>
          </p:cNvPr>
          <p:cNvSpPr/>
          <p:nvPr/>
        </p:nvSpPr>
        <p:spPr>
          <a:xfrm>
            <a:off x="7066032" y="1341116"/>
            <a:ext cx="95914" cy="411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FEDDDB1-EC42-E47D-AC4E-6067A7B8DEA1}"/>
              </a:ext>
            </a:extLst>
          </p:cNvPr>
          <p:cNvSpPr/>
          <p:nvPr/>
        </p:nvSpPr>
        <p:spPr>
          <a:xfrm>
            <a:off x="6405601" y="1327414"/>
            <a:ext cx="600143" cy="1836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CA16919-37CA-CA92-FA50-EA3052A945AA}"/>
              </a:ext>
            </a:extLst>
          </p:cNvPr>
          <p:cNvSpPr/>
          <p:nvPr/>
        </p:nvSpPr>
        <p:spPr>
          <a:xfrm>
            <a:off x="7049590" y="1384962"/>
            <a:ext cx="183606" cy="1205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98935AA-C39A-47A7-01BE-6276A32817BC}"/>
              </a:ext>
            </a:extLst>
          </p:cNvPr>
          <p:cNvSpPr/>
          <p:nvPr/>
        </p:nvSpPr>
        <p:spPr>
          <a:xfrm>
            <a:off x="7066032" y="1724770"/>
            <a:ext cx="95914" cy="3836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473A29-67FD-B48E-7542-69BF466D5CF3}"/>
              </a:ext>
            </a:extLst>
          </p:cNvPr>
          <p:cNvSpPr/>
          <p:nvPr/>
        </p:nvSpPr>
        <p:spPr>
          <a:xfrm>
            <a:off x="6405601" y="1705587"/>
            <a:ext cx="600143" cy="2027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AA58E9C-D776-A645-B42A-F44C2C9B4A3A}"/>
              </a:ext>
            </a:extLst>
          </p:cNvPr>
          <p:cNvSpPr/>
          <p:nvPr/>
        </p:nvSpPr>
        <p:spPr>
          <a:xfrm>
            <a:off x="7049590" y="1768616"/>
            <a:ext cx="183606" cy="1178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00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求乙乘坐缆车上升过程中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和甲处于同一高度时距山脚的垂直高度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设甲的函数表达式为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2128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&amp;160=25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&amp;300=60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乙乘坐缆车上升过程中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和甲处于同一高度时距山脚的垂直高度也相同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乙乘坐缆车上升过程中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和甲处于同一高度时距山脚的垂直高度为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yt_shape_14100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645" t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02" name="yt_image_14102" title="H_180.09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8360" y="1760477"/>
            <a:ext cx="2157560" cy="170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53BD7E-5D9A-78E3-234C-D82C736C5FCC}"/>
              </a:ext>
            </a:extLst>
          </p:cNvPr>
          <p:cNvSpPr txBox="1"/>
          <p:nvPr/>
        </p:nvSpPr>
        <p:spPr>
          <a:xfrm>
            <a:off x="450108" y="1328682"/>
            <a:ext cx="11168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设甲的函数表达式为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21284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695C6E-B89D-9209-CE87-74B892D4B3C1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17911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&amp;160=25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&amp;300=60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62695C6E-B89D-9209-CE87-74B892D4B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179119" cy="1154189"/>
              </a:xfrm>
              <a:prstGeom prst="rect">
                <a:avLst/>
              </a:prstGeom>
              <a:blipFill>
                <a:blip r:embed="rId4"/>
                <a:stretch>
                  <a:fillRect l="-1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CA9CF15-3EB3-E9C0-8632-4050B80376EC}"/>
              </a:ext>
            </a:extLst>
          </p:cNvPr>
          <p:cNvSpPr txBox="1"/>
          <p:nvPr/>
        </p:nvSpPr>
        <p:spPr>
          <a:xfrm>
            <a:off x="450108" y="2864747"/>
            <a:ext cx="422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4D70D3-3014-0661-E5A1-FDEACAB05C71}"/>
              </a:ext>
            </a:extLst>
          </p:cNvPr>
          <p:cNvSpPr txBox="1"/>
          <p:nvPr/>
        </p:nvSpPr>
        <p:spPr>
          <a:xfrm>
            <a:off x="450108" y="3340235"/>
            <a:ext cx="1023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乙乘坐缆车上升过程中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和甲处于同一高度时距山脚的垂直高度也相同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E3964F-900C-7D05-A2E1-DA84EB2C5228}"/>
                  </a:ext>
                </a:extLst>
              </p:cNvPr>
              <p:cNvSpPr txBox="1"/>
              <p:nvPr/>
            </p:nvSpPr>
            <p:spPr>
              <a:xfrm>
                <a:off x="450108" y="3815723"/>
                <a:ext cx="503034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7" name="文本框 6" descr="{'rangeId': 14}">
                <a:extLst>
                  <a:ext uri="{FF2B5EF4-FFF2-40B4-BE49-F238E27FC236}">
                    <a16:creationId xmlns:a16="http://schemas.microsoft.com/office/drawing/2014/main" id="{2EE3964F-900C-7D05-A2E1-DA84EB2C5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723"/>
                <a:ext cx="5030343" cy="1154189"/>
              </a:xfrm>
              <a:prstGeom prst="rect">
                <a:avLst/>
              </a:prstGeom>
              <a:blipFill>
                <a:blip r:embed="rId5"/>
                <a:stretch>
                  <a:fillRect l="-19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2040DD6-D998-8A7C-18E0-9232966973DF}"/>
              </a:ext>
            </a:extLst>
          </p:cNvPr>
          <p:cNvSpPr txBox="1"/>
          <p:nvPr/>
        </p:nvSpPr>
        <p:spPr>
          <a:xfrm>
            <a:off x="450108" y="4876300"/>
            <a:ext cx="10238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乙乘坐缆车上升过程中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和甲处于同一高度时距山脚的垂直高度为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5" name="yt_shape_1403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34" name="yt_image_14034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7" name="yt_shape_14037"/>
          <p:cNvSpPr txBox="1"/>
          <p:nvPr/>
        </p:nvSpPr>
        <p:spPr>
          <a:xfrm>
            <a:off x="540000" y="1482165"/>
            <a:ext cx="652903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的相关概念及解法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38" name="yt_shape_14038"/>
              <p:cNvSpPr txBox="1"/>
              <p:nvPr/>
            </p:nvSpPr>
            <p:spPr>
              <a:xfrm>
                <a:off x="540000" y="1971599"/>
                <a:ext cx="7965386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4038" name="yt_shape_14038" descr="{&quot;rangeId&quot;: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7965386" cy="1247008"/>
              </a:xfrm>
              <a:prstGeom prst="rect">
                <a:avLst/>
              </a:prstGeom>
              <a:blipFill>
                <a:blip r:embed="rId3"/>
                <a:stretch>
                  <a:fillRect l="-2374" r="-1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40" name="yt_table_140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716207"/>
              </p:ext>
            </p:extLst>
          </p:nvPr>
        </p:nvGraphicFramePr>
        <p:xfrm>
          <a:off x="540056" y="3269395"/>
          <a:ext cx="639667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2178050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42" name="yt_shape_14042"/>
              <p:cNvSpPr txBox="1"/>
              <p:nvPr/>
            </p:nvSpPr>
            <p:spPr>
              <a:xfrm>
                <a:off x="540120" y="4270949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眉山市中考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277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4042" name="yt_shape_14042" descr="{&quot;rangeId&quot;:4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270949"/>
                <a:ext cx="11492915" cy="1499449"/>
              </a:xfrm>
              <a:prstGeom prst="rect">
                <a:avLst/>
              </a:prstGeom>
              <a:blipFill>
                <a:blip r:embed="rId4"/>
                <a:stretch>
                  <a:fillRect l="-1645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44" name="yt_table_140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002141"/>
              </p:ext>
            </p:extLst>
          </p:nvPr>
        </p:nvGraphicFramePr>
        <p:xfrm>
          <a:off x="540056" y="5821186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pic>
        <p:nvPicPr>
          <p:cNvPr id="3" name="yt_shape_1716044036035" title="H_25.973701">
            <a:extLst>
              <a:ext uri="{FF2B5EF4-FFF2-40B4-BE49-F238E27FC236}">
                <a16:creationId xmlns:a16="http://schemas.microsoft.com/office/drawing/2014/main" id="{D841C33E-4E89-BCF2-A0D1-97CCA30510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ABE3C9-5F05-5925-D043-850B4F1B6F80}"/>
              </a:ext>
            </a:extLst>
          </p:cNvPr>
          <p:cNvSpPr txBox="1"/>
          <p:nvPr/>
        </p:nvSpPr>
        <p:spPr>
          <a:xfrm>
            <a:off x="7508077" y="2028432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57E431-03E0-E1E6-8E76-3D4D36175C6F}"/>
              </a:ext>
            </a:extLst>
          </p:cNvPr>
          <p:cNvSpPr txBox="1"/>
          <p:nvPr/>
        </p:nvSpPr>
        <p:spPr>
          <a:xfrm>
            <a:off x="3891809" y="5284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46" name="yt_shape_14046"/>
              <p:cNvSpPr txBox="1"/>
              <p:nvPr/>
            </p:nvSpPr>
            <p:spPr>
              <a:xfrm>
                <a:off x="540000" y="900000"/>
                <a:ext cx="11033918" cy="2570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4046" name="yt_shape_140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33918" cy="2570384"/>
              </a:xfrm>
              <a:prstGeom prst="rect">
                <a:avLst/>
              </a:prstGeom>
              <a:blipFill>
                <a:blip r:embed="rId2"/>
                <a:stretch>
                  <a:fillRect l="-1713" r="-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CB200C-57D6-5337-D132-4D8DADA1F64B}"/>
                  </a:ext>
                </a:extLst>
              </p:cNvPr>
              <p:cNvSpPr txBox="1"/>
              <p:nvPr/>
            </p:nvSpPr>
            <p:spPr>
              <a:xfrm>
                <a:off x="8360628" y="853194"/>
                <a:ext cx="66109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5, 'hasSerialNum': 1, 'mathAnswerShape': 1, 'IsSplitBraceMath': 1}">
                <a:extLst>
                  <a:ext uri="{FF2B5EF4-FFF2-40B4-BE49-F238E27FC236}">
                    <a16:creationId xmlns:a16="http://schemas.microsoft.com/office/drawing/2014/main" id="{8ECB200C-57D6-5337-D132-4D8DADA1F6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0628" y="853194"/>
                <a:ext cx="661099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47FC447-34C1-3A96-568E-126EE216B898}"/>
              </a:ext>
            </a:extLst>
          </p:cNvPr>
          <p:cNvCxnSpPr/>
          <p:nvPr/>
        </p:nvCxnSpPr>
        <p:spPr>
          <a:xfrm>
            <a:off x="8098215" y="197962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296336-F8D2-BE38-36F8-50ED285A2ABC}"/>
                  </a:ext>
                </a:extLst>
              </p:cNvPr>
              <p:cNvSpPr txBox="1"/>
              <p:nvPr/>
            </p:nvSpPr>
            <p:spPr>
              <a:xfrm>
                <a:off x="10743784" y="1913771"/>
                <a:ext cx="66109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5, 'hasSerialNum': 1, 'mathAnswerShape': 1, 'IsSplitBraceMath': 1}">
                <a:extLst>
                  <a:ext uri="{FF2B5EF4-FFF2-40B4-BE49-F238E27FC236}">
                    <a16:creationId xmlns:a16="http://schemas.microsoft.com/office/drawing/2014/main" id="{D8296336-F8D2-BE38-36F8-50ED285A2A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3784" y="1913771"/>
                <a:ext cx="661099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17A12FD-1C8A-0D9D-F53F-C699F8FDB5FC}"/>
              </a:ext>
            </a:extLst>
          </p:cNvPr>
          <p:cNvCxnSpPr/>
          <p:nvPr/>
        </p:nvCxnSpPr>
        <p:spPr>
          <a:xfrm>
            <a:off x="10481370" y="304020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1" name="yt_shape_14051"/>
              <p:cNvSpPr txBox="1"/>
              <p:nvPr/>
            </p:nvSpPr>
            <p:spPr>
              <a:xfrm>
                <a:off x="540000" y="900000"/>
                <a:ext cx="4773743" cy="3758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解下列方程组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4051" name="yt_shape_140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73743" cy="3758337"/>
              </a:xfrm>
              <a:prstGeom prst="rect">
                <a:avLst/>
              </a:prstGeom>
              <a:blipFill>
                <a:blip r:embed="rId2"/>
                <a:stretch>
                  <a:fillRect l="-3959" t="-1461" r="-2937" b="-11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0B97EAD-8838-FE03-CC99-47C8C4BE0597}"/>
              </a:ext>
            </a:extLst>
          </p:cNvPr>
          <p:cNvSpPr txBox="1"/>
          <p:nvPr/>
        </p:nvSpPr>
        <p:spPr>
          <a:xfrm>
            <a:off x="449989" y="2576539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851A52-3B9D-6B38-82B9-01925DD71049}"/>
              </a:ext>
            </a:extLst>
          </p:cNvPr>
          <p:cNvSpPr txBox="1"/>
          <p:nvPr/>
        </p:nvSpPr>
        <p:spPr>
          <a:xfrm>
            <a:off x="449989" y="3052027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F8FE0E-EF8F-77AF-2AED-C8A43E61181E}"/>
              </a:ext>
            </a:extLst>
          </p:cNvPr>
          <p:cNvSpPr txBox="1"/>
          <p:nvPr/>
        </p:nvSpPr>
        <p:spPr>
          <a:xfrm>
            <a:off x="449989" y="3527515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D9FA2E-9ACB-CAA0-8870-ABFEE95DCB26}"/>
                  </a:ext>
                </a:extLst>
              </p:cNvPr>
              <p:cNvSpPr txBox="1"/>
              <p:nvPr/>
            </p:nvSpPr>
            <p:spPr>
              <a:xfrm>
                <a:off x="449989" y="4003003"/>
                <a:ext cx="38108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D9FA2E-9ACB-CAA0-8870-ABFEE95DC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3003"/>
                <a:ext cx="3810826" cy="1154189"/>
              </a:xfrm>
              <a:prstGeom prst="rect">
                <a:avLst/>
              </a:prstGeom>
              <a:blipFill>
                <a:blip r:embed="rId3"/>
                <a:stretch>
                  <a:fillRect l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7" name="yt_shape_14057"/>
              <p:cNvSpPr txBox="1"/>
              <p:nvPr/>
            </p:nvSpPr>
            <p:spPr>
              <a:xfrm>
                <a:off x="540000" y="900000"/>
                <a:ext cx="6237285" cy="4689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+5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</a:t>
                </a:r>
                <a:r>
                  <a:rPr lang="en-US" altLang="zh-CN" sz="2000" b="0" i="0" u="none" dirty="0">
                    <a:solidFill>
                      <a:srgbClr val="1EE3CF"/>
                    </a:solidFill>
                    <a:effectLst/>
                    <a:latin typeface="Times New Roman" pitchFamily="20"/>
                    <a:ea typeface="宋体" pitchFamily="20"/>
                    <a:sym typeface=""/>
                  </a:rPr>
                  <a:t> 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黑体" pitchFamily="24"/>
                </a:endParaRPr>
              </a:p>
            </p:txBody>
          </p:sp>
        </mc:Choice>
        <mc:Fallback xmlns="">
          <p:sp>
            <p:nvSpPr>
              <p:cNvPr id="14057" name="yt_shape_14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37285" cy="4689297"/>
              </a:xfrm>
              <a:prstGeom prst="rect">
                <a:avLst/>
              </a:prstGeom>
              <a:blipFill>
                <a:blip r:embed="rId2"/>
                <a:stretch>
                  <a:fillRect l="-3030" r="-1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45402A-841A-415C-EF73-1FF7B84EFD9C}"/>
              </a:ext>
            </a:extLst>
          </p:cNvPr>
          <p:cNvSpPr txBox="1"/>
          <p:nvPr/>
        </p:nvSpPr>
        <p:spPr>
          <a:xfrm>
            <a:off x="449989" y="2371225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211F7C-1D59-CC58-FAFE-C7BBD11E7147}"/>
                  </a:ext>
                </a:extLst>
              </p:cNvPr>
              <p:cNvSpPr txBox="1"/>
              <p:nvPr/>
            </p:nvSpPr>
            <p:spPr>
              <a:xfrm>
                <a:off x="449989" y="2846713"/>
                <a:ext cx="5726811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, 'IsSplitBraceMath': 1}">
                <a:extLst>
                  <a:ext uri="{FF2B5EF4-FFF2-40B4-BE49-F238E27FC236}">
                    <a16:creationId xmlns:a16="http://schemas.microsoft.com/office/drawing/2014/main" id="{C7211F7C-1D59-CC58-FAFE-C7BBD11E7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6713"/>
                <a:ext cx="5726811" cy="773570"/>
              </a:xfrm>
              <a:prstGeom prst="rect">
                <a:avLst/>
              </a:prstGeom>
              <a:blipFill>
                <a:blip r:embed="rId4"/>
                <a:stretch>
                  <a:fillRect l="-1704" r="-17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8C5E672-71C0-C13A-D4F7-5F759B828827}"/>
              </a:ext>
            </a:extLst>
          </p:cNvPr>
          <p:cNvSpPr txBox="1"/>
          <p:nvPr/>
        </p:nvSpPr>
        <p:spPr>
          <a:xfrm>
            <a:off x="449989" y="3526671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3030FF-3A8E-3650-3251-F90FB31CBE02}"/>
                  </a:ext>
                </a:extLst>
              </p:cNvPr>
              <p:cNvSpPr txBox="1"/>
              <p:nvPr/>
            </p:nvSpPr>
            <p:spPr>
              <a:xfrm>
                <a:off x="449989" y="4002159"/>
                <a:ext cx="38108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9, 'IsSplitBraceMath': 1}">
                <a:extLst>
                  <a:ext uri="{FF2B5EF4-FFF2-40B4-BE49-F238E27FC236}">
                    <a16:creationId xmlns:a16="http://schemas.microsoft.com/office/drawing/2014/main" id="{AF3030FF-3A8E-3650-3251-F90FB31CB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2159"/>
                <a:ext cx="3810826" cy="1154189"/>
              </a:xfrm>
              <a:prstGeom prst="rect">
                <a:avLst/>
              </a:prstGeom>
              <a:blipFill>
                <a:blip r:embed="rId5"/>
                <a:stretch>
                  <a:fillRect l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119" y="1086985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篮球联赛中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每场比赛都要分出胜负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每队胜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某队在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b853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场比赛中得到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那么这个队胜的场数是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6" name="yt_table_14066" title="H_34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183788"/>
              </p:ext>
            </p:extLst>
          </p:nvPr>
        </p:nvGraphicFramePr>
        <p:xfrm>
          <a:off x="540056" y="1981800"/>
          <a:ext cx="8724266" cy="438912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sp>
        <p:nvSpPr>
          <p:cNvPr id="14068" name="yt_shape_14068"/>
          <p:cNvSpPr txBox="1"/>
          <p:nvPr/>
        </p:nvSpPr>
        <p:spPr>
          <a:xfrm>
            <a:off x="540119" y="2471511"/>
            <a:ext cx="11111999" cy="8275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某蔬菜经营户用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元钱从蔬菜批发市场购进西红柿和豆角共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5a78"/>
              </a:rPr>
              <a:t>千克到菜市场去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西红柿和豆角这天的批发价与零售价如下表所示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69" name="yt_table_14069" title="H_125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148357"/>
              </p:ext>
            </p:extLst>
          </p:nvPr>
        </p:nvGraphicFramePr>
        <p:xfrm>
          <a:off x="540000" y="3349845"/>
          <a:ext cx="11111999" cy="15910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786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6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66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西红柿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豆角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批发价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零售价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071" name="yt_shape_14071"/>
          <p:cNvSpPr txBox="1"/>
          <p:nvPr/>
        </p:nvSpPr>
        <p:spPr>
          <a:xfrm>
            <a:off x="540119" y="4991701"/>
            <a:ext cx="11492915" cy="17139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则他当天卖完这些西红柿和豆角能赚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用白铁皮制作罐头盒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每张铁皮可制作盒身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个或者盒底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39e4,isEnd"/>
              </a:rPr>
              <a:t>一个盒身和两个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盒底配成一套罐头盒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张白铁皮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张制作盒身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ba4b,isEnd"/>
              </a:rPr>
              <a:t>张制作盒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能使盒身和盒底恰好配套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232E1C-6AFF-25E1-6152-93736716B7BF}"/>
              </a:ext>
            </a:extLst>
          </p:cNvPr>
          <p:cNvSpPr txBox="1"/>
          <p:nvPr/>
        </p:nvSpPr>
        <p:spPr>
          <a:xfrm>
            <a:off x="6850907" y="1479091"/>
            <a:ext cx="3832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F2F215-D1BE-E47B-E333-27B9C09C988A}"/>
              </a:ext>
            </a:extLst>
          </p:cNvPr>
          <p:cNvSpPr txBox="1"/>
          <p:nvPr/>
        </p:nvSpPr>
        <p:spPr>
          <a:xfrm>
            <a:off x="5631708" y="4944895"/>
            <a:ext cx="789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3D2F6D-936D-AE05-240F-2628B5F64106}"/>
              </a:ext>
            </a:extLst>
          </p:cNvPr>
          <p:cNvSpPr txBox="1"/>
          <p:nvPr/>
        </p:nvSpPr>
        <p:spPr>
          <a:xfrm>
            <a:off x="6546107" y="5822719"/>
            <a:ext cx="789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7ED348-8F38-F9DB-0F98-AE6610887326}"/>
              </a:ext>
            </a:extLst>
          </p:cNvPr>
          <p:cNvSpPr txBox="1"/>
          <p:nvPr/>
        </p:nvSpPr>
        <p:spPr>
          <a:xfrm>
            <a:off x="9289307" y="5822719"/>
            <a:ext cx="789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shape_1716044036117" title="H_25.973701">
            <a:extLst>
              <a:ext uri="{FF2B5EF4-FFF2-40B4-BE49-F238E27FC236}">
                <a16:creationId xmlns:a16="http://schemas.microsoft.com/office/drawing/2014/main" id="{EA90EC9B-257A-27F6-AA4A-AE8635D0B6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28" y="741987"/>
            <a:ext cx="979677" cy="3298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15116" y="620688"/>
            <a:ext cx="326243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二元一次方程组的应用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3" name="yt_shape_14073"/>
          <p:cNvSpPr txBox="1"/>
          <p:nvPr/>
        </p:nvSpPr>
        <p:spPr>
          <a:xfrm>
            <a:off x="540000" y="900000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二元一次方程组与一次函数的关系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74" name="yt_shape_14074"/>
              <p:cNvSpPr txBox="1"/>
              <p:nvPr/>
            </p:nvSpPr>
            <p:spPr>
              <a:xfrm>
                <a:off x="540119" y="1389434"/>
                <a:ext cx="11492915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杭州市中考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6b0a,isEnd"/>
                  </a:rPr>
                  <a:t>的图象的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交点坐标是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1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我国古代数学经典著作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344c,isEnd"/>
                  </a:rPr>
                  <a:t>今有善行者行一百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不善行者行六十步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今不善行者先行一百步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善行者追之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问几何步及之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2aea,isEnd"/>
                  </a:rPr>
                  <a:t>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如图是善行者与不善行者行走路程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关于善行者的行走时间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d377,isEnd"/>
                  </a:rPr>
                  <a:t>的函数图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则两图象交点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的纵坐标是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4074" name="yt_shape_140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4971041"/>
              </a:xfrm>
              <a:prstGeom prst="rect">
                <a:avLst/>
              </a:prstGeom>
              <a:blipFill>
                <a:blip r:embed="rId2"/>
                <a:stretch>
                  <a:fillRect l="-1645" t="-1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4036184" title="H_25.973701">
            <a:extLst>
              <a:ext uri="{FF2B5EF4-FFF2-40B4-BE49-F238E27FC236}">
                <a16:creationId xmlns:a16="http://schemas.microsoft.com/office/drawing/2014/main" id="{13BA0C36-1B8D-1C66-E409-E1757D5F03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9B862CB-A86F-4852-63EF-CDFB971D6D02}"/>
                  </a:ext>
                </a:extLst>
              </p:cNvPr>
              <p:cNvSpPr txBox="1"/>
              <p:nvPr/>
            </p:nvSpPr>
            <p:spPr>
              <a:xfrm>
                <a:off x="7834713" y="1818116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, 'hasSerialNum': 1, 'mathAnswerShape': 1, 'IsSplitBraceMath': 1}">
                <a:extLst>
                  <a:ext uri="{FF2B5EF4-FFF2-40B4-BE49-F238E27FC236}">
                    <a16:creationId xmlns:a16="http://schemas.microsoft.com/office/drawing/2014/main" id="{79B862CB-A86F-4852-63EF-CDFB971D6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4713" y="1818116"/>
                <a:ext cx="167722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F2F1210-77BA-56AC-DCBA-87BEDA88BFA9}"/>
              </a:ext>
            </a:extLst>
          </p:cNvPr>
          <p:cNvCxnSpPr/>
          <p:nvPr/>
        </p:nvCxnSpPr>
        <p:spPr>
          <a:xfrm>
            <a:off x="7619925" y="2944549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E97BC311-2E0F-C619-2CB9-291D97CD1B65}"/>
              </a:ext>
            </a:extLst>
          </p:cNvPr>
          <p:cNvSpPr txBox="1"/>
          <p:nvPr/>
        </p:nvSpPr>
        <p:spPr>
          <a:xfrm>
            <a:off x="10889190" y="2878693"/>
            <a:ext cx="637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2643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C6D7EE-3A0F-6472-D72F-773C56371229}"/>
              </a:ext>
            </a:extLst>
          </p:cNvPr>
          <p:cNvSpPr txBox="1"/>
          <p:nvPr/>
        </p:nvSpPr>
        <p:spPr>
          <a:xfrm>
            <a:off x="11207832" y="297230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83E077A-7909-CD2F-8D89-49465A7E7FE4}"/>
              </a:ext>
            </a:extLst>
          </p:cNvPr>
          <p:cNvSpPr txBox="1"/>
          <p:nvPr/>
        </p:nvSpPr>
        <p:spPr>
          <a:xfrm>
            <a:off x="4998296" y="535928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407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94406" y="5359289"/>
            <a:ext cx="1932069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2" name="yt_shape_14082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81" name="yt_image_14081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4" name="yt_shape_14084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269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85" name="yt_shape_14085"/>
              <p:cNvSpPr txBox="1"/>
              <p:nvPr/>
            </p:nvSpPr>
            <p:spPr>
              <a:xfrm>
                <a:off x="540119" y="2441600"/>
                <a:ext cx="11111999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可直接消去未知数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647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满足的关系式是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4085" name="yt_shape_14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41600"/>
                <a:ext cx="11111999" cy="1675523"/>
              </a:xfrm>
              <a:prstGeom prst="rect">
                <a:avLst/>
              </a:prstGeom>
              <a:blipFill>
                <a:blip r:embed="rId3"/>
                <a:stretch>
                  <a:fillRect l="-1701" r="-768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87" name="yt_shape_14087"/>
          <p:cNvSpPr txBox="1"/>
          <p:nvPr/>
        </p:nvSpPr>
        <p:spPr>
          <a:xfrm>
            <a:off x="540119" y="416791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某市为提倡节约用水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日起调整居民用水价格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c8ca,isEnd"/>
              </a:rPr>
              <a:t>分别表示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今年水费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与用水量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0053,isEnd"/>
              </a:rPr>
              <a:t>小雨家去年用水量为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若今年用水量与去年相同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水费将比去年多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207559-F2B2-40CD-7AE1-BCBB9E0D8142}"/>
              </a:ext>
            </a:extLst>
          </p:cNvPr>
          <p:cNvSpPr txBox="1"/>
          <p:nvPr/>
        </p:nvSpPr>
        <p:spPr>
          <a:xfrm>
            <a:off x="1059708" y="191084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4302D-5D70-897A-7CFD-8996A616A3CC}"/>
              </a:ext>
            </a:extLst>
          </p:cNvPr>
          <p:cNvSpPr txBox="1"/>
          <p:nvPr/>
        </p:nvSpPr>
        <p:spPr>
          <a:xfrm>
            <a:off x="3488583" y="3629742"/>
            <a:ext cx="1610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DFA0A4-3761-6447-A143-B3BD940912A9}"/>
              </a:ext>
            </a:extLst>
          </p:cNvPr>
          <p:cNvSpPr txBox="1"/>
          <p:nvPr/>
        </p:nvSpPr>
        <p:spPr>
          <a:xfrm>
            <a:off x="7646246" y="507208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40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0983" y="5119483"/>
            <a:ext cx="2111135" cy="154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1" name="yt_shape_1409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90" name="yt_image_14090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095"/>
              <p:cNvSpPr txBox="1"/>
              <p:nvPr/>
            </p:nvSpPr>
            <p:spPr>
              <a:xfrm>
                <a:off x="540119" y="1431377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数形结合法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乙两人相约登山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他们同时从入口处出发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a191a"/>
                  </a:rPr>
                  <a:t>甲步行登山到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山顶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乙先步行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分钟到缆车站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再乘坐缆车直达山顶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乙距山脚的垂直高度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422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与甲登山的时间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求乙距山脚的垂直高度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设乙距山脚的垂直高度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直线过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乙距山脚的垂直高度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yt_shape_14095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4380238"/>
              </a:xfrm>
              <a:prstGeom prst="rect">
                <a:avLst/>
              </a:prstGeom>
              <a:blipFill>
                <a:blip r:embed="rId3"/>
                <a:stretch>
                  <a:fillRect l="-1645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97" name="yt_image_14097" title="H_180.09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32219" y="3855623"/>
            <a:ext cx="2889023" cy="228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3BEC3D9-DDA3-5B66-C36A-D86573AD179B}"/>
              </a:ext>
            </a:extLst>
          </p:cNvPr>
          <p:cNvSpPr txBox="1"/>
          <p:nvPr/>
        </p:nvSpPr>
        <p:spPr>
          <a:xfrm>
            <a:off x="450108" y="3286523"/>
            <a:ext cx="986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设乙距山脚的垂直高度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C76835-DCAB-3169-1B96-F5DFF752061A}"/>
              </a:ext>
            </a:extLst>
          </p:cNvPr>
          <p:cNvSpPr txBox="1"/>
          <p:nvPr/>
        </p:nvSpPr>
        <p:spPr>
          <a:xfrm>
            <a:off x="450108" y="3762011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126C29E-15BB-2793-0C7D-249C5077D88D}"/>
                  </a:ext>
                </a:extLst>
              </p:cNvPr>
              <p:cNvSpPr txBox="1"/>
              <p:nvPr/>
            </p:nvSpPr>
            <p:spPr>
              <a:xfrm>
                <a:off x="450108" y="4237499"/>
                <a:ext cx="52275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A126C29E-15BB-2793-0C7D-249C5077D8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7499"/>
                <a:ext cx="5227510" cy="1154189"/>
              </a:xfrm>
              <a:prstGeom prst="rect">
                <a:avLst/>
              </a:prstGeom>
              <a:blipFill>
                <a:blip r:embed="rId5"/>
                <a:stretch>
                  <a:fillRect l="-18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A302E5E-D614-E295-6AE2-514F88BB29F1}"/>
              </a:ext>
            </a:extLst>
          </p:cNvPr>
          <p:cNvSpPr txBox="1"/>
          <p:nvPr/>
        </p:nvSpPr>
        <p:spPr>
          <a:xfrm>
            <a:off x="450108" y="5298076"/>
            <a:ext cx="8720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乙距山脚的垂直高度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805</Words>
  <Application>Microsoft Office PowerPoint</Application>
  <PresentationFormat>宽屏</PresentationFormat>
  <Paragraphs>104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4" baseType="lpstr">
      <vt:lpstr>,isEnd</vt:lpstr>
      <vt:lpstr>_⨹_1_21284</vt:lpstr>
      <vt:lpstr>_⨹_1_22690,isEnd</vt:lpstr>
      <vt:lpstr>_⨹_1_32643</vt:lpstr>
      <vt:lpstr>_⨹_1_4647b,isEnd</vt:lpstr>
      <vt:lpstr>_⨹_1_72aea,isEnd</vt:lpstr>
      <vt:lpstr>_⨹_1_7b853</vt:lpstr>
      <vt:lpstr>_⨹_1_d277f</vt:lpstr>
      <vt:lpstr>_⨹_1_f4224</vt:lpstr>
      <vt:lpstr>_⨹_4_26b0a,isEnd</vt:lpstr>
      <vt:lpstr>_⨹_4_8d377,isEnd</vt:lpstr>
      <vt:lpstr>_⨹_4_cc8ca,isEnd</vt:lpstr>
      <vt:lpstr>_⨹_4_dba4b,isEnd</vt:lpstr>
      <vt:lpstr>_⨹_6_a191a</vt:lpstr>
      <vt:lpstr>_⨹_7_25a78</vt:lpstr>
      <vt:lpstr>_⨹_7_939e4,isEnd</vt:lpstr>
      <vt:lpstr>_⨹_8_4344c,isEnd</vt:lpstr>
      <vt:lpstr>_⨹_9_e0053,isEnd</vt:lpstr>
      <vt:lpstr>Finished</vt:lpstr>
      <vt:lpstr>IsAddLine</vt:lpstr>
      <vt:lpstr>IsAddLineIsAddLine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2024-05-22T07:01:56Z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