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8" r:id="rId4"/>
    <p:sldId id="309" r:id="rId5"/>
    <p:sldId id="311" r:id="rId6"/>
    <p:sldId id="312" r:id="rId7"/>
    <p:sldId id="313" r:id="rId8"/>
    <p:sldId id="314" r:id="rId9"/>
    <p:sldId id="316" r:id="rId10"/>
    <p:sldId id="317" r:id="rId11"/>
    <p:sldId id="319" r:id="rId12"/>
    <p:sldId id="321" r:id="rId13"/>
    <p:sldId id="322" r:id="rId14"/>
    <p:sldId id="323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3D0AC-3A16-4137-9284-A9BC8B039C65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A2FAA-9895-4727-BF7C-4860FF94A0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31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A2FAA-9895-4727-BF7C-4860FF94A0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60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00" name="yt_image_152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4419" y="900000"/>
            <a:ext cx="3783160" cy="95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02" name="yt_image_152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2059531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204"/>
          <p:cNvSpPr txBox="1"/>
          <p:nvPr/>
        </p:nvSpPr>
        <p:spPr>
          <a:xfrm>
            <a:off x="540119" y="246746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三角形内角的一条边与另一条边的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57fd,isEnd"/>
              </a:rPr>
              <a:t>称为三角形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三角形的一个外角等于和它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的两个内角的和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三角形的一个外角大于任何一个和它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9C2C9E-8A26-FD7C-0EE9-9219802C534A}"/>
              </a:ext>
            </a:extLst>
          </p:cNvPr>
          <p:cNvSpPr txBox="1"/>
          <p:nvPr/>
        </p:nvSpPr>
        <p:spPr>
          <a:xfrm>
            <a:off x="6092083" y="2420657"/>
            <a:ext cx="212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反向延长线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2BB5F0-B8CD-C9A5-F4BF-08F1EB75C1B9}"/>
              </a:ext>
            </a:extLst>
          </p:cNvPr>
          <p:cNvSpPr txBox="1"/>
          <p:nvPr/>
        </p:nvSpPr>
        <p:spPr>
          <a:xfrm>
            <a:off x="4793508" y="337163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不相邻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5DB2F7-B730-9154-A9B7-80228AEE0EAE}"/>
              </a:ext>
            </a:extLst>
          </p:cNvPr>
          <p:cNvSpPr txBox="1"/>
          <p:nvPr/>
        </p:nvSpPr>
        <p:spPr>
          <a:xfrm>
            <a:off x="6012708" y="384712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不相邻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" name="yt_shape_1525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257" name="yt_image_15257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60" name="yt_shape_15260"/>
          <p:cNvSpPr txBox="1"/>
          <p:nvPr/>
        </p:nvSpPr>
        <p:spPr>
          <a:xfrm>
            <a:off x="540000" y="1482165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一副三角板如图所示摆放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64" name="yt_table_1526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672247"/>
              </p:ext>
            </p:extLst>
          </p:nvPr>
        </p:nvGraphicFramePr>
        <p:xfrm>
          <a:off x="540056" y="3464703"/>
          <a:ext cx="9932163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1860360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</a:tbl>
          </a:graphicData>
        </a:graphic>
      </p:graphicFrame>
      <p:grpSp>
        <p:nvGrpSpPr>
          <p:cNvPr id="15261" name="yt_shape_15261_skip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3082" y="1961468"/>
            <a:ext cx="1983823" cy="1503567"/>
            <a:chOff x="0" y="0"/>
            <a:chExt cx="1983823" cy="1503567"/>
          </a:xfrm>
        </p:grpSpPr>
        <p:pic>
          <p:nvPicPr>
            <p:cNvPr id="2" name="yt_image_1526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3823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63" name="yt_shape_15263"/>
            <p:cNvSpPr txBox="1"/>
            <p:nvPr/>
          </p:nvSpPr>
          <p:spPr>
            <a:xfrm>
              <a:off x="458630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AB6658-D739-3D1F-D596-E4ED2A9862A1}"/>
              </a:ext>
            </a:extLst>
          </p:cNvPr>
          <p:cNvSpPr txBox="1"/>
          <p:nvPr/>
        </p:nvSpPr>
        <p:spPr>
          <a:xfrm>
            <a:off x="90605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6" name="yt_shape_1526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484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70" name="yt_table_1527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057430"/>
              </p:ext>
            </p:extLst>
          </p:nvPr>
        </p:nvGraphicFramePr>
        <p:xfrm>
          <a:off x="540056" y="3489515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</a:tbl>
          </a:graphicData>
        </a:graphic>
      </p:graphicFrame>
      <p:grpSp>
        <p:nvGrpSpPr>
          <p:cNvPr id="15267" name="yt_shape_15267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2585" y="1859435"/>
            <a:ext cx="1904799" cy="1630440"/>
            <a:chOff x="0" y="0"/>
            <a:chExt cx="1904799" cy="1630440"/>
          </a:xfrm>
        </p:grpSpPr>
        <p:pic>
          <p:nvPicPr>
            <p:cNvPr id="2" name="yt_image_1526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4799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69" name="yt_shape_15269"/>
            <p:cNvSpPr txBox="1"/>
            <p:nvPr/>
          </p:nvSpPr>
          <p:spPr>
            <a:xfrm>
              <a:off x="419118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BBA4F0-4C9E-05A5-78E0-0069E0B911F9}"/>
              </a:ext>
            </a:extLst>
          </p:cNvPr>
          <p:cNvSpPr txBox="1"/>
          <p:nvPr/>
        </p:nvSpPr>
        <p:spPr>
          <a:xfrm>
            <a:off x="734779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2" name="yt_shape_1527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d3a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73" name="yt_image_15273" title="H_142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0789" y="2011799"/>
            <a:ext cx="1670421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974D89-67CD-1075-CE12-2D63CB742FE3}"/>
              </a:ext>
            </a:extLst>
          </p:cNvPr>
          <p:cNvSpPr txBox="1"/>
          <p:nvPr/>
        </p:nvSpPr>
        <p:spPr>
          <a:xfrm>
            <a:off x="5097102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6" name="yt_shape_1527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275" name="yt_image_1527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78" name="yt_shape_1527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9a8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79" name="yt_image_15279" title="H_123.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2642044"/>
            <a:ext cx="1513794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5281"/>
          <p:cNvSpPr txBox="1"/>
          <p:nvPr/>
        </p:nvSpPr>
        <p:spPr>
          <a:xfrm>
            <a:off x="540000" y="2467694"/>
            <a:ext cx="734495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的外角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的外角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C5F9F2-DCB4-C5D4-D803-ED392EEAA1EE}"/>
              </a:ext>
            </a:extLst>
          </p:cNvPr>
          <p:cNvSpPr txBox="1"/>
          <p:nvPr/>
        </p:nvSpPr>
        <p:spPr>
          <a:xfrm>
            <a:off x="449989" y="2420888"/>
            <a:ext cx="45695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C55533-5722-0593-49B2-995CD7691770}"/>
              </a:ext>
            </a:extLst>
          </p:cNvPr>
          <p:cNvSpPr txBox="1"/>
          <p:nvPr/>
        </p:nvSpPr>
        <p:spPr>
          <a:xfrm>
            <a:off x="449989" y="2896376"/>
            <a:ext cx="563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79D159-140C-1BD3-E5D2-F874BC0E923B}"/>
              </a:ext>
            </a:extLst>
          </p:cNvPr>
          <p:cNvSpPr txBox="1"/>
          <p:nvPr/>
        </p:nvSpPr>
        <p:spPr>
          <a:xfrm>
            <a:off x="449989" y="3371864"/>
            <a:ext cx="7454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542EC9-A956-FEB5-79E3-DB61F043A207}"/>
              </a:ext>
            </a:extLst>
          </p:cNvPr>
          <p:cNvSpPr txBox="1"/>
          <p:nvPr/>
        </p:nvSpPr>
        <p:spPr>
          <a:xfrm>
            <a:off x="449989" y="3847352"/>
            <a:ext cx="57585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36182A-22CB-9E99-E8CC-9A4B59EB27DF}"/>
              </a:ext>
            </a:extLst>
          </p:cNvPr>
          <p:cNvSpPr txBox="1"/>
          <p:nvPr/>
        </p:nvSpPr>
        <p:spPr>
          <a:xfrm>
            <a:off x="449989" y="4322840"/>
            <a:ext cx="613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40B8CA2-34E9-6176-8EEC-F87B612F1CD3}"/>
              </a:ext>
            </a:extLst>
          </p:cNvPr>
          <p:cNvSpPr txBox="1"/>
          <p:nvPr/>
        </p:nvSpPr>
        <p:spPr>
          <a:xfrm>
            <a:off x="449989" y="4798328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0342807-5E26-8DE9-E928-E0D9D9723049}"/>
              </a:ext>
            </a:extLst>
          </p:cNvPr>
          <p:cNvSpPr txBox="1"/>
          <p:nvPr/>
        </p:nvSpPr>
        <p:spPr>
          <a:xfrm>
            <a:off x="449989" y="5273816"/>
            <a:ext cx="573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3F497D-C5B4-4915-E655-7B84AB5A4357}"/>
              </a:ext>
            </a:extLst>
          </p:cNvPr>
          <p:cNvSpPr txBox="1"/>
          <p:nvPr/>
        </p:nvSpPr>
        <p:spPr>
          <a:xfrm>
            <a:off x="449989" y="5749304"/>
            <a:ext cx="2561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8" name="yt_shape_15208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5207" name="yt_image_15207" title="H_31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10" name="yt_shape_15210"/>
          <p:cNvSpPr txBox="1"/>
          <p:nvPr/>
        </p:nvSpPr>
        <p:spPr>
          <a:xfrm>
            <a:off x="540119" y="1386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815b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11" name="yt_image_15211" title="H_115.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384" y="2295071"/>
            <a:ext cx="1955885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13" name="yt_shape_15213"/>
          <p:cNvSpPr txBox="1"/>
          <p:nvPr/>
        </p:nvSpPr>
        <p:spPr>
          <a:xfrm>
            <a:off x="540000" y="234888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p:sp>
        <p:nvSpPr>
          <p:cNvPr id="7" name="yt_shape_15214"/>
          <p:cNvSpPr txBox="1"/>
          <p:nvPr/>
        </p:nvSpPr>
        <p:spPr>
          <a:xfrm>
            <a:off x="540119" y="2777395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此类问题一般根据角平分线找相等的角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2fae5"/>
              </a:rPr>
              <a:t>结合三角形外角性质找角的和差关系进行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2" name="yt_shape_1522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221" name="yt_image_1522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24" name="yt_shape_15224"/>
          <p:cNvSpPr txBox="1"/>
          <p:nvPr/>
        </p:nvSpPr>
        <p:spPr>
          <a:xfrm>
            <a:off x="540000" y="1482165"/>
            <a:ext cx="504465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三角形内角和定理的推论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sp>
        <p:nvSpPr>
          <p:cNvPr id="15225" name="yt_shape_15225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71a2"/>
              </a:rPr>
              <a:t>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29" name="yt_table_1522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260131"/>
              </p:ext>
            </p:extLst>
          </p:nvPr>
        </p:nvGraphicFramePr>
        <p:xfrm>
          <a:off x="540056" y="494507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"/>
                  </a:ext>
                </a:extLst>
              </a:tr>
            </a:tbl>
          </a:graphicData>
        </a:graphic>
      </p:graphicFrame>
      <p:grpSp>
        <p:nvGrpSpPr>
          <p:cNvPr id="15226" name="yt_shape_15226_skip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7010" y="2931034"/>
            <a:ext cx="1675899" cy="2014488"/>
            <a:chOff x="0" y="0"/>
            <a:chExt cx="1675899" cy="2014488"/>
          </a:xfrm>
        </p:grpSpPr>
        <p:pic>
          <p:nvPicPr>
            <p:cNvPr id="2" name="yt_image_1522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5899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28" name="yt_shape_15228"/>
            <p:cNvSpPr txBox="1"/>
            <p:nvPr/>
          </p:nvSpPr>
          <p:spPr>
            <a:xfrm>
              <a:off x="304668" y="1654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16044160151">
            <a:extLst>
              <a:ext uri="{FF2B5EF4-FFF2-40B4-BE49-F238E27FC236}">
                <a16:creationId xmlns:a16="http://schemas.microsoft.com/office/drawing/2014/main" id="{814F2FDB-A1F5-34BA-DB95-44EA663387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FFA3C9F-84CC-4E74-AFE9-FA0E25E1FBE3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1" name="yt_shape_15231"/>
          <p:cNvSpPr txBox="1"/>
          <p:nvPr/>
        </p:nvSpPr>
        <p:spPr>
          <a:xfrm>
            <a:off x="540000" y="900000"/>
            <a:ext cx="81304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将一副三角板按如图方式重叠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35" name="yt_table_152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368559"/>
              </p:ext>
            </p:extLst>
          </p:nvPr>
        </p:nvGraphicFramePr>
        <p:xfrm>
          <a:off x="540056" y="2931676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"/>
                  </a:ext>
                </a:extLst>
              </a:tr>
            </a:tbl>
          </a:graphicData>
        </a:graphic>
      </p:graphicFrame>
      <p:grpSp>
        <p:nvGrpSpPr>
          <p:cNvPr id="15232" name="yt_shape_15232_skip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7362" y="1379303"/>
            <a:ext cx="1875240" cy="1552716"/>
            <a:chOff x="0" y="0"/>
            <a:chExt cx="1875240" cy="1552716"/>
          </a:xfrm>
        </p:grpSpPr>
        <p:pic>
          <p:nvPicPr>
            <p:cNvPr id="2" name="yt_image_1523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5240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34" name="yt_shape_15234"/>
            <p:cNvSpPr txBox="1"/>
            <p:nvPr/>
          </p:nvSpPr>
          <p:spPr>
            <a:xfrm>
              <a:off x="404339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CB46CF2-7811-41D9-41FA-FDB09A6D4645}"/>
              </a:ext>
            </a:extLst>
          </p:cNvPr>
          <p:cNvSpPr txBox="1"/>
          <p:nvPr/>
        </p:nvSpPr>
        <p:spPr>
          <a:xfrm>
            <a:off x="7688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7" name="yt_shape_1523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1c33,isEnd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241" name="yt_shape_15241"/>
          <p:cNvSpPr txBox="1"/>
          <p:nvPr/>
        </p:nvSpPr>
        <p:spPr>
          <a:xfrm>
            <a:off x="540000" y="386179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38" name="yt_shape_15238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3952" y="2011799"/>
            <a:ext cx="2504095" cy="1799604"/>
            <a:chOff x="0" y="0"/>
            <a:chExt cx="2504095" cy="1799604"/>
          </a:xfrm>
        </p:grpSpPr>
        <p:pic>
          <p:nvPicPr>
            <p:cNvPr id="2" name="yt_image_1523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04095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40" name="yt_shape_15240"/>
            <p:cNvSpPr txBox="1"/>
            <p:nvPr/>
          </p:nvSpPr>
          <p:spPr>
            <a:xfrm>
              <a:off x="718766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488F552-9DCD-7267-57C6-9D4DDF85A6E2}"/>
              </a:ext>
            </a:extLst>
          </p:cNvPr>
          <p:cNvSpPr txBox="1"/>
          <p:nvPr/>
        </p:nvSpPr>
        <p:spPr>
          <a:xfrm>
            <a:off x="10597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2" name="yt_shape_1524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cfc1"/>
              </a:rPr>
              <a:t>的延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43" name="yt_image_15243" title="H_112.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3975" y="2011799"/>
            <a:ext cx="1924048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45" name="yt_shape_15245"/>
          <p:cNvSpPr txBox="1"/>
          <p:nvPr/>
        </p:nvSpPr>
        <p:spPr>
          <a:xfrm>
            <a:off x="540000" y="3487593"/>
            <a:ext cx="458619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6E8419-FBC2-3CC9-703F-7EEF24670D56}"/>
              </a:ext>
            </a:extLst>
          </p:cNvPr>
          <p:cNvSpPr txBox="1"/>
          <p:nvPr/>
        </p:nvSpPr>
        <p:spPr>
          <a:xfrm>
            <a:off x="449989" y="3440787"/>
            <a:ext cx="4721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E7B44A-10D7-AFB7-9A40-8E12FDF016CE}"/>
              </a:ext>
            </a:extLst>
          </p:cNvPr>
          <p:cNvSpPr txBox="1"/>
          <p:nvPr/>
        </p:nvSpPr>
        <p:spPr>
          <a:xfrm>
            <a:off x="449989" y="3916275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3F54FF-8D7B-8B81-EB24-2550475E09AF}"/>
              </a:ext>
            </a:extLst>
          </p:cNvPr>
          <p:cNvSpPr txBox="1"/>
          <p:nvPr/>
        </p:nvSpPr>
        <p:spPr>
          <a:xfrm>
            <a:off x="449989" y="4391763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236690-44E1-0D6C-A24E-FFCD497AEDF7}"/>
              </a:ext>
            </a:extLst>
          </p:cNvPr>
          <p:cNvSpPr txBox="1"/>
          <p:nvPr/>
        </p:nvSpPr>
        <p:spPr>
          <a:xfrm>
            <a:off x="449989" y="4867251"/>
            <a:ext cx="447884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6" name="yt_shape_15246"/>
          <p:cNvSpPr txBox="1"/>
          <p:nvPr/>
        </p:nvSpPr>
        <p:spPr>
          <a:xfrm>
            <a:off x="540000" y="900000"/>
            <a:ext cx="504465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三角形内角和定理的推论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  <p:sp>
        <p:nvSpPr>
          <p:cNvPr id="15247" name="yt_shape_15247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faf6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48" name="yt_image_15248" title="H_109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0439" y="2501233"/>
            <a:ext cx="3051120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4160229" title="H_26.259764">
            <a:extLst>
              <a:ext uri="{FF2B5EF4-FFF2-40B4-BE49-F238E27FC236}">
                <a16:creationId xmlns:a16="http://schemas.microsoft.com/office/drawing/2014/main" id="{F9E55A30-59BD-5DD5-2928-C8533E8EBD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C1B81E-DDDC-92EF-9341-E3D4A0AC2538}"/>
              </a:ext>
            </a:extLst>
          </p:cNvPr>
          <p:cNvSpPr txBox="1"/>
          <p:nvPr/>
        </p:nvSpPr>
        <p:spPr>
          <a:xfrm>
            <a:off x="3931497" y="1818116"/>
            <a:ext cx="259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0" name="yt_shape_15250"/>
          <p:cNvSpPr txBox="1"/>
          <p:nvPr/>
        </p:nvSpPr>
        <p:spPr>
          <a:xfrm>
            <a:off x="540000" y="900000"/>
            <a:ext cx="10825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51" name="yt_image_15251" title="H_1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8100" y="1531667"/>
            <a:ext cx="2015798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53" name="yt_shape_15253"/>
          <p:cNvSpPr txBox="1"/>
          <p:nvPr/>
        </p:nvSpPr>
        <p:spPr>
          <a:xfrm>
            <a:off x="540000" y="3068027"/>
            <a:ext cx="472244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的外角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的外角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605BCE-53A2-07CC-A153-81EE34AF67EC}"/>
              </a:ext>
            </a:extLst>
          </p:cNvPr>
          <p:cNvSpPr txBox="1"/>
          <p:nvPr/>
        </p:nvSpPr>
        <p:spPr>
          <a:xfrm>
            <a:off x="449989" y="3021221"/>
            <a:ext cx="2366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47147E-B241-71D8-4969-F1B84B78E22A}"/>
              </a:ext>
            </a:extLst>
          </p:cNvPr>
          <p:cNvSpPr txBox="1"/>
          <p:nvPr/>
        </p:nvSpPr>
        <p:spPr>
          <a:xfrm>
            <a:off x="449989" y="3496709"/>
            <a:ext cx="48568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B5D2EC-AAC7-5454-3647-DAAABC5B3286}"/>
              </a:ext>
            </a:extLst>
          </p:cNvPr>
          <p:cNvSpPr txBox="1"/>
          <p:nvPr/>
        </p:nvSpPr>
        <p:spPr>
          <a:xfrm>
            <a:off x="449989" y="3972197"/>
            <a:ext cx="2613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3A083E-E169-9F63-8C77-FABDB3915810}"/>
              </a:ext>
            </a:extLst>
          </p:cNvPr>
          <p:cNvSpPr txBox="1"/>
          <p:nvPr/>
        </p:nvSpPr>
        <p:spPr>
          <a:xfrm>
            <a:off x="449989" y="4447685"/>
            <a:ext cx="37297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751B7B-EC09-EEA9-E0C1-333659A193A8}"/>
              </a:ext>
            </a:extLst>
          </p:cNvPr>
          <p:cNvSpPr txBox="1"/>
          <p:nvPr/>
        </p:nvSpPr>
        <p:spPr>
          <a:xfrm>
            <a:off x="449989" y="4923173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055C7E-E5C3-D934-FDCC-E250AE0678C0}"/>
              </a:ext>
            </a:extLst>
          </p:cNvPr>
          <p:cNvSpPr txBox="1"/>
          <p:nvPr/>
        </p:nvSpPr>
        <p:spPr>
          <a:xfrm>
            <a:off x="449989" y="5398661"/>
            <a:ext cx="206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5" name="yt_shape_15255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考虑不周而导致漏解</a:t>
            </a:r>
          </a:p>
        </p:txBody>
      </p:sp>
      <p:sp>
        <p:nvSpPr>
          <p:cNvPr id="15256" name="yt_shape_1525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三角形的一个外角为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6faf,isEnd"/>
              </a:rPr>
              <a:t>则三角形的三个内角的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160294" title="H_26.259764">
            <a:extLst>
              <a:ext uri="{FF2B5EF4-FFF2-40B4-BE49-F238E27FC236}">
                <a16:creationId xmlns:a16="http://schemas.microsoft.com/office/drawing/2014/main" id="{7F84C298-32D6-44E0-B5CD-06ECE685C8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9514BB-EA4B-DAD3-CB9D-60C373C7F2DC}"/>
              </a:ext>
            </a:extLst>
          </p:cNvPr>
          <p:cNvSpPr txBox="1"/>
          <p:nvPr/>
        </p:nvSpPr>
        <p:spPr>
          <a:xfrm>
            <a:off x="1669308" y="1818116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1054</Words>
  <Application>Microsoft Office PowerPoint</Application>
  <PresentationFormat>宽屏</PresentationFormat>
  <Paragraphs>105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9" baseType="lpstr">
      <vt:lpstr>,isEnd</vt:lpstr>
      <vt:lpstr>_⨹_1_09a80</vt:lpstr>
      <vt:lpstr>_⨹_1_2d3ab,isEnd</vt:lpstr>
      <vt:lpstr>_⨹_1_31c33,isEnd</vt:lpstr>
      <vt:lpstr>_⨹_1_6faf6,isEnd</vt:lpstr>
      <vt:lpstr>_⨹_1_b484a</vt:lpstr>
      <vt:lpstr>_⨹_1_b815b</vt:lpstr>
      <vt:lpstr>_⨹_10_56faf,isEnd</vt:lpstr>
      <vt:lpstr>_⨹_18_2fae5</vt:lpstr>
      <vt:lpstr>_⨹_2_2cfc1</vt:lpstr>
      <vt:lpstr>_⨹_4_b71a2</vt:lpstr>
      <vt:lpstr>_⨹_5_c57fd,isEnd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2024-05-20T10:37:25Z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