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25" r:id="rId5"/>
    <p:sldId id="305" r:id="rId6"/>
    <p:sldId id="306" r:id="rId7"/>
    <p:sldId id="308" r:id="rId8"/>
    <p:sldId id="309" r:id="rId9"/>
    <p:sldId id="310" r:id="rId10"/>
    <p:sldId id="312" r:id="rId11"/>
    <p:sldId id="313" r:id="rId12"/>
    <p:sldId id="314" r:id="rId13"/>
    <p:sldId id="316" r:id="rId14"/>
    <p:sldId id="319" r:id="rId15"/>
    <p:sldId id="320" r:id="rId16"/>
    <p:sldId id="326" r:id="rId17"/>
    <p:sldId id="322" r:id="rId18"/>
    <p:sldId id="328" r:id="rId19"/>
    <p:sldId id="324" r:id="rId20"/>
    <p:sldId id="256" r:id="rId21"/>
  </p:sldIdLst>
  <p:sldSz cx="12192000" cy="6858000"/>
  <p:notesSz cx="6858000" cy="9144000"/>
  <p:custDataLst>
    <p:tags r:id="rId22"/>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68"/>
    <p:restoredTop sz="94660"/>
  </p:normalViewPr>
  <p:slideViewPr>
    <p:cSldViewPr showGuides="1">
      <p:cViewPr varScale="1">
        <p:scale>
          <a:sx n="65" d="100"/>
          <a:sy n="65" d="100"/>
        </p:scale>
        <p:origin x="72" y="63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2024/5/20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2024/5/20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bin"/><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4.bin"/><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4.bin"/><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bin"/><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pic>
        <p:nvPicPr>
          <p:cNvPr id="12027" name="yt_image_12027" title="H_50.4312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37802" y="900000"/>
            <a:ext cx="2316394" cy="640477"/>
          </a:xfrm>
          <a:prstGeom prst="rect">
            <a:avLst/>
          </a:prstGeom>
          <a:noFill/>
          <a:extLst>
            <a:ext uri="{909E8E84-426E-40DD-AFC4-6F175D3DCCD1}">
              <a14:hiddenFill xmlns:a14="http://schemas.microsoft.com/office/drawing/2010/main">
                <a:solidFill>
                  <a:srgbClr val="FFFFFF"/>
                </a:solidFill>
              </a14:hiddenFill>
            </a:ext>
          </a:extLst>
        </p:spPr>
      </p:pic>
      <p:pic>
        <p:nvPicPr>
          <p:cNvPr id="12029" name="yt_image_12029" title="H_31.0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381605" y="1743487"/>
            <a:ext cx="1428789" cy="394335"/>
          </a:xfrm>
          <a:prstGeom prst="rect">
            <a:avLst/>
          </a:prstGeom>
          <a:noFill/>
          <a:extLst>
            <a:ext uri="{909E8E84-426E-40DD-AFC4-6F175D3DCCD1}">
              <a14:hiddenFill xmlns:a14="http://schemas.microsoft.com/office/drawing/2010/main">
                <a:solidFill>
                  <a:srgbClr val="FFFFFF"/>
                </a:solidFill>
              </a14:hiddenFill>
            </a:ext>
          </a:extLst>
        </p:spPr>
      </p:pic>
      <p:sp>
        <p:nvSpPr>
          <p:cNvPr id="12031" name="yt_shape_12031"/>
          <p:cNvSpPr txBox="1"/>
          <p:nvPr/>
        </p:nvSpPr>
        <p:spPr>
          <a:xfrm>
            <a:off x="540000" y="2188523"/>
            <a:ext cx="7848302" cy="1868910"/>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根据几何图形建立平面直角坐标系写坐标的方法</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选择适当的点作为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建立平面直角坐标系</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结合图形分别求出点到</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轴</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轴的</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根据点所在的</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写出点的坐标</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36F0B2B6-BB6A-8D74-CB9E-86D69E4F46D4}"/>
              </a:ext>
            </a:extLst>
          </p:cNvPr>
          <p:cNvSpPr txBox="1"/>
          <p:nvPr/>
        </p:nvSpPr>
        <p:spPr>
          <a:xfrm>
            <a:off x="3955189" y="2617205"/>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原点</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0812B7D-82CA-B431-7E16-2A367DBE4E86}"/>
              </a:ext>
            </a:extLst>
          </p:cNvPr>
          <p:cNvSpPr txBox="1"/>
          <p:nvPr/>
        </p:nvSpPr>
        <p:spPr>
          <a:xfrm>
            <a:off x="6244364" y="3092693"/>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距离</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F1E4E852-380F-E7FE-F131-D34A0513B11B}"/>
              </a:ext>
            </a:extLst>
          </p:cNvPr>
          <p:cNvSpPr txBox="1"/>
          <p:nvPr/>
        </p:nvSpPr>
        <p:spPr>
          <a:xfrm>
            <a:off x="3345589" y="3568181"/>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象限</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86" name="yt_shape_12086"/>
          <p:cNvSpPr txBox="1"/>
          <p:nvPr/>
        </p:nvSpPr>
        <p:spPr>
          <a:xfrm>
            <a:off x="540119" y="900000"/>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建立平面直角坐标系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使点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E</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F</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sym typeface="_⨹_1_4e391"/>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G</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a:t>
            </a:r>
            <a:r>
              <a:rPr lang="en-US" altLang="zh-CN" sz="2400" b="0" i="0" u="none">
                <a:solidFill>
                  <a:srgbClr val="000000"/>
                </a:solidFill>
                <a:effectLst/>
                <a:latin typeface="宋体" pitchFamily="24"/>
                <a:ea typeface="宋体" pitchFamily="24"/>
              </a:rPr>
              <a:t>.</a:t>
            </a:r>
          </a:p>
        </p:txBody>
      </p:sp>
      <p:sp>
        <p:nvSpPr>
          <p:cNvPr id="12089" name="yt_shape_12089"/>
          <p:cNvSpPr txBox="1"/>
          <p:nvPr/>
        </p:nvSpPr>
        <p:spPr>
          <a:xfrm>
            <a:off x="540000" y="2011799"/>
            <a:ext cx="5881418" cy="1945084"/>
          </a:xfrm>
          <a:prstGeom prst="rect">
            <a:avLst/>
          </a:prstGeom>
        </p:spPr>
        <p:txBody>
          <a:bodyPr vert="horz" wrap="none" lIns="0" tIns="0" rIns="0" bIns="0" rtlCol="0">
            <a:noAutofit/>
          </a:bodyPr>
          <a:lstStyle/>
          <a:p>
            <a:pPr algn="l" eaLnBrk="1" latinLnBrk="0" hangingPunct="0">
              <a:lnSpc>
                <a:spcPct val="129999"/>
              </a:lnSpc>
            </a:pPr>
            <a:r>
              <a:rPr lang="en-US" altLang="zh-CN" sz="10800" b="0" i="0" u="none" spc="-10800">
                <a:solidFill>
                  <a:srgbClr val="1EE3CF"/>
                </a:solidFill>
                <a:effectLst/>
                <a:latin typeface="Times New Roman" pitchFamily="108"/>
                <a:ea typeface="宋体" pitchFamily="108"/>
              </a:rPr>
              <a:t> </a:t>
            </a:r>
            <a:r>
              <a:rPr lang="en-US" altLang="zh-CN" sz="10800" b="0" i="0" u="none" spc="20166">
                <a:solidFill>
                  <a:srgbClr val="1EE3CF"/>
                </a:solidFill>
                <a:effectLst/>
                <a:latin typeface="Times New Roman" pitchFamily="108"/>
                <a:ea typeface="宋体" pitchFamily="108"/>
              </a:rPr>
              <a:t> </a:t>
            </a:r>
            <a:r>
              <a:rPr lang="en-US" altLang="zh-CN" sz="10750" b="0" i="0" u="none" spc="20309">
                <a:solidFill>
                  <a:srgbClr val="1EE3CF"/>
                </a:solidFill>
                <a:effectLst/>
                <a:latin typeface="Times New Roman" pitchFamily="108"/>
                <a:ea typeface="宋体" pitchFamily="108"/>
              </a:rPr>
              <a:t> </a:t>
            </a:r>
          </a:p>
        </p:txBody>
      </p:sp>
      <p:pic>
        <p:nvPicPr>
          <p:cNvPr id="12087" name="yt_image_12087" title="H_169.201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192721" y="1961843"/>
            <a:ext cx="2903279" cy="2148854"/>
          </a:xfrm>
          <a:prstGeom prst="rect">
            <a:avLst/>
          </a:prstGeom>
          <a:noFill/>
          <a:extLst>
            <a:ext uri="{909E8E84-426E-40DD-AFC4-6F175D3DCCD1}">
              <a14:hiddenFill xmlns:a14="http://schemas.microsoft.com/office/drawing/2010/main">
                <a:solidFill>
                  <a:srgbClr val="FFFFFF"/>
                </a:solidFill>
              </a14:hiddenFill>
            </a:ext>
          </a:extLst>
        </p:spPr>
      </p:pic>
      <p:pic>
        <p:nvPicPr>
          <p:cNvPr id="12088" name="yt_image_12088" title="H_168.8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6096000" y="1966429"/>
            <a:ext cx="2918282" cy="2144268"/>
          </a:xfrm>
          <a:prstGeom prst="rect">
            <a:avLst/>
          </a:prstGeom>
          <a:noFill/>
          <a:extLst>
            <a:ext uri="{909E8E84-426E-40DD-AFC4-6F175D3DCCD1}">
              <a14:hiddenFill xmlns:a14="http://schemas.microsoft.com/office/drawing/2010/main">
                <a:solidFill>
                  <a:srgbClr val="FFFFFF"/>
                </a:solidFill>
              </a14:hiddenFill>
            </a:ext>
          </a:extLst>
        </p:spPr>
      </p:pic>
      <p:sp>
        <p:nvSpPr>
          <p:cNvPr id="12091" name="yt_shape_12091"/>
          <p:cNvSpPr txBox="1"/>
          <p:nvPr/>
        </p:nvSpPr>
        <p:spPr>
          <a:xfrm>
            <a:off x="540119" y="4210967"/>
            <a:ext cx="11492915" cy="186891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如图所示</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为坐标原点</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所在直线为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过点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且垂直于</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sym typeface="_⨹_4_8ee49"/>
              </a:rPr>
              <a:t>轴的直线</a:t>
            </a:r>
            <a:r>
              <a:rPr lang="zh-CN" altLang="zh-CN" sz="2400" b="0" i="0" u="none">
                <a:solidFill>
                  <a:srgbClr val="FF0000">
                    <a:alpha val="0"/>
                  </a:srgbClr>
                </a:solidFill>
                <a:effectLst/>
                <a:latin typeface="Times New Roman" pitchFamily="24"/>
                <a:ea typeface="楷体" pitchFamily="24"/>
              </a:rPr>
              <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轴建立平面直角坐标系</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则</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F</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G</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sym typeface="_⨹_1_1dd55"/>
              </a:rPr>
              <a:t>，</a:t>
            </a:r>
            <a:r>
              <a:rPr lang="zh-CN" altLang="zh-CN" sz="2400" b="0" i="0" u="none">
                <a:solidFill>
                  <a:srgbClr val="FF0000">
                    <a:alpha val="0"/>
                  </a:srgbClr>
                </a:solidFill>
                <a:effectLst/>
                <a:latin typeface="宋体" pitchFamily="24"/>
                <a:ea typeface="宋体" pitchFamily="24"/>
              </a:rPr>
              <a:t/>
            </a:r>
            <a:br>
              <a:rPr lang="zh-CN" altLang="zh-CN" sz="2400" b="0" i="0" u="none">
                <a:solidFill>
                  <a:srgbClr val="FF0000">
                    <a:alpha val="0"/>
                  </a:srgbClr>
                </a:solidFill>
                <a:effectLst/>
                <a:latin typeface="宋体" pitchFamily="24"/>
                <a:ea typeface="宋体" pitchFamily="24"/>
              </a:rPr>
            </a:b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5FCC04CA-FF56-1C52-2AC2-2EB07AC4ACE4}"/>
              </a:ext>
            </a:extLst>
          </p:cNvPr>
          <p:cNvSpPr txBox="1"/>
          <p:nvPr/>
        </p:nvSpPr>
        <p:spPr>
          <a:xfrm>
            <a:off x="450108" y="4164161"/>
            <a:ext cx="11211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如图所示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为坐标原点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所在直线为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过点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且垂直于</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4_8ee49"/>
              </a:rPr>
              <a:t>轴的直线</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D90A0E19-3DC1-BE96-FA45-F089D5F0C681}"/>
              </a:ext>
            </a:extLst>
          </p:cNvPr>
          <p:cNvSpPr txBox="1"/>
          <p:nvPr/>
        </p:nvSpPr>
        <p:spPr>
          <a:xfrm>
            <a:off x="450108" y="4639649"/>
            <a:ext cx="4067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轴建立平面直角坐标系</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DB3265FD-ED9E-DEA2-AAF8-572F35720FDA}"/>
              </a:ext>
            </a:extLst>
          </p:cNvPr>
          <p:cNvSpPr txBox="1"/>
          <p:nvPr/>
        </p:nvSpPr>
        <p:spPr>
          <a:xfrm>
            <a:off x="450108" y="5115137"/>
            <a:ext cx="110797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F</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G</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sym typeface="_⨹_1_1dd55"/>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
            </a:r>
            <a:b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br>
            <a:endParaRPr lang="zh-CN" altLang="en-US">
              <a:solidFill>
                <a:srgbClr val="FF0000"/>
              </a:solidFill>
            </a:endParaRPr>
          </a:p>
        </p:txBody>
      </p:sp>
      <p:sp>
        <p:nvSpPr>
          <p:cNvPr id="5" name="文本框 4">
            <a:extLst>
              <a:ext uri="{FF2B5EF4-FFF2-40B4-BE49-F238E27FC236}">
                <a16:creationId xmlns:a16="http://schemas.microsoft.com/office/drawing/2014/main" id="{5DE83CCE-7EDD-27F0-32E6-14156AB32AB1}"/>
              </a:ext>
            </a:extLst>
          </p:cNvPr>
          <p:cNvSpPr txBox="1"/>
          <p:nvPr/>
        </p:nvSpPr>
        <p:spPr>
          <a:xfrm>
            <a:off x="450108" y="5590625"/>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088"/>
                                        </p:tgtEl>
                                        <p:attrNameLst>
                                          <p:attrName>style.visibility</p:attrName>
                                        </p:attrNameLst>
                                      </p:cBhvr>
                                      <p:to>
                                        <p:strVal val="visible"/>
                                      </p:to>
                                    </p:set>
                                    <p:animEffect transition="in" filter="blinds(horizontal)">
                                      <p:cBhvr>
                                        <p:cTn id="12" dur="500"/>
                                        <p:tgtEl>
                                          <p:spTgt spid="1208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2" name="yt_shape_12092"/>
          <p:cNvSpPr txBox="1"/>
          <p:nvPr/>
        </p:nvSpPr>
        <p:spPr>
          <a:xfrm>
            <a:off x="540000" y="900000"/>
            <a:ext cx="489076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多种情况考虑不全而漏解</a:t>
            </a:r>
          </a:p>
        </p:txBody>
      </p:sp>
      <p:sp>
        <p:nvSpPr>
          <p:cNvPr id="12093" name="yt_shape_12093"/>
          <p:cNvSpPr txBox="1"/>
          <p:nvPr/>
        </p:nvSpPr>
        <p:spPr>
          <a:xfrm>
            <a:off x="540119" y="1389434"/>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分类讨论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的坐标分别为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P</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1_ff85b,isEnd"/>
              </a:rPr>
              <a:t>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顶点的三角形与</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ABO</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全等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则所有满足条件的点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P</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坐标为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不含坐标原点</a:t>
            </a:r>
            <a:r>
              <a:rPr lang="en-US" altLang="zh-CN" sz="1500" b="0" i="1" u="none">
                <a:solidFill>
                  <a:srgbClr val="000000"/>
                </a:solidFill>
                <a:effectLst/>
                <a:latin typeface="Times New Roman" pitchFamily="24"/>
                <a:ea typeface="宋体" pitchFamily="24"/>
                <a:sym typeface="_⨹_1_a4736,isEnd"/>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O</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16043780526" title="H_26.259764">
            <a:extLst>
              <a:ext uri="{FF2B5EF4-FFF2-40B4-BE49-F238E27FC236}">
                <a16:creationId xmlns:a16="http://schemas.microsoft.com/office/drawing/2014/main" id="{7075B926-C043-873D-5785-9896B95655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B46CDCD2-FB87-B79E-73B4-4FEB161DCED8}"/>
              </a:ext>
            </a:extLst>
          </p:cNvPr>
          <p:cNvSpPr txBox="1"/>
          <p:nvPr/>
        </p:nvSpPr>
        <p:spPr>
          <a:xfrm>
            <a:off x="1327996" y="2293604"/>
            <a:ext cx="4752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5" name="yt_shape_12095"/>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094" name="yt_image_12094" title="H_41.85">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2097" name="yt_shape_12097"/>
          <p:cNvSpPr txBox="1"/>
          <p:nvPr/>
        </p:nvSpPr>
        <p:spPr>
          <a:xfrm>
            <a:off x="540119" y="1482165"/>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一个正方形在平面直角坐标系中三个顶点的坐标分别为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sym typeface="_⨹_1_b547a"/>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则第四个顶点的坐标为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098" name="yt_table_1209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07411397"/>
              </p:ext>
            </p:extLst>
          </p:nvPr>
        </p:nvGraphicFramePr>
        <p:xfrm>
          <a:off x="540056" y="2441600"/>
          <a:ext cx="6199506" cy="950976"/>
        </p:xfrm>
        <a:graphic>
          <a:graphicData uri="http://schemas.openxmlformats.org/drawingml/2006/table">
            <a:tbl>
              <a:tblPr/>
              <a:tblGrid>
                <a:gridCol w="3870643">
                  <a:extLst>
                    <a:ext uri="{9D8B030D-6E8A-4147-A177-3AD203B41FA5}">
                      <a16:colId xmlns:a16="http://schemas.microsoft.com/office/drawing/2014/main" val="10322"/>
                    </a:ext>
                  </a:extLst>
                </a:gridCol>
                <a:gridCol w="2328863">
                  <a:extLst>
                    <a:ext uri="{9D8B030D-6E8A-4147-A177-3AD203B41FA5}">
                      <a16:colId xmlns:a16="http://schemas.microsoft.com/office/drawing/2014/main" val="1032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5"/>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6"/>
                  </a:ext>
                </a:extLst>
              </a:tr>
            </a:tbl>
          </a:graphicData>
        </a:graphic>
      </p:graphicFrame>
      <p:sp>
        <p:nvSpPr>
          <p:cNvPr id="12100" name="yt_shape_12100"/>
          <p:cNvSpPr txBox="1"/>
          <p:nvPr/>
        </p:nvSpPr>
        <p:spPr>
          <a:xfrm>
            <a:off x="540119" y="344315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若以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点为原点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建立直角坐标系</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点坐标为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点为原点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8677c"/>
              </a:rPr>
              <a:t>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立直角坐标系</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点坐标为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101" name="yt_table_12101"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65629291"/>
              </p:ext>
            </p:extLst>
          </p:nvPr>
        </p:nvGraphicFramePr>
        <p:xfrm>
          <a:off x="540056" y="4402589"/>
          <a:ext cx="6486843" cy="950976"/>
        </p:xfrm>
        <a:graphic>
          <a:graphicData uri="http://schemas.openxmlformats.org/drawingml/2006/table">
            <a:tbl>
              <a:tblPr/>
              <a:tblGrid>
                <a:gridCol w="3870643">
                  <a:extLst>
                    <a:ext uri="{9D8B030D-6E8A-4147-A177-3AD203B41FA5}">
                      <a16:colId xmlns:a16="http://schemas.microsoft.com/office/drawing/2014/main" val="10324"/>
                    </a:ext>
                  </a:extLst>
                </a:gridCol>
                <a:gridCol w="2616200">
                  <a:extLst>
                    <a:ext uri="{9D8B030D-6E8A-4147-A177-3AD203B41FA5}">
                      <a16:colId xmlns:a16="http://schemas.microsoft.com/office/drawing/2014/main" val="10325"/>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8"/>
                  </a:ext>
                </a:extLst>
              </a:tr>
            </a:tbl>
          </a:graphicData>
        </a:graphic>
      </p:graphicFrame>
      <p:sp>
        <p:nvSpPr>
          <p:cNvPr id="2" name="文本框 1">
            <a:extLst>
              <a:ext uri="{FF2B5EF4-FFF2-40B4-BE49-F238E27FC236}">
                <a16:creationId xmlns:a16="http://schemas.microsoft.com/office/drawing/2014/main" id="{7DF8403E-229F-9879-5BB8-21112E576CD7}"/>
              </a:ext>
            </a:extLst>
          </p:cNvPr>
          <p:cNvSpPr txBox="1"/>
          <p:nvPr/>
        </p:nvSpPr>
        <p:spPr>
          <a:xfrm>
            <a:off x="6393708" y="19108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AB2C6CCC-F942-D467-2C96-0A1A0E258A8A}"/>
              </a:ext>
            </a:extLst>
          </p:cNvPr>
          <p:cNvSpPr txBox="1"/>
          <p:nvPr/>
        </p:nvSpPr>
        <p:spPr>
          <a:xfrm>
            <a:off x="4693496" y="387183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03" name="yt_shape_12103"/>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新考法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小莹和小博士下棋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小莹执白子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小博士执黑子</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f77eb,isEnd"/>
              </a:rPr>
              <a:t>棋盘中心黑</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子的位置用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表示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右下角黑子的位置用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表示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小莹将第</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sym typeface="_⨹_2_d8aac,isEnd"/>
              </a:rPr>
              <a:t>枚白</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子放入棋盘后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所有棋子构成一个轴对称图形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她放的位置是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12107" name="yt_shape_12107"/>
          <p:cNvSpPr txBox="1"/>
          <p:nvPr/>
        </p:nvSpPr>
        <p:spPr>
          <a:xfrm>
            <a:off x="540000" y="4304214"/>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104" name="yt_shape_12104" title="H_138.73111">
            <a:extLst>
              <a:ext uri="{FF2B5EF4-FFF2-40B4-BE49-F238E27FC236}">
                <a16:creationId xmlns:a16="http://schemas.microsoft.com/office/drawing/2014/main" id="{249740F1-2B05-4C5A-B423-6F681AEFABC2}"/>
              </a:ext>
            </a:extLst>
          </p:cNvPr>
          <p:cNvGrpSpPr/>
          <p:nvPr/>
        </p:nvGrpSpPr>
        <p:grpSpPr>
          <a:xfrm>
            <a:off x="5411694" y="2491930"/>
            <a:ext cx="1368610" cy="1761885"/>
            <a:chOff x="0" y="0"/>
            <a:chExt cx="1368610" cy="1761885"/>
          </a:xfrm>
        </p:grpSpPr>
        <p:pic>
          <p:nvPicPr>
            <p:cNvPr id="2" name="yt_image_1210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368610" cy="1365885"/>
            </a:xfrm>
            <a:prstGeom prst="rect">
              <a:avLst/>
            </a:prstGeom>
            <a:noFill/>
            <a:extLst>
              <a:ext uri="{909E8E84-426E-40DD-AFC4-6F175D3DCCD1}">
                <a14:hiddenFill xmlns:a14="http://schemas.microsoft.com/office/drawing/2010/main">
                  <a:solidFill>
                    <a:srgbClr val="FFFFFF"/>
                  </a:solidFill>
                </a14:hiddenFill>
              </a:ext>
            </a:extLst>
          </p:spPr>
        </p:pic>
        <p:sp>
          <p:nvSpPr>
            <p:cNvPr id="12106" name="yt_shape_12106"/>
            <p:cNvSpPr txBox="1"/>
            <p:nvPr/>
          </p:nvSpPr>
          <p:spPr>
            <a:xfrm>
              <a:off x="74841" y="1401885"/>
              <a:ext cx="1254928"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第10题图</a:t>
              </a:r>
            </a:p>
          </p:txBody>
        </p:sp>
      </p:grpSp>
      <p:sp>
        <p:nvSpPr>
          <p:cNvPr id="3" name="文本框 2">
            <a:extLst>
              <a:ext uri="{FF2B5EF4-FFF2-40B4-BE49-F238E27FC236}">
                <a16:creationId xmlns:a16="http://schemas.microsoft.com/office/drawing/2014/main" id="{C3392DB4-3D8B-1A12-CEAF-95242CD0B6B3}"/>
              </a:ext>
            </a:extLst>
          </p:cNvPr>
          <p:cNvSpPr txBox="1"/>
          <p:nvPr/>
        </p:nvSpPr>
        <p:spPr>
          <a:xfrm>
            <a:off x="8984507" y="1804170"/>
            <a:ext cx="200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08" name="yt_shape_12108"/>
          <p:cNvSpPr txBox="1"/>
          <p:nvPr/>
        </p:nvSpPr>
        <p:spPr>
          <a:xfrm>
            <a:off x="540119" y="900000"/>
            <a:ext cx="11111999"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直线</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在某平面直角坐标系中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轴</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轴</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3_41194,isEnd"/>
              </a:rPr>
              <a:t>的坐标</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则坐标原点为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7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12112" name="yt_shape_12112"/>
          <p:cNvSpPr txBox="1"/>
          <p:nvPr/>
        </p:nvSpPr>
        <p:spPr>
          <a:xfrm>
            <a:off x="540000" y="4065203"/>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109" name="yt_shape_12109" title="H_157.7211">
            <a:extLst>
              <a:ext uri="{FF2B5EF4-FFF2-40B4-BE49-F238E27FC236}">
                <a16:creationId xmlns:a16="http://schemas.microsoft.com/office/drawing/2014/main" id="{249740F1-2B05-4C5A-B423-6F681AEFABC2}"/>
              </a:ext>
            </a:extLst>
          </p:cNvPr>
          <p:cNvGrpSpPr/>
          <p:nvPr/>
        </p:nvGrpSpPr>
        <p:grpSpPr>
          <a:xfrm>
            <a:off x="4975970" y="2011799"/>
            <a:ext cx="2240058" cy="2003058"/>
            <a:chOff x="0" y="0"/>
            <a:chExt cx="2240058" cy="2003058"/>
          </a:xfrm>
        </p:grpSpPr>
        <p:pic>
          <p:nvPicPr>
            <p:cNvPr id="2" name="yt_image_12109">
              <a:extLst>
                <a:ext uri="">
                  <a16:creationId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0" y="0"/>
              <a:ext cx="2240058" cy="1607058"/>
            </a:xfrm>
            <a:prstGeom prst="rect">
              <a:avLst/>
            </a:prstGeom>
            <a:noFill/>
            <a:extLst>
              <a:ext uri="{909E8E84-426E-40DD-AFC4-6F175D3DCCD1}">
                <a14:hiddenFill xmlns:a14="http://schemas.microsoft.com/office/drawing/2010/main">
                  <a:solidFill>
                    <a:srgbClr val="FFFFFF"/>
                  </a:solidFill>
                </a14:hiddenFill>
              </a:ext>
            </a:extLst>
          </p:spPr>
        </p:pic>
        <p:sp>
          <p:nvSpPr>
            <p:cNvPr id="12111" name="yt_shape_12111"/>
            <p:cNvSpPr txBox="1"/>
            <p:nvPr/>
          </p:nvSpPr>
          <p:spPr>
            <a:xfrm>
              <a:off x="510565" y="1643058"/>
              <a:ext cx="1254928"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第11题图</a:t>
              </a:r>
            </a:p>
          </p:txBody>
        </p:sp>
      </p:grpSp>
      <p:sp>
        <p:nvSpPr>
          <p:cNvPr id="3" name="文本框 2">
            <a:extLst>
              <a:ext uri="{FF2B5EF4-FFF2-40B4-BE49-F238E27FC236}">
                <a16:creationId xmlns:a16="http://schemas.microsoft.com/office/drawing/2014/main" id="{1497A43E-215C-3707-2937-E2B63032144B}"/>
              </a:ext>
            </a:extLst>
          </p:cNvPr>
          <p:cNvSpPr txBox="1"/>
          <p:nvPr/>
        </p:nvSpPr>
        <p:spPr>
          <a:xfrm>
            <a:off x="8398721" y="1279470"/>
            <a:ext cx="8071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O</a:t>
            </a:r>
            <a:r>
              <a:rPr kumimoji="0" lang="en-US" altLang="zh-CN" sz="2400" b="0" i="0" strike="noStrike" kern="1200" cap="none" spc="0" normalizeH="0" baseline="-2500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16" name="yt_shape_12116"/>
          <p:cNvSpPr txBox="1"/>
          <p:nvPr/>
        </p:nvSpPr>
        <p:spPr>
          <a:xfrm>
            <a:off x="540119" y="2835209"/>
            <a:ext cx="11492915" cy="90864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所在的直线为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的垂直平分线为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sym typeface="_⨹_13_1fce4"/>
              </a:rPr>
              <a:t>轴建立平面直角坐标系如图所</a:t>
            </a:r>
            <a:r>
              <a:rPr lang="zh-CN" altLang="zh-CN" sz="2400" b="0" i="0" u="none">
                <a:solidFill>
                  <a:srgbClr val="FF0000">
                    <a:alpha val="0"/>
                  </a:srgbClr>
                </a:solidFill>
                <a:effectLst/>
                <a:latin typeface="Times New Roman" pitchFamily="24"/>
                <a:ea typeface="楷体" pitchFamily="24"/>
              </a:rPr>
              <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示</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与</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轴交于点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H</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 </a:t>
            </a:r>
          </a:p>
        </p:txBody>
      </p:sp>
      <p:sp>
        <p:nvSpPr>
          <p:cNvPr id="12118" name="yt_shape_12118"/>
          <p:cNvSpPr txBox="1"/>
          <p:nvPr/>
        </p:nvSpPr>
        <p:spPr>
          <a:xfrm>
            <a:off x="540000" y="3947008"/>
            <a:ext cx="1979068" cy="1107611"/>
          </a:xfrm>
          <a:prstGeom prst="rect">
            <a:avLst/>
          </a:prstGeom>
        </p:spPr>
        <p:txBody>
          <a:bodyPr vert="horz" wrap="none" lIns="0" tIns="0" rIns="0" bIns="0" rtlCol="0">
            <a:noAutofit/>
          </a:bodyPr>
          <a:lstStyle/>
          <a:p>
            <a:pPr algn="l" eaLnBrk="1" latinLnBrk="0" hangingPunct="0">
              <a:lnSpc>
                <a:spcPct val="129999"/>
              </a:lnSpc>
            </a:pPr>
            <a:r>
              <a:rPr lang="en-US" altLang="zh-CN" sz="6150" b="0" i="0" u="none" spc="-6150">
                <a:solidFill>
                  <a:srgbClr val="1EE3CF"/>
                </a:solidFill>
                <a:effectLst/>
                <a:latin typeface="Times New Roman" pitchFamily="62"/>
                <a:ea typeface="宋体" pitchFamily="62"/>
              </a:rPr>
              <a:t> </a:t>
            </a:r>
            <a:r>
              <a:rPr lang="en-US" altLang="zh-CN" sz="6150" b="0" i="0" u="none" spc="13895">
                <a:solidFill>
                  <a:srgbClr val="1EE3CF"/>
                </a:solidFill>
                <a:effectLst/>
                <a:latin typeface="Times New Roman" pitchFamily="62"/>
                <a:ea typeface="宋体" pitchFamily="62"/>
              </a:rPr>
              <a:t> </a:t>
            </a:r>
          </a:p>
        </p:txBody>
      </p:sp>
      <p:pic>
        <p:nvPicPr>
          <p:cNvPr id="12117" name="yt_image_12117" title="H_96.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3947008"/>
            <a:ext cx="1957910" cy="122301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2120" name="yt_shape_12120"/>
              <p:cNvSpPr txBox="1"/>
              <p:nvPr/>
            </p:nvSpPr>
            <p:spPr>
              <a:xfrm>
                <a:off x="540000" y="5220536"/>
                <a:ext cx="8741432" cy="1488421"/>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等边三角形的边长为</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AH</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DH</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OH</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𝑂</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𝐻</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p:sp>
            <p:nvSpPr>
              <p:cNvPr id="12120" name="yt_shape_12120"/>
              <p:cNvSpPr txBox="1">
                <a:spLocks noRot="1" noChangeAspect="1" noMove="1" noResize="1" noEditPoints="1" noAdjustHandles="1" noChangeArrowheads="1" noChangeShapeType="1" noTextEdit="1"/>
              </p:cNvSpPr>
              <p:nvPr/>
            </p:nvSpPr>
            <p:spPr>
              <a:xfrm>
                <a:off x="540000" y="5220536"/>
                <a:ext cx="8741432" cy="1488421"/>
              </a:xfrm>
              <a:prstGeom prst="rect">
                <a:avLst/>
              </a:prstGeom>
              <a:blipFill>
                <a:blip r:embed="rId3"/>
                <a:stretch>
                  <a:fillRect l="-2162" t="-3265" r="-1046" b="-1142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8C53203-DF6B-2620-98F1-A4C013D395CB}"/>
              </a:ext>
            </a:extLst>
          </p:cNvPr>
          <p:cNvSpPr txBox="1"/>
          <p:nvPr/>
        </p:nvSpPr>
        <p:spPr>
          <a:xfrm>
            <a:off x="450108" y="2788403"/>
            <a:ext cx="1113377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所在的直线为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的垂直平分线为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13_1fce4"/>
              </a:rPr>
              <a:t>轴建立平面直角坐标系如图所</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4189BD3F-941C-E9E3-BD03-CC3BCA133D1C}"/>
              </a:ext>
            </a:extLst>
          </p:cNvPr>
          <p:cNvSpPr txBox="1"/>
          <p:nvPr/>
        </p:nvSpPr>
        <p:spPr>
          <a:xfrm>
            <a:off x="450108" y="3263891"/>
            <a:ext cx="38948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与</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轴交于点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H</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1FEA07A-3415-3D51-708D-4185B25DB127}"/>
              </a:ext>
            </a:extLst>
          </p:cNvPr>
          <p:cNvSpPr txBox="1"/>
          <p:nvPr/>
        </p:nvSpPr>
        <p:spPr>
          <a:xfrm>
            <a:off x="449989" y="5173730"/>
            <a:ext cx="3685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等边三角形的边长为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4B53F13-7133-3AC8-39D5-1E47BBE54D41}"/>
                  </a:ext>
                </a:extLst>
              </p:cNvPr>
              <p:cNvSpPr txBox="1"/>
              <p:nvPr/>
            </p:nvSpPr>
            <p:spPr>
              <a:xfrm>
                <a:off x="449989" y="5649218"/>
                <a:ext cx="6283261" cy="63107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AH</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DH</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OH</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𝐻</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14B53F13-7133-3AC8-39D5-1E47BBE54D41}"/>
                  </a:ext>
                </a:extLst>
              </p:cNvPr>
              <p:cNvSpPr txBox="1">
                <a:spLocks noRot="1" noChangeAspect="1" noMove="1" noResize="1" noEditPoints="1" noAdjustHandles="1" noChangeArrowheads="1" noChangeShapeType="1" noTextEdit="1"/>
              </p:cNvSpPr>
              <p:nvPr/>
            </p:nvSpPr>
            <p:spPr>
              <a:xfrm>
                <a:off x="449989" y="5649218"/>
                <a:ext cx="6283261" cy="631076"/>
              </a:xfrm>
              <a:prstGeom prst="rect">
                <a:avLst/>
              </a:prstGeom>
              <a:blipFill>
                <a:blip r:embed="rId4"/>
                <a:stretch>
                  <a:fillRect l="-1552" r="-1455" b="-126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0534F7DF-C087-5A96-730C-FA67760C01B1}"/>
                  </a:ext>
                </a:extLst>
              </p:cNvPr>
              <p:cNvSpPr txBox="1"/>
              <p:nvPr/>
            </p:nvSpPr>
            <p:spPr>
              <a:xfrm>
                <a:off x="449989" y="6186682"/>
                <a:ext cx="8836978"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0534F7DF-C087-5A96-730C-FA67760C01B1}"/>
                  </a:ext>
                </a:extLst>
              </p:cNvPr>
              <p:cNvSpPr txBox="1">
                <a:spLocks noRot="1" noChangeAspect="1" noMove="1" noResize="1" noEditPoints="1" noAdjustHandles="1" noChangeArrowheads="1" noChangeShapeType="1" noTextEdit="1"/>
              </p:cNvSpPr>
              <p:nvPr/>
            </p:nvSpPr>
            <p:spPr>
              <a:xfrm>
                <a:off x="449989" y="6186682"/>
                <a:ext cx="8836978" cy="554686"/>
              </a:xfrm>
              <a:prstGeom prst="rect">
                <a:avLst/>
              </a:prstGeom>
              <a:blipFill>
                <a:blip r:embed="rId5"/>
                <a:stretch>
                  <a:fillRect l="-1104" t="-1099" r="-1035" b="-19780"/>
                </a:stretch>
              </a:blipFill>
            </p:spPr>
            <p:txBody>
              <a:bodyPr/>
              <a:lstStyle/>
              <a:p>
                <a:r>
                  <a:rPr lang="zh-CN" altLang="en-US">
                    <a:noFill/>
                  </a:rPr>
                  <a:t> </a:t>
                </a:r>
              </a:p>
            </p:txBody>
          </p:sp>
        </mc:Fallback>
      </mc:AlternateContent>
      <p:sp>
        <p:nvSpPr>
          <p:cNvPr id="11" name="yt_shape_12113"/>
          <p:cNvSpPr txBox="1"/>
          <p:nvPr/>
        </p:nvSpPr>
        <p:spPr>
          <a:xfrm>
            <a:off x="540000" y="671331"/>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12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教材第</a:t>
            </a:r>
            <a:r>
              <a:rPr lang="en-US" altLang="zh-CN" sz="2400" b="0" i="0" u="none" dirty="0">
                <a:solidFill>
                  <a:srgbClr val="000000"/>
                </a:solidFill>
                <a:effectLst/>
                <a:latin typeface="Times New Roman" pitchFamily="24"/>
                <a:ea typeface="宋体" pitchFamily="24"/>
              </a:rPr>
              <a:t>65</a:t>
            </a:r>
            <a:r>
              <a:rPr lang="zh-CN" altLang="zh-CN" sz="2400" b="0" i="0" u="none" dirty="0">
                <a:solidFill>
                  <a:srgbClr val="000000"/>
                </a:solidFill>
                <a:effectLst/>
                <a:latin typeface="Times New Roman" pitchFamily="24"/>
                <a:ea typeface="楷体" pitchFamily="24"/>
              </a:rPr>
              <a:t>页例</a:t>
            </a:r>
            <a:r>
              <a:rPr lang="en-US" altLang="zh-CN" sz="2400" b="0" i="0" u="none" dirty="0">
                <a:solidFill>
                  <a:srgbClr val="000000"/>
                </a:solidFill>
                <a:effectLst/>
                <a:latin typeface="Times New Roman" pitchFamily="24"/>
                <a:ea typeface="宋体" pitchFamily="24"/>
              </a:rPr>
              <a:t>4</a:t>
            </a:r>
            <a:r>
              <a:rPr lang="zh-CN" altLang="zh-CN" sz="2400" b="0" i="0" u="none" dirty="0">
                <a:solidFill>
                  <a:srgbClr val="000000"/>
                </a:solidFill>
                <a:effectLst/>
                <a:latin typeface="Times New Roman" pitchFamily="24"/>
                <a:ea typeface="楷体" pitchFamily="24"/>
              </a:rPr>
              <a:t>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已知四边形</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ABCD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是由边长为</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Times New Roman" pitchFamily="24"/>
                <a:ea typeface="宋体" pitchFamily="24"/>
                <a:sym typeface="_⨹_7_44eb8"/>
              </a:rPr>
              <a:t>的三个等边三角</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形拼成的</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请建立适当的平面直角坐标系</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并写出四边形</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ABCD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各顶点的坐标</a:t>
            </a:r>
            <a:r>
              <a:rPr lang="en-US" altLang="zh-CN" sz="2400" b="0" i="0" u="none" dirty="0">
                <a:solidFill>
                  <a:srgbClr val="000000"/>
                </a:solidFill>
                <a:effectLst/>
                <a:latin typeface="宋体" pitchFamily="24"/>
                <a:ea typeface="宋体" pitchFamily="24"/>
              </a:rPr>
              <a:t>.</a:t>
            </a:r>
          </a:p>
        </p:txBody>
      </p:sp>
      <p:pic>
        <p:nvPicPr>
          <p:cNvPr id="12" name="yt_image_1211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5285895" y="1783130"/>
            <a:ext cx="1619971" cy="10138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117"/>
                                        </p:tgtEl>
                                        <p:attrNameLst>
                                          <p:attrName>style.visibility</p:attrName>
                                        </p:attrNameLst>
                                      </p:cBhvr>
                                      <p:to>
                                        <p:strVal val="visible"/>
                                      </p:to>
                                    </p:set>
                                    <p:animEffect transition="in" filter="blinds(horizontal)">
                                      <p:cBhvr>
                                        <p:cTn id="15" dur="500"/>
                                        <p:tgtEl>
                                          <p:spTgt spid="121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blinds(horizontal)">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blinds(horizontal)">
                                      <p:cBhvr>
                                        <p:cTn id="3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26" name="yt_shape_12126"/>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125" name="yt_image_12125" title="H_41.85">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128" name="yt_shape_12128"/>
              <p:cNvSpPr txBox="1"/>
              <p:nvPr/>
            </p:nvSpPr>
            <p:spPr>
              <a:xfrm>
                <a:off x="540119" y="1482165"/>
                <a:ext cx="11492915" cy="385220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zh-CN"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模型观念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在某河流的北岸有</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两个村子</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7_31e6c"/>
                  </a:rPr>
                  <a:t>村距河北岸的距</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离为</a:t>
                </a:r>
                <a:r>
                  <a:rPr lang="en-US" altLang="zh-CN" sz="2400" b="0" i="0" u="none">
                    <a:solidFill>
                      <a:srgbClr val="000000"/>
                    </a:solidFill>
                    <a:effectLst/>
                    <a:latin typeface="Times New Roman" pitchFamily="24"/>
                    <a:ea typeface="宋体" pitchFamily="24"/>
                  </a:rPr>
                  <a:t>1km</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村距河北岸的距离为</a:t>
                </a:r>
                <a:r>
                  <a:rPr lang="en-US" altLang="zh-CN" sz="2400" b="0" i="0" u="none">
                    <a:solidFill>
                      <a:srgbClr val="000000"/>
                    </a:solidFill>
                    <a:effectLst/>
                    <a:latin typeface="Times New Roman" pitchFamily="24"/>
                    <a:ea typeface="宋体" pitchFamily="24"/>
                  </a:rPr>
                  <a:t>4km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且两村相距</a:t>
                </a:r>
                <a:r>
                  <a:rPr lang="en-US" altLang="zh-CN" sz="2400" b="0" i="0" u="none">
                    <a:solidFill>
                      <a:srgbClr val="000000"/>
                    </a:solidFill>
                    <a:effectLst/>
                    <a:latin typeface="Times New Roman" pitchFamily="24"/>
                    <a:ea typeface="宋体" pitchFamily="24"/>
                  </a:rPr>
                  <a:t>5km</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的右边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c237b"/>
                  </a:rPr>
                  <a:t>现在如图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所示的方格纸中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以河流北岸为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轴建立平面直角坐标系</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村在</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6_e3f5d"/>
                  </a:rPr>
                  <a:t>轴的正半轴上</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每个小方格的边长表示</a:t>
                </a:r>
                <a:r>
                  <a:rPr lang="en-US" altLang="zh-CN" sz="2400" b="0" i="0" u="none">
                    <a:solidFill>
                      <a:srgbClr val="000000"/>
                    </a:solidFill>
                    <a:effectLst/>
                    <a:latin typeface="Times New Roman" pitchFamily="24"/>
                    <a:ea typeface="宋体" pitchFamily="24"/>
                  </a:rPr>
                  <a:t>1km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建立平面直角坐标系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并找到</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两村的位置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写出其坐标</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过</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分别作</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轴的垂线交于</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BD</a:t>
                </a:r>
                <a:r>
                  <a:rPr lang="en-US" altLang="zh-CN" sz="1500" b="0" i="1" u="none">
                    <a:solidFill>
                      <a:srgbClr val="FF0000">
                        <a:alpha val="0"/>
                      </a:srgbClr>
                    </a:solidFill>
                    <a:effectLst/>
                    <a:latin typeface="Times New Roman" pitchFamily="24"/>
                    <a:ea typeface="宋体" pitchFamily="24"/>
                    <a:sym typeface="_⨹_1_b5850"/>
                  </a:rPr>
                  <a:t> </a:t>
                </a:r>
                <a:r>
                  <a:rPr lang="en-US" altLang="zh-CN" sz="1500" b="0" i="1" u="none">
                    <a:solidFill>
                      <a:srgbClr val="FF0000">
                        <a:alpha val="0"/>
                      </a:srgbClr>
                    </a:solidFill>
                    <a:effectLst/>
                    <a:latin typeface="Times New Roman" pitchFamily="24"/>
                    <a:ea typeface="宋体" pitchFamily="24"/>
                  </a:rPr>
                  <a:t/>
                </a:r>
                <a:br>
                  <a:rPr lang="en-US" altLang="zh-CN" sz="1500" b="0" i="1" u="none">
                    <a:solidFill>
                      <a:srgbClr val="FF0000">
                        <a:alpha val="0"/>
                      </a:srgbClr>
                    </a:solidFill>
                    <a:effectLst/>
                    <a:latin typeface="Times New Roman" pitchFamily="24"/>
                    <a:ea typeface="宋体" pitchFamily="24"/>
                  </a:rPr>
                </a:b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3km</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km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m="http://schemas.openxmlformats.org/officeDocument/2006/math" xmlns="">
          <p:sp>
            <p:nvSpPr>
              <p:cNvPr id="12128" name="yt_shape_12128" descr="{&quot;rangeId&quot;:25,&quot;hasSerialNum&quot;:1}"/>
              <p:cNvSpPr txBox="1">
                <a:spLocks noRot="1" noChangeAspect="1" noMove="1" noResize="1" noEditPoints="1" noAdjustHandles="1" noChangeArrowheads="1" noChangeShapeType="1" noTextEdit="1"/>
              </p:cNvSpPr>
              <p:nvPr/>
            </p:nvSpPr>
            <p:spPr>
              <a:xfrm>
                <a:off x="540119" y="1482165"/>
                <a:ext cx="11492915" cy="3852208"/>
              </a:xfrm>
              <a:prstGeom prst="rect">
                <a:avLst/>
              </a:prstGeom>
              <a:blipFill>
                <a:blip r:embed="rId3"/>
                <a:stretch>
                  <a:fillRect l="-1645" t="-1266" b="-4114"/>
                </a:stretch>
              </a:blipFill>
            </p:spPr>
            <p:txBody>
              <a:bodyPr/>
              <a:lstStyle/>
              <a:p>
                <a:r>
                  <a:rPr lang="zh-CN" altLang="en-US">
                    <a:noFill/>
                  </a:rPr>
                  <a:t> </a:t>
                </a:r>
              </a:p>
            </p:txBody>
          </p:sp>
        </mc:Fallback>
      </mc:AlternateContent>
      <p:pic>
        <p:nvPicPr>
          <p:cNvPr id="12132" name="yt_image_12132" title="H_169.20662">
            <a:extLst>
              <a:ext uri="">
                <a16:creationId xmlns:mc="http://schemas.openxmlformats.org/markup-compatibility/2006" xmlns:a14="http://schemas.microsoft.com/office/drawing/2010/main" xmlns:a16="http://schemas.microsoft.com/office/drawing/2014/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9365908" y="4033530"/>
            <a:ext cx="2286091" cy="214892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51B3F0C-B9F5-3F4E-76B2-7D0428C45806}"/>
              </a:ext>
            </a:extLst>
          </p:cNvPr>
          <p:cNvSpPr txBox="1"/>
          <p:nvPr/>
        </p:nvSpPr>
        <p:spPr>
          <a:xfrm>
            <a:off x="450108" y="3812799"/>
            <a:ext cx="1103534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过</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分别作</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轴的垂线交于</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sym typeface="_⨹_1_b5850"/>
              </a:rPr>
              <a:t> </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r>
            <a:b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b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8A318BF1-91E4-2C3E-724D-3B70B70E6A7D}"/>
                  </a:ext>
                </a:extLst>
              </p:cNvPr>
              <p:cNvSpPr txBox="1"/>
              <p:nvPr/>
            </p:nvSpPr>
            <p:spPr>
              <a:xfrm>
                <a:off x="450108" y="4288287"/>
                <a:ext cx="5174932" cy="63126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3km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km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m="http://schemas.openxmlformats.org/officeDocument/2006/math" xmlns="">
          <p:sp>
            <p:nvSpPr>
              <p:cNvPr id="3" name="文本框 2" descr="{'rangeId': 25, 'hasSerialNum': 1}">
                <a:extLst>
                  <a:ext uri="{FF2B5EF4-FFF2-40B4-BE49-F238E27FC236}">
                    <a16:creationId xmlns:a16="http://schemas.microsoft.com/office/drawing/2014/main" id="{8A318BF1-91E4-2C3E-724D-3B70B70E6A7D}"/>
                  </a:ext>
                </a:extLst>
              </p:cNvPr>
              <p:cNvSpPr txBox="1">
                <a:spLocks noRot="1" noChangeAspect="1" noMove="1" noResize="1" noEditPoints="1" noAdjustHandles="1" noChangeArrowheads="1" noChangeShapeType="1" noTextEdit="1"/>
              </p:cNvSpPr>
              <p:nvPr/>
            </p:nvSpPr>
            <p:spPr>
              <a:xfrm>
                <a:off x="450108" y="4288287"/>
                <a:ext cx="5174932" cy="631267"/>
              </a:xfrm>
              <a:prstGeom prst="rect">
                <a:avLst/>
              </a:prstGeom>
              <a:blipFill>
                <a:blip r:embed="rId5"/>
                <a:stretch>
                  <a:fillRect l="-1885" r="-1649" b="-17308"/>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2CE6EFC5-F55D-58E0-7AEE-CE17F0F9B322}"/>
              </a:ext>
            </a:extLst>
          </p:cNvPr>
          <p:cNvSpPr txBox="1"/>
          <p:nvPr/>
        </p:nvSpPr>
        <p:spPr>
          <a:xfrm>
            <a:off x="450108" y="4825942"/>
            <a:ext cx="2747074"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pic>
        <p:nvPicPr>
          <p:cNvPr id="9" name="yt_image_12134" title="H_170.19">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450108" y="5326984"/>
            <a:ext cx="1520059" cy="14362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137" name="yt_shape_12137"/>
              <p:cNvSpPr txBox="1"/>
              <p:nvPr/>
            </p:nvSpPr>
            <p:spPr>
              <a:xfrm>
                <a:off x="540119" y="900000"/>
                <a:ext cx="11492915" cy="383900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两村商议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共同在河北岸修一个水泵站</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分别向两村各铺一条水管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90abb"/>
                  </a:rPr>
                  <a:t>要使所</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用水管最短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水泵站应修在什么位置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在图中标出水泵站的位置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eb74e"/>
                  </a:rPr>
                  <a:t>并求出所用水管</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的长度</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找</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关于</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轴的对称点</a:t>
                </a:r>
                <a:r>
                  <a:rPr lang="en-US" altLang="zh-CN" sz="2400" b="0" i="1" u="none">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连接</a:t>
                </a:r>
                <a:r>
                  <a:rPr lang="en-US" altLang="zh-CN" sz="2400" b="0" i="1" u="none">
                    <a:solidFill>
                      <a:srgbClr val="FF0000">
                        <a:alpha val="0"/>
                      </a:srgbClr>
                    </a:solidFill>
                    <a:effectLst/>
                    <a:latin typeface="Times New Roman" pitchFamily="24"/>
                    <a:ea typeface="宋体" pitchFamily="24"/>
                  </a:rPr>
                  <a:t>A'B</a:t>
                </a:r>
                <a:r>
                  <a:rPr lang="zh-CN" altLang="zh-CN" sz="2400" b="0" i="0" u="none">
                    <a:solidFill>
                      <a:srgbClr val="FF0000">
                        <a:alpha val="0"/>
                      </a:srgbClr>
                    </a:solidFill>
                    <a:effectLst/>
                    <a:latin typeface="Times New Roman" pitchFamily="24"/>
                    <a:ea typeface="楷体" pitchFamily="24"/>
                  </a:rPr>
                  <a:t>交</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轴于点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P</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P</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sym typeface="_⨹_8_1ad0e"/>
                  </a:rPr>
                  <a:t>点即为水泵站的位</a:t>
                </a:r>
                <a:r>
                  <a:rPr lang="zh-CN" altLang="zh-CN" sz="2400" b="0" i="0" u="none">
                    <a:solidFill>
                      <a:srgbClr val="FF0000">
                        <a:alpha val="0"/>
                      </a:srgbClr>
                    </a:solidFill>
                    <a:effectLst/>
                    <a:latin typeface="Times New Roman" pitchFamily="24"/>
                    <a:ea typeface="楷体" pitchFamily="24"/>
                  </a:rPr>
                  <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置</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1500" b="0" i="1" u="none">
                    <a:solidFill>
                      <a:srgbClr val="FF0000"/>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PA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PB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PA'</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PB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A'B</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过</a:t>
                </a:r>
                <a:r>
                  <a:rPr lang="en-US" altLang="zh-CN" sz="2400" b="0" i="1" u="none">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Times New Roman" pitchFamily="24"/>
                    <a:ea typeface="楷体" pitchFamily="24"/>
                  </a:rPr>
                  <a:t>作</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轴的垂线交</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的延长线于</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a:t>
                </a:r>
                <a:r>
                  <a:rPr lang="en-US" altLang="zh-CN" sz="2400" b="0" i="1" u="none">
                    <a:solidFill>
                      <a:srgbClr val="FF0000">
                        <a:alpha val="0"/>
                      </a:srgbClr>
                    </a:solidFill>
                    <a:effectLst/>
                    <a:latin typeface="Times New Roman" pitchFamily="24"/>
                    <a:ea typeface="宋体" pitchFamily="24"/>
                  </a:rPr>
                  <a:t>A'E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在</a:t>
                </a:r>
                <a:r>
                  <a:rPr lang="en-US" altLang="zh-CN" sz="2400" b="0" i="0" u="none">
                    <a:solidFill>
                      <a:srgbClr val="FF0000">
                        <a:alpha val="0"/>
                      </a:srgbClr>
                    </a:solidFill>
                    <a:effectLst/>
                    <a:latin typeface="Times New Roman" pitchFamily="24"/>
                    <a:ea typeface="宋体" pitchFamily="24"/>
                  </a:rPr>
                  <a:t>Rt</a:t>
                </a:r>
                <a:r>
                  <a:rPr lang="en-US" altLang="zh-CN" sz="2400" b="0" i="0" u="none">
                    <a:solidFill>
                      <a:srgbClr val="FF0000">
                        <a:alpha val="0"/>
                      </a:srgbClr>
                    </a:solidFill>
                    <a:effectLst/>
                    <a:latin typeface="Cambria Math" pitchFamily="24"/>
                    <a:ea typeface="Cambria Math" pitchFamily="24"/>
                  </a:rPr>
                  <a:t>△</a:t>
                </a:r>
                <a:r>
                  <a:rPr lang="en-US" altLang="zh-CN" sz="2400" b="0" i="1" u="none">
                    <a:solidFill>
                      <a:srgbClr val="FF0000">
                        <a:alpha val="0"/>
                      </a:srgbClr>
                    </a:solidFill>
                    <a:effectLst/>
                    <a:latin typeface="Times New Roman" pitchFamily="24"/>
                    <a:ea typeface="宋体" pitchFamily="24"/>
                  </a:rPr>
                  <a:t>A'BE</a:t>
                </a:r>
                <a:r>
                  <a:rPr lang="zh-CN" altLang="zh-CN" sz="2400" b="0" i="0" u="none">
                    <a:solidFill>
                      <a:srgbClr val="FF0000">
                        <a:alpha val="0"/>
                      </a:srgbClr>
                    </a:solidFill>
                    <a:effectLst/>
                    <a:latin typeface="Times New Roman" pitchFamily="24"/>
                    <a:ea typeface="楷体" pitchFamily="24"/>
                  </a:rPr>
                  <a:t>中</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A'B</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41</m:t>
                        </m:r>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km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2137" name="yt_shape_12137" descr="{&quot;rangeId&quot;:27,&quot;pageBreak&quot;:true}"/>
              <p:cNvSpPr txBox="1">
                <a:spLocks noRot="1" noChangeAspect="1" noMove="1" noResize="1" noEditPoints="1" noAdjustHandles="1" noChangeArrowheads="1" noChangeShapeType="1" noTextEdit="1"/>
              </p:cNvSpPr>
              <p:nvPr/>
            </p:nvSpPr>
            <p:spPr>
              <a:xfrm>
                <a:off x="540119" y="900000"/>
                <a:ext cx="11492915" cy="3839000"/>
              </a:xfrm>
              <a:prstGeom prst="rect">
                <a:avLst/>
              </a:prstGeom>
              <a:blipFill>
                <a:blip r:embed="rId2"/>
                <a:stretch>
                  <a:fillRect l="-1645" t="-1431" b="-3975"/>
                </a:stretch>
              </a:blipFill>
            </p:spPr>
            <p:txBody>
              <a:bodyPr/>
              <a:lstStyle/>
              <a:p>
                <a:r>
                  <a:rPr lang="zh-CN" altLang="en-US">
                    <a:noFill/>
                  </a:rPr>
                  <a:t> </a:t>
                </a:r>
              </a:p>
            </p:txBody>
          </p:sp>
        </mc:Fallback>
      </mc:AlternateContent>
      <p:pic>
        <p:nvPicPr>
          <p:cNvPr id="12140" name="yt_image_12140" title="H_169.20662">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365908" y="2475451"/>
            <a:ext cx="2286091" cy="214892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142" name="yt_shape_12142"/>
              <p:cNvSpPr txBox="1"/>
              <p:nvPr/>
            </p:nvSpPr>
            <p:spPr>
              <a:xfrm>
                <a:off x="540000" y="4924315"/>
                <a:ext cx="4570290" cy="46666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所用水管最短长度为</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41</m:t>
                        </m:r>
                      </m:e>
                    </m:rad>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Times New Roman" pitchFamily="24"/>
                    <a:ea typeface="宋体" pitchFamily="24"/>
                  </a:rPr>
                  <a:t>km</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2142" name="yt_shape_12142" descr="{&quot;rangeId&quot;:27,&quot;mathAnswerShape&quot;:1}"/>
              <p:cNvSpPr txBox="1">
                <a:spLocks noRot="1" noChangeAspect="1" noMove="1" noResize="1" noEditPoints="1" noAdjustHandles="1" noChangeArrowheads="1" noChangeShapeType="1" noTextEdit="1"/>
              </p:cNvSpPr>
              <p:nvPr/>
            </p:nvSpPr>
            <p:spPr>
              <a:xfrm>
                <a:off x="540000" y="4924315"/>
                <a:ext cx="4570290" cy="466666"/>
              </a:xfrm>
              <a:prstGeom prst="rect">
                <a:avLst/>
              </a:prstGeom>
              <a:blipFill>
                <a:blip r:embed="rId4"/>
                <a:stretch>
                  <a:fillRect l="-4139" t="-5263" r="-2937" b="-3947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706AF2F-68D7-5D55-6547-CAF08D9D1F1D}"/>
              </a:ext>
            </a:extLst>
          </p:cNvPr>
          <p:cNvSpPr txBox="1"/>
          <p:nvPr/>
        </p:nvSpPr>
        <p:spPr>
          <a:xfrm>
            <a:off x="450108" y="2279658"/>
            <a:ext cx="1123854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找</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关于</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轴的对称点</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连接</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交</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轴于点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8_1ad0e"/>
              </a:rPr>
              <a:t>点即为水泵站的位</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EFF729B4-4AC0-7393-4D8D-45708979A44A}"/>
              </a:ext>
            </a:extLst>
          </p:cNvPr>
          <p:cNvSpPr txBox="1"/>
          <p:nvPr/>
        </p:nvSpPr>
        <p:spPr>
          <a:xfrm>
            <a:off x="450108" y="2755146"/>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置</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C9AF2ED5-3F52-589F-459F-AC0EB3109272}"/>
              </a:ext>
            </a:extLst>
          </p:cNvPr>
          <p:cNvSpPr txBox="1"/>
          <p:nvPr/>
        </p:nvSpPr>
        <p:spPr>
          <a:xfrm>
            <a:off x="497733" y="3230634"/>
            <a:ext cx="4917948"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PB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14B8262B-B60D-259F-8AA7-0DBB0633CB80}"/>
              </a:ext>
            </a:extLst>
          </p:cNvPr>
          <p:cNvSpPr txBox="1"/>
          <p:nvPr/>
        </p:nvSpPr>
        <p:spPr>
          <a:xfrm>
            <a:off x="450108" y="3706122"/>
            <a:ext cx="8138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过</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作</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轴的垂线交</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的延长线于</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8BBBF21-86D7-DFD9-F60B-50E1C58CA2E9}"/>
                  </a:ext>
                </a:extLst>
              </p:cNvPr>
              <p:cNvSpPr txBox="1"/>
              <p:nvPr/>
            </p:nvSpPr>
            <p:spPr>
              <a:xfrm>
                <a:off x="450108" y="4181610"/>
                <a:ext cx="6306376" cy="56706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Rt</a:t>
                </a:r>
                <a:r>
                  <a:rPr kumimoji="0" lang="en-US" altLang="zh-CN" sz="2400" b="0" i="0" strike="noStrike" kern="1200" cap="none" spc="0" normalizeH="0" baseline="0" noProof="0">
                    <a:ln>
                      <a:noFill/>
                    </a:ln>
                    <a:solidFill>
                      <a:srgbClr val="FF0000"/>
                    </a:solidFill>
                    <a:effectLst/>
                    <a:uLnTx/>
                    <a:uFillTx/>
                    <a:latin typeface="Cambria Math" pitchFamily="24"/>
                    <a:ea typeface="Cambria Math"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A'BE</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中</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41</m:t>
                        </m:r>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km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6" name="文本框 5" descr="{'rangeId': 27, 'pageBreak': True}">
                <a:extLst>
                  <a:ext uri="{FF2B5EF4-FFF2-40B4-BE49-F238E27FC236}">
                    <a16:creationId xmlns:a16="http://schemas.microsoft.com/office/drawing/2014/main" id="{48BBBF21-86D7-DFD9-F60B-50E1C58CA2E9}"/>
                  </a:ext>
                </a:extLst>
              </p:cNvPr>
              <p:cNvSpPr txBox="1">
                <a:spLocks noRot="1" noChangeAspect="1" noMove="1" noResize="1" noEditPoints="1" noAdjustHandles="1" noChangeArrowheads="1" noChangeShapeType="1" noTextEdit="1"/>
              </p:cNvSpPr>
              <p:nvPr/>
            </p:nvSpPr>
            <p:spPr>
              <a:xfrm>
                <a:off x="450108" y="4181610"/>
                <a:ext cx="6306376" cy="567068"/>
              </a:xfrm>
              <a:prstGeom prst="rect">
                <a:avLst/>
              </a:prstGeom>
              <a:blipFill>
                <a:blip r:embed="rId5"/>
                <a:stretch>
                  <a:fillRect l="-1547" r="-1354" b="-247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EAB82C2D-4EDD-AC82-77EA-714B844A7298}"/>
                  </a:ext>
                </a:extLst>
              </p:cNvPr>
              <p:cNvSpPr txBox="1"/>
              <p:nvPr/>
            </p:nvSpPr>
            <p:spPr>
              <a:xfrm>
                <a:off x="449989" y="4877509"/>
                <a:ext cx="4706176" cy="555765"/>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所用水管最短长度为</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41</m:t>
                        </m:r>
                      </m:e>
                    </m:rad>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km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7" name="文本框 6" descr="{'rangeId': 27, 'mathAnswerShape': 1}">
                <a:extLst>
                  <a:ext uri="{FF2B5EF4-FFF2-40B4-BE49-F238E27FC236}">
                    <a16:creationId xmlns:a16="http://schemas.microsoft.com/office/drawing/2014/main" id="{EAB82C2D-4EDD-AC82-77EA-714B844A7298}"/>
                  </a:ext>
                </a:extLst>
              </p:cNvPr>
              <p:cNvSpPr txBox="1">
                <a:spLocks noRot="1" noChangeAspect="1" noMove="1" noResize="1" noEditPoints="1" noAdjustHandles="1" noChangeArrowheads="1" noChangeShapeType="1" noTextEdit="1"/>
              </p:cNvSpPr>
              <p:nvPr/>
            </p:nvSpPr>
            <p:spPr>
              <a:xfrm>
                <a:off x="449989" y="4877509"/>
                <a:ext cx="4706176" cy="555765"/>
              </a:xfrm>
              <a:prstGeom prst="rect">
                <a:avLst/>
              </a:prstGeom>
              <a:blipFill>
                <a:blip r:embed="rId6"/>
                <a:stretch>
                  <a:fillRect l="-2073" r="-1813" b="-25275"/>
                </a:stretch>
              </a:blipFill>
            </p:spPr>
            <p:txBody>
              <a:bodyPr/>
              <a:lstStyle/>
              <a:p>
                <a:r>
                  <a:rPr lang="zh-CN" altLang="en-US">
                    <a:noFill/>
                  </a:rPr>
                  <a:t> </a:t>
                </a:r>
              </a:p>
            </p:txBody>
          </p:sp>
        </mc:Fallback>
      </mc:AlternateContent>
      <p:sp>
        <p:nvSpPr>
          <p:cNvPr id="11" name="yt_shape_12145"/>
          <p:cNvSpPr txBox="1"/>
          <p:nvPr/>
        </p:nvSpPr>
        <p:spPr>
          <a:xfrm>
            <a:off x="9365908" y="4546102"/>
            <a:ext cx="2311980" cy="1954061"/>
          </a:xfrm>
          <a:prstGeom prst="rect">
            <a:avLst/>
          </a:prstGeom>
        </p:spPr>
        <p:txBody>
          <a:bodyPr vert="horz" wrap="none" lIns="0" tIns="0" rIns="0" bIns="0" rtlCol="0">
            <a:noAutofit/>
          </a:bodyPr>
          <a:lstStyle/>
          <a:p>
            <a:pPr algn="l" eaLnBrk="1" latinLnBrk="0" hangingPunct="0">
              <a:lnSpc>
                <a:spcPct val="129999"/>
              </a:lnSpc>
            </a:pPr>
            <a:r>
              <a:rPr lang="en-US" altLang="zh-CN" sz="10850" b="0" i="0" u="none" spc="-10850">
                <a:solidFill>
                  <a:srgbClr val="1EE3CF"/>
                </a:solidFill>
                <a:effectLst/>
                <a:latin typeface="Times New Roman" pitchFamily="108"/>
                <a:ea typeface="宋体" pitchFamily="108"/>
              </a:rPr>
              <a:t> </a:t>
            </a:r>
            <a:r>
              <a:rPr lang="en-US" altLang="zh-CN" sz="10850" b="0" i="0" u="none" spc="15316">
                <a:solidFill>
                  <a:srgbClr val="1EE3CF"/>
                </a:solidFill>
                <a:effectLst/>
                <a:latin typeface="Times New Roman" pitchFamily="108"/>
                <a:ea typeface="宋体" pitchFamily="108"/>
              </a:rPr>
              <a:t> </a:t>
            </a:r>
          </a:p>
        </p:txBody>
      </p:sp>
      <p:pic>
        <p:nvPicPr>
          <p:cNvPr id="12" name="yt_image_12144" title="H_170.19">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7" cstate="print"/>
          <a:srcRect/>
          <a:stretch>
            <a:fillRect/>
          </a:stretch>
        </p:blipFill>
        <p:spPr bwMode="auto">
          <a:xfrm>
            <a:off x="9365908" y="4546102"/>
            <a:ext cx="2287585" cy="2161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blinds(horizontal)">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blinds(horizontal)">
                                      <p:cBhvr>
                                        <p:cTn id="30" dur="500"/>
                                        <p:tgtEl>
                                          <p:spTgt spid="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animEffect transition="in" filter="blinds(horizontal)">
                                      <p:cBhvr>
                                        <p:cTn id="3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48" name="yt_shape_12148"/>
          <p:cNvSpPr txBox="1"/>
          <p:nvPr/>
        </p:nvSpPr>
        <p:spPr>
          <a:xfrm>
            <a:off x="540000" y="900000"/>
            <a:ext cx="5468420" cy="720390"/>
          </a:xfrm>
          <a:prstGeom prst="rect">
            <a:avLst/>
          </a:prstGeom>
        </p:spPr>
        <p:txBody>
          <a:bodyPr vert="horz" wrap="none" lIns="0" tIns="0" rIns="0" bIns="0" rtlCol="0">
            <a:noAutofit/>
          </a:bodyPr>
          <a:lstStyle/>
          <a:p>
            <a:pPr algn="l" eaLnBrk="1" latinLnBrk="0" hangingPunct="0">
              <a:lnSpc>
                <a:spcPct val="129999"/>
              </a:lnSpc>
            </a:pPr>
            <a:r>
              <a:rPr lang="en-US" altLang="zh-CN" sz="4000" b="0" i="0" u="none" spc="-4000">
                <a:solidFill>
                  <a:srgbClr val="1EE3CF"/>
                </a:solidFill>
                <a:effectLst/>
                <a:latin typeface="Times New Roman" pitchFamily="40"/>
                <a:ea typeface="宋体" pitchFamily="40"/>
              </a:rPr>
              <a:t> </a:t>
            </a:r>
            <a:r>
              <a:rPr lang="en-US" altLang="zh-CN" sz="4000" b="0" i="0" u="none" spc="41642">
                <a:solidFill>
                  <a:srgbClr val="1EE3CF"/>
                </a:solidFill>
                <a:effectLst/>
                <a:latin typeface="Times New Roman" pitchFamily="40"/>
                <a:ea typeface="宋体" pitchFamily="40"/>
              </a:rPr>
              <a:t> </a:t>
            </a:r>
          </a:p>
        </p:txBody>
      </p:sp>
      <p:pic>
        <p:nvPicPr>
          <p:cNvPr id="12147" name="yt_image_1214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5414391" cy="801491"/>
          </a:xfrm>
          <a:prstGeom prst="rect">
            <a:avLst/>
          </a:prstGeom>
          <a:noFill/>
          <a:extLst>
            <a:ext uri="{909E8E84-426E-40DD-AFC4-6F175D3DCCD1}">
              <a14:hiddenFill xmlns:a14="http://schemas.microsoft.com/office/drawing/2010/main">
                <a:solidFill>
                  <a:srgbClr val="FFFFFF"/>
                </a:solidFill>
              </a14:hiddenFill>
            </a:ext>
          </a:extLst>
        </p:spPr>
      </p:pic>
      <p:sp>
        <p:nvSpPr>
          <p:cNvPr id="12150" name="yt_shape_12150"/>
          <p:cNvSpPr txBox="1"/>
          <p:nvPr/>
        </p:nvSpPr>
        <p:spPr>
          <a:xfrm>
            <a:off x="540119" y="1752102"/>
            <a:ext cx="11492915" cy="964870"/>
          </a:xfrm>
          <a:prstGeom prst="rect">
            <a:avLst/>
          </a:prstGeom>
          <a:ln>
            <a:solidFill>
              <a:srgbClr val="000000"/>
            </a:solidFill>
          </a:ln>
        </p:spPr>
        <p:txBody>
          <a:bodyPr vert="horz" wrap="square" lIns="72000" tIns="0" rIns="72000" bIns="72000" rtlCol="0">
            <a:noAutofit/>
          </a:bodyPr>
          <a:lstStyle/>
          <a:p>
            <a:pPr algn="l" eaLnBrk="1"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建立坐标系的方法不唯一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所得点的坐标也不尽相同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在建坐标系时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2_f2a28"/>
              </a:rPr>
              <a:t>一般</a:t>
            </a:r>
            <a:r>
              <a:rPr lang="zh-CN" altLang="zh-CN" sz="2400" b="0" i="0" u="none">
                <a:solidFill>
                  <a:srgbClr val="000000"/>
                </a:solidFill>
                <a:effectLst/>
                <a:latin typeface="Times New Roman" pitchFamily="24"/>
                <a:ea typeface="楷体" pitchFamily="24"/>
              </a:rPr>
              <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遵循以下原则</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楷体" pitchFamily="24"/>
              </a:rPr>
              <a:t>根据图形的对称性</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楷体" pitchFamily="24"/>
              </a:rPr>
              <a:t>计算简便</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楷体" pitchFamily="24"/>
              </a:rPr>
              <a:t>结合问题实际而定</a:t>
            </a:r>
            <a:r>
              <a:rPr lang="en-US" altLang="zh-CN" sz="2400" b="0" i="0" u="none">
                <a:solidFill>
                  <a:srgbClr val="000000"/>
                </a:solidFill>
                <a:effectLst/>
                <a:latin typeface="宋体" pitchFamily="24"/>
                <a:ea typeface="宋体" pitchFamily="24"/>
              </a:rPr>
              <a: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36" name="yt_shape_12036"/>
          <p:cNvSpPr txBox="1"/>
          <p:nvPr/>
        </p:nvSpPr>
        <p:spPr>
          <a:xfrm>
            <a:off x="5325513" y="900000"/>
            <a:ext cx="1444691" cy="351250"/>
          </a:xfrm>
          <a:prstGeom prst="rect">
            <a:avLst/>
          </a:prstGeom>
        </p:spPr>
        <p:txBody>
          <a:bodyPr vert="horz" wrap="none" lIns="0" tIns="0" rIns="0" bIns="0" rtlCol="0">
            <a:noAutofit/>
          </a:bodyPr>
          <a:lstStyle/>
          <a:p>
            <a:pPr algn="l" eaLnBrk="1" latinLnBrk="0" hangingPunct="0">
              <a:lnSpc>
                <a:spcPct val="129999"/>
              </a:lnSpc>
            </a:pPr>
            <a:r>
              <a:rPr lang="en-US" altLang="zh-CN" sz="1950" b="0" i="0" u="none" spc="10778">
                <a:solidFill>
                  <a:srgbClr val="1EE3CF"/>
                </a:solidFill>
                <a:effectLst/>
                <a:latin typeface="Times New Roman" pitchFamily="20"/>
                <a:ea typeface="宋体" pitchFamily="20"/>
              </a:rPr>
              <a:t> </a:t>
            </a:r>
          </a:p>
        </p:txBody>
      </p:sp>
      <p:pic>
        <p:nvPicPr>
          <p:cNvPr id="12035" name="yt_image_12035" title="H_31.05">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25513" y="941398"/>
            <a:ext cx="1428789" cy="394335"/>
          </a:xfrm>
          <a:prstGeom prst="rect">
            <a:avLst/>
          </a:prstGeom>
          <a:noFill/>
          <a:extLst>
            <a:ext uri="{909E8E84-426E-40DD-AFC4-6F175D3DCCD1}">
              <a14:hiddenFill xmlns:a14="http://schemas.microsoft.com/office/drawing/2010/main">
                <a:solidFill>
                  <a:srgbClr val="FFFFFF"/>
                </a:solidFill>
              </a14:hiddenFill>
            </a:ext>
          </a:extLst>
        </p:spPr>
      </p:pic>
      <p:sp>
        <p:nvSpPr>
          <p:cNvPr id="12038" name="yt_shape_12038"/>
          <p:cNvSpPr txBox="1"/>
          <p:nvPr/>
        </p:nvSpPr>
        <p:spPr>
          <a:xfrm>
            <a:off x="540119" y="1386424"/>
            <a:ext cx="11492915" cy="89216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【例】</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建立适当的坐标系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ea892"/>
              </a:rPr>
              <a:t>写出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各点的坐标</a:t>
            </a:r>
            <a:r>
              <a:rPr lang="en-US" altLang="zh-CN" sz="2400" b="0" i="0" u="none">
                <a:solidFill>
                  <a:srgbClr val="000000"/>
                </a:solidFill>
                <a:effectLst/>
                <a:latin typeface="宋体" pitchFamily="24"/>
                <a:ea typeface="宋体" pitchFamily="24"/>
              </a:rPr>
              <a:t>.</a:t>
            </a:r>
          </a:p>
        </p:txBody>
      </p:sp>
      <p:pic>
        <p:nvPicPr>
          <p:cNvPr id="12039" name="yt_image_12039" title="H_97.5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227330" y="2481743"/>
            <a:ext cx="1737338" cy="12390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42" name="yt_shape_12042"/>
          <p:cNvSpPr txBox="1"/>
          <p:nvPr/>
        </p:nvSpPr>
        <p:spPr>
          <a:xfrm>
            <a:off x="540000" y="1108505"/>
            <a:ext cx="9315051"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楷体" pitchFamily="24"/>
              </a:rPr>
              <a:t>解</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点为原点建立平面直角坐标系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楷体" pitchFamily="24"/>
              </a:rPr>
              <a:t>过点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作</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于点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 </a:t>
            </a:r>
          </a:p>
        </p:txBody>
      </p:sp>
      <p:pic>
        <p:nvPicPr>
          <p:cNvPr id="12044" name="yt_image_12044" title="H_139.5">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067565" y="2219475"/>
            <a:ext cx="2056869" cy="17716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2046" name="yt_shape_12046"/>
              <p:cNvSpPr txBox="1"/>
              <p:nvPr/>
            </p:nvSpPr>
            <p:spPr>
              <a:xfrm>
                <a:off x="540000" y="4041522"/>
                <a:ext cx="3440044" cy="2411814"/>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楷体" pitchFamily="24"/>
                  </a:rPr>
                  <a:t>在</a:t>
                </a:r>
                <a:r>
                  <a:rPr lang="en-US" altLang="zh-CN" sz="2400" b="0" i="0" u="none">
                    <a:solidFill>
                      <a:srgbClr val="000000"/>
                    </a:solidFill>
                    <a:effectLst/>
                    <a:latin typeface="Times New Roman" pitchFamily="24"/>
                    <a:ea typeface="宋体"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5</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r>
                          <a:rPr lang="en-US" altLang="zh-CN" sz="2400" b="0" i="0">
                            <a:solidFill>
                              <a:srgbClr val="010000"/>
                            </a:solidFill>
                            <a:effectLst/>
                            <a:latin typeface="Cambria Math" panose="02040503050406030204" pitchFamily="48" charset="0"/>
                            <a:ea typeface="Cambria Math" panose="02040503050406030204" pitchFamily="48" charset="0"/>
                          </a:rPr>
                          <m:t>−</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3</m:t>
                            </m:r>
                          </m:e>
                          <m:sup>
                            <m:r>
                              <a:rPr lang="en-US" altLang="zh-CN" sz="2400" b="0" i="1">
                                <a:solidFill>
                                  <a:srgbClr val="010000"/>
                                </a:solidFill>
                                <a:effectLst/>
                                <a:latin typeface="Cambria Math" panose="02040503050406030204" pitchFamily="48" charset="0"/>
                                <a:ea typeface="Cambria Math" panose="02040503050406030204" pitchFamily="48" charset="0"/>
                              </a:rPr>
                              <m:t>2</m:t>
                            </m:r>
                          </m:sup>
                        </m:sSup>
                      </m:e>
                    </m:rad>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p:txBody>
          </p:sp>
        </mc:Choice>
        <mc:Fallback>
          <p:sp>
            <p:nvSpPr>
              <p:cNvPr id="12046" name="yt_shape_12046"/>
              <p:cNvSpPr txBox="1">
                <a:spLocks noRot="1" noChangeAspect="1" noMove="1" noResize="1" noEditPoints="1" noAdjustHandles="1" noChangeArrowheads="1" noChangeShapeType="1" noTextEdit="1"/>
              </p:cNvSpPr>
              <p:nvPr/>
            </p:nvSpPr>
            <p:spPr>
              <a:xfrm>
                <a:off x="540000" y="4041522"/>
                <a:ext cx="3440044" cy="2411814"/>
              </a:xfrm>
              <a:prstGeom prst="rect">
                <a:avLst/>
              </a:prstGeom>
              <a:blipFill>
                <a:blip r:embed="rId3"/>
                <a:stretch>
                  <a:fillRect l="-5496" t="-2273" r="-4433" b="-6818"/>
                </a:stretch>
              </a:blipFill>
            </p:spPr>
            <p:txBody>
              <a:bodyPr/>
              <a:lstStyle/>
              <a:p>
                <a:r>
                  <a:rPr lang="zh-CN" altLang="en-US">
                    <a:noFill/>
                  </a:rPr>
                  <a:t> </a:t>
                </a:r>
              </a:p>
            </p:txBody>
          </p:sp>
        </mc:Fallback>
      </mc:AlternateContent>
      <p:sp>
        <p:nvSpPr>
          <p:cNvPr id="5" name="yt_shape_12041"/>
          <p:cNvSpPr txBox="1"/>
          <p:nvPr/>
        </p:nvSpPr>
        <p:spPr>
          <a:xfrm>
            <a:off x="515931" y="679990"/>
            <a:ext cx="1846659"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ED028C"/>
                </a:solidFill>
                <a:effectLst/>
                <a:latin typeface="Times New Roman" pitchFamily="24"/>
                <a:ea typeface="黑体" pitchFamily="24"/>
              </a:rPr>
              <a:t>【自主解答】</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52" name="yt_shape_12052"/>
          <p:cNvSpPr txBox="1"/>
          <p:nvPr/>
        </p:nvSpPr>
        <p:spPr>
          <a:xfrm>
            <a:off x="540119" y="900000"/>
            <a:ext cx="11492915" cy="1372299"/>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ED028C"/>
                </a:solidFill>
                <a:effectLst/>
                <a:latin typeface="Times New Roman" pitchFamily="24"/>
                <a:ea typeface="黑体" pitchFamily="24"/>
              </a:rPr>
              <a:t>【方法归纳】</a:t>
            </a:r>
          </a:p>
          <a:p>
            <a:pPr algn="l" eaLnBrk="1" latinLnBrk="0" hangingPunct="0">
              <a:lnSpc>
                <a:spcPct val="129999"/>
              </a:lnSpc>
            </a:pPr>
            <a:r>
              <a:rPr lang="zh-CN" altLang="zh-CN" sz="2400" b="0" i="0" u="none">
                <a:solidFill>
                  <a:srgbClr val="000000"/>
                </a:solidFill>
                <a:effectLst/>
                <a:latin typeface="Times New Roman" pitchFamily="24"/>
                <a:ea typeface="宋体" pitchFamily="24"/>
                <a:sym typeface="_⨹_36_ca4c1"/>
              </a:rPr>
              <a:t>此类问题一般以图形的顶点或以对称轴与底边交点为原点建立平面直角坐标系进行</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求解</a:t>
            </a:r>
            <a:r>
              <a:rPr lang="en-US" altLang="zh-CN" sz="2400" b="0" i="0" u="none">
                <a:solidFill>
                  <a:srgbClr val="000000"/>
                </a:solidFill>
                <a:effectLst/>
                <a:latin typeface="宋体" pitchFamily="24"/>
                <a:ea typeface="宋体" pitchFamily="24"/>
              </a:rPr>
              <a: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55" name="yt_shape_12055"/>
          <p:cNvSpPr txBox="1"/>
          <p:nvPr/>
        </p:nvSpPr>
        <p:spPr>
          <a:xfrm>
            <a:off x="540000" y="900000"/>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2054" name="yt_image_12054">
            <a:extLst>
              <a:ext uri="">
                <a16:creationId xmlns:a14="http://schemas.microsoft.com/office/drawing/2010/main" xmlns:a16="http://schemas.microsoft.com/office/drawing/2014/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2057" name="yt_shape_12057"/>
          <p:cNvSpPr txBox="1"/>
          <p:nvPr/>
        </p:nvSpPr>
        <p:spPr>
          <a:xfrm>
            <a:off x="540000" y="1482165"/>
            <a:ext cx="550631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建立适当的坐标系求点的坐标</a:t>
            </a:r>
          </a:p>
        </p:txBody>
      </p:sp>
      <p:sp>
        <p:nvSpPr>
          <p:cNvPr id="12058" name="yt_shape_12058"/>
          <p:cNvSpPr txBox="1"/>
          <p:nvPr/>
        </p:nvSpPr>
        <p:spPr>
          <a:xfrm>
            <a:off x="540119" y="197159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一个长方形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长为</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9_57fb8"/>
              </a:rPr>
              <a:t>若以该长方形的两条对称轴为坐标轴建立平</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面直角坐标系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下面哪个点不在矩形上</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062" name="yt_table_12062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45230401"/>
              </p:ext>
            </p:extLst>
          </p:nvPr>
        </p:nvGraphicFramePr>
        <p:xfrm>
          <a:off x="540056" y="5092492"/>
          <a:ext cx="7114223" cy="950976"/>
        </p:xfrm>
        <a:graphic>
          <a:graphicData uri="http://schemas.openxmlformats.org/drawingml/2006/table">
            <a:tbl>
              <a:tblPr/>
              <a:tblGrid>
                <a:gridCol w="3565843">
                  <a:extLst>
                    <a:ext uri="{9D8B030D-6E8A-4147-A177-3AD203B41FA5}">
                      <a16:colId xmlns:a16="http://schemas.microsoft.com/office/drawing/2014/main" val="10326"/>
                    </a:ext>
                  </a:extLst>
                </a:gridCol>
                <a:gridCol w="3548380">
                  <a:extLst>
                    <a:ext uri="{9D8B030D-6E8A-4147-A177-3AD203B41FA5}">
                      <a16:colId xmlns:a16="http://schemas.microsoft.com/office/drawing/2014/main" val="10327"/>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9"/>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0"/>
                  </a:ext>
                </a:extLst>
              </a:tr>
            </a:tbl>
          </a:graphicData>
        </a:graphic>
      </p:graphicFrame>
      <p:grpSp>
        <p:nvGrpSpPr>
          <p:cNvPr id="12059" name="yt_shape_12059_skip" title="H_170.23111">
            <a:extLst>
              <a:ext uri="{FF2B5EF4-FFF2-40B4-BE49-F238E27FC236}">
                <a16:creationId xmlns:a16="http://schemas.microsoft.com/office/drawing/2014/main" id="{249740F1-2B05-4C5A-B423-6F681AEFABC2}"/>
              </a:ext>
            </a:extLst>
          </p:cNvPr>
          <p:cNvGrpSpPr/>
          <p:nvPr/>
        </p:nvGrpSpPr>
        <p:grpSpPr>
          <a:xfrm>
            <a:off x="5448410" y="2931034"/>
            <a:ext cx="1293013" cy="2161935"/>
            <a:chOff x="0" y="0"/>
            <a:chExt cx="1293013" cy="2161935"/>
          </a:xfrm>
        </p:grpSpPr>
        <p:pic>
          <p:nvPicPr>
            <p:cNvPr id="2" name="yt_image_12059">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293013" cy="1765935"/>
            </a:xfrm>
            <a:prstGeom prst="rect">
              <a:avLst/>
            </a:prstGeom>
            <a:noFill/>
            <a:extLst>
              <a:ext uri="{909E8E84-426E-40DD-AFC4-6F175D3DCCD1}">
                <a14:hiddenFill xmlns:a14="http://schemas.microsoft.com/office/drawing/2010/main">
                  <a:solidFill>
                    <a:srgbClr val="FFFFFF"/>
                  </a:solidFill>
                </a14:hiddenFill>
              </a:ext>
            </a:extLst>
          </p:spPr>
        </p:pic>
        <p:sp>
          <p:nvSpPr>
            <p:cNvPr id="12061" name="yt_shape_12061"/>
            <p:cNvSpPr txBox="1"/>
            <p:nvPr/>
          </p:nvSpPr>
          <p:spPr>
            <a:xfrm>
              <a:off x="113225" y="1801935"/>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第1题图</a:t>
              </a:r>
            </a:p>
          </p:txBody>
        </p:sp>
      </p:grpSp>
      <p:pic>
        <p:nvPicPr>
          <p:cNvPr id="4" name="yt_shape_1716043780386">
            <a:extLst>
              <a:ext uri="{FF2B5EF4-FFF2-40B4-BE49-F238E27FC236}">
                <a16:creationId xmlns:a16="http://schemas.microsoft.com/office/drawing/2014/main" id="{ABB2526B-2D16-BDF9-CBDA-D2AC75E859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3" name="文本框 2">
            <a:extLst>
              <a:ext uri="{FF2B5EF4-FFF2-40B4-BE49-F238E27FC236}">
                <a16:creationId xmlns:a16="http://schemas.microsoft.com/office/drawing/2014/main" id="{2F91EEA6-EECC-937A-C16B-6B1CB66FE400}"/>
              </a:ext>
            </a:extLst>
          </p:cNvPr>
          <p:cNvSpPr txBox="1"/>
          <p:nvPr/>
        </p:nvSpPr>
        <p:spPr>
          <a:xfrm>
            <a:off x="6241308" y="240028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064" name="yt_shape_12064"/>
              <p:cNvSpPr txBox="1"/>
              <p:nvPr/>
            </p:nvSpPr>
            <p:spPr>
              <a:xfrm>
                <a:off x="540000" y="900000"/>
                <a:ext cx="9679060" cy="465577"/>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等边三角形</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OAB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的边长为</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mc:Choice>
        <mc:Fallback xmlns:a16="http://schemas.microsoft.com/office/drawing/2014/main" xmlns="">
          <p:sp>
            <p:nvSpPr>
              <p:cNvPr id="12064" name="yt_shape_12064"/>
              <p:cNvSpPr txBox="1">
                <a:spLocks noRot="1" noChangeAspect="1" noMove="1" noResize="1" noEditPoints="1" noAdjustHandles="1" noChangeArrowheads="1" noChangeShapeType="1" noTextEdit="1"/>
              </p:cNvSpPr>
              <p:nvPr/>
            </p:nvSpPr>
            <p:spPr>
              <a:xfrm>
                <a:off x="540000" y="900000"/>
                <a:ext cx="9679060" cy="465577"/>
              </a:xfrm>
              <a:prstGeom prst="rect">
                <a:avLst/>
              </a:prstGeom>
              <a:blipFill>
                <a:blip r:embed="rId2"/>
                <a:stretch>
                  <a:fillRect l="-1953" t="-5263" r="-945" b="-39474"/>
                </a:stretch>
              </a:blipFill>
            </p:spPr>
            <p:txBody>
              <a:bodyPr/>
              <a:lstStyle/>
              <a:p>
                <a:r>
                  <a:rPr lang="zh-CN" altLang="en-US">
                    <a:noFill/>
                  </a:rPr>
                  <a:t> </a:t>
                </a:r>
              </a:p>
            </p:txBody>
          </p:sp>
        </mc:Fallback>
      </mc:AlternateContent>
      <p:sp>
        <p:nvSpPr>
          <p:cNvPr id="12069" name="yt_shape_12069"/>
          <p:cNvSpPr txBox="1"/>
          <p:nvPr/>
        </p:nvSpPr>
        <p:spPr>
          <a:xfrm>
            <a:off x="540000" y="3643845"/>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066" name="yt_shape_12066" title="H_159.4311">
            <a:extLst>
              <a:ext uri="{FF2B5EF4-FFF2-40B4-BE49-F238E27FC236}">
                <a16:creationId xmlns:a16="http://schemas.microsoft.com/office/drawing/2014/main" id="{249740F1-2B05-4C5A-B423-6F681AEFABC2}"/>
              </a:ext>
            </a:extLst>
          </p:cNvPr>
          <p:cNvGrpSpPr/>
          <p:nvPr/>
        </p:nvGrpSpPr>
        <p:grpSpPr>
          <a:xfrm>
            <a:off x="5151802" y="1568729"/>
            <a:ext cx="1888394" cy="2024775"/>
            <a:chOff x="0" y="0"/>
            <a:chExt cx="1888394" cy="2024775"/>
          </a:xfrm>
        </p:grpSpPr>
        <p:pic>
          <p:nvPicPr>
            <p:cNvPr id="2" name="yt_image_12066">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888394" cy="1628775"/>
            </a:xfrm>
            <a:prstGeom prst="rect">
              <a:avLst/>
            </a:prstGeom>
            <a:noFill/>
            <a:extLst>
              <a:ext uri="{909E8E84-426E-40DD-AFC4-6F175D3DCCD1}">
                <a14:hiddenFill xmlns:a14="http://schemas.microsoft.com/office/drawing/2010/main">
                  <a:solidFill>
                    <a:srgbClr val="FFFFFF"/>
                  </a:solidFill>
                </a14:hiddenFill>
              </a:ext>
            </a:extLst>
          </p:spPr>
        </p:pic>
        <p:sp>
          <p:nvSpPr>
            <p:cNvPr id="12068" name="yt_shape_12068"/>
            <p:cNvSpPr txBox="1"/>
            <p:nvPr/>
          </p:nvSpPr>
          <p:spPr>
            <a:xfrm>
              <a:off x="410916" y="1664775"/>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第2题图</a:t>
              </a:r>
            </a:p>
          </p:txBody>
        </p:sp>
      </p:gr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67E1230-5E3E-FADF-A65A-FB3FD73790D6}"/>
                  </a:ext>
                </a:extLst>
              </p:cNvPr>
              <p:cNvSpPr txBox="1"/>
              <p:nvPr/>
            </p:nvSpPr>
            <p:spPr>
              <a:xfrm>
                <a:off x="8047764" y="772244"/>
                <a:ext cx="2015364" cy="55468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e>
                    </m:rad>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a16="http://schemas.microsoft.com/office/drawing/2014/main" xmlns="">
          <p:sp>
            <p:nvSpPr>
              <p:cNvPr id="3" name="文本框 2" descr="{'rangeId': 6, 'hasSerialNum': 1, 'mathAnswerShape': 1, 'pageBreak': True}">
                <a:extLst>
                  <a:ext uri="{FF2B5EF4-FFF2-40B4-BE49-F238E27FC236}">
                    <a16:creationId xmlns:a16="http://schemas.microsoft.com/office/drawing/2014/main" id="{067E1230-5E3E-FADF-A65A-FB3FD73790D6}"/>
                  </a:ext>
                </a:extLst>
              </p:cNvPr>
              <p:cNvSpPr txBox="1">
                <a:spLocks noRot="1" noChangeAspect="1" noMove="1" noResize="1" noEditPoints="1" noAdjustHandles="1" noChangeArrowheads="1" noChangeShapeType="1" noTextEdit="1"/>
              </p:cNvSpPr>
              <p:nvPr/>
            </p:nvSpPr>
            <p:spPr>
              <a:xfrm>
                <a:off x="8047764" y="772244"/>
                <a:ext cx="2015364" cy="554686"/>
              </a:xfrm>
              <a:prstGeom prst="rect">
                <a:avLst/>
              </a:prstGeom>
              <a:blipFill>
                <a:blip r:embed="rId4"/>
                <a:stretch>
                  <a:fillRect l="-4532" b="-2527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70" name="yt_shape_12070"/>
          <p:cNvSpPr txBox="1"/>
          <p:nvPr/>
        </p:nvSpPr>
        <p:spPr>
          <a:xfrm>
            <a:off x="540120" y="900000"/>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Rt</a:t>
            </a:r>
            <a:r>
              <a:rPr lang="en-US" altLang="zh-CN" sz="2400" b="0" i="0" u="none">
                <a:solidFill>
                  <a:srgbClr val="000000"/>
                </a:solidFill>
                <a:effectLst/>
                <a:latin typeface="Cambria Math" pitchFamily="24"/>
                <a:ea typeface="Cambria Math"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0_0f055"/>
              </a:rPr>
              <a:t>试建立适当的直角坐标</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并写出各顶点的坐标</a:t>
            </a:r>
            <a:r>
              <a:rPr lang="en-US" altLang="zh-CN" sz="2400" b="0" i="0" u="none">
                <a:solidFill>
                  <a:srgbClr val="000000"/>
                </a:solidFill>
                <a:effectLst/>
                <a:latin typeface="宋体" pitchFamily="24"/>
                <a:ea typeface="宋体" pitchFamily="24"/>
              </a:rPr>
              <a:t>.</a:t>
            </a:r>
          </a:p>
        </p:txBody>
      </p:sp>
      <p:sp>
        <p:nvSpPr>
          <p:cNvPr id="12073" name="yt_shape_12073"/>
          <p:cNvSpPr txBox="1"/>
          <p:nvPr/>
        </p:nvSpPr>
        <p:spPr>
          <a:xfrm>
            <a:off x="540000" y="1995319"/>
            <a:ext cx="4432367" cy="1404744"/>
          </a:xfrm>
          <a:prstGeom prst="rect">
            <a:avLst/>
          </a:prstGeom>
        </p:spPr>
        <p:txBody>
          <a:bodyPr vert="horz" wrap="none" lIns="0" tIns="0" rIns="0" bIns="0" rtlCol="0">
            <a:noAutofit/>
          </a:bodyPr>
          <a:lstStyle/>
          <a:p>
            <a:pPr algn="l" eaLnBrk="1" latinLnBrk="0" hangingPunct="0">
              <a:lnSpc>
                <a:spcPct val="129999"/>
              </a:lnSpc>
            </a:pPr>
            <a:r>
              <a:rPr lang="en-US" altLang="zh-CN" sz="7800" b="0" i="0" u="none" spc="-7800">
                <a:solidFill>
                  <a:srgbClr val="1EE3CF"/>
                </a:solidFill>
                <a:effectLst/>
                <a:latin typeface="Times New Roman" pitchFamily="78"/>
                <a:ea typeface="宋体" pitchFamily="78"/>
              </a:rPr>
              <a:t> </a:t>
            </a:r>
            <a:r>
              <a:rPr lang="en-US" altLang="zh-CN" sz="7800" b="0" i="0" u="none" spc="15334">
                <a:solidFill>
                  <a:srgbClr val="1EE3CF"/>
                </a:solidFill>
                <a:effectLst/>
                <a:latin typeface="Times New Roman" pitchFamily="78"/>
                <a:ea typeface="宋体" pitchFamily="78"/>
              </a:rPr>
              <a:t> </a:t>
            </a:r>
            <a:r>
              <a:rPr lang="en-US" altLang="zh-CN" sz="7800" b="0" i="0" u="none" spc="15329">
                <a:solidFill>
                  <a:srgbClr val="1EE3CF"/>
                </a:solidFill>
                <a:effectLst/>
                <a:latin typeface="Times New Roman" pitchFamily="78"/>
                <a:ea typeface="宋体" pitchFamily="78"/>
              </a:rPr>
              <a:t> </a:t>
            </a:r>
          </a:p>
        </p:txBody>
      </p:sp>
      <p:pic>
        <p:nvPicPr>
          <p:cNvPr id="12071" name="yt_image_12071" title="H_122.404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29378" y="1874459"/>
            <a:ext cx="2194614" cy="1554541"/>
          </a:xfrm>
          <a:prstGeom prst="rect">
            <a:avLst/>
          </a:prstGeom>
          <a:noFill/>
          <a:extLst>
            <a:ext uri="{909E8E84-426E-40DD-AFC4-6F175D3DCCD1}">
              <a14:hiddenFill xmlns:a14="http://schemas.microsoft.com/office/drawing/2010/main">
                <a:solidFill>
                  <a:srgbClr val="FFFFFF"/>
                </a:solidFill>
              </a14:hiddenFill>
            </a:ext>
          </a:extLst>
        </p:spPr>
      </p:pic>
      <p:pic>
        <p:nvPicPr>
          <p:cNvPr id="12072" name="yt_image_12072" title="H_122.2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6023992" y="1876806"/>
            <a:ext cx="2193913" cy="1552194"/>
          </a:xfrm>
          <a:prstGeom prst="rect">
            <a:avLst/>
          </a:prstGeom>
          <a:noFill/>
          <a:extLst>
            <a:ext uri="{909E8E84-426E-40DD-AFC4-6F175D3DCCD1}">
              <a14:hiddenFill xmlns:a14="http://schemas.microsoft.com/office/drawing/2010/main">
                <a:solidFill>
                  <a:srgbClr val="FFFFFF"/>
                </a:solidFill>
              </a14:hiddenFill>
            </a:ext>
          </a:extLst>
        </p:spPr>
      </p:pic>
      <p:sp>
        <p:nvSpPr>
          <p:cNvPr id="12075" name="yt_shape_12075"/>
          <p:cNvSpPr txBox="1"/>
          <p:nvPr/>
        </p:nvSpPr>
        <p:spPr>
          <a:xfrm>
            <a:off x="540000" y="3600305"/>
            <a:ext cx="6407203"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的中点为原点</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所在直线为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轴</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建立如图所示直角坐标系</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此时</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E267AF67-4261-B460-78F4-4BF9597B1C72}"/>
              </a:ext>
            </a:extLst>
          </p:cNvPr>
          <p:cNvSpPr txBox="1"/>
          <p:nvPr/>
        </p:nvSpPr>
        <p:spPr>
          <a:xfrm>
            <a:off x="449989" y="3553499"/>
            <a:ext cx="65253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的中点为原点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所在直线为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轴</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2C27DC8-0165-1BB7-5757-FEBC0D5985B0}"/>
              </a:ext>
            </a:extLst>
          </p:cNvPr>
          <p:cNvSpPr txBox="1"/>
          <p:nvPr/>
        </p:nvSpPr>
        <p:spPr>
          <a:xfrm>
            <a:off x="449989" y="4028987"/>
            <a:ext cx="3837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建立如图所示直角坐标系</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31AAF251-5333-8EF5-3256-EDDF51155E06}"/>
              </a:ext>
            </a:extLst>
          </p:cNvPr>
          <p:cNvSpPr txBox="1"/>
          <p:nvPr/>
        </p:nvSpPr>
        <p:spPr>
          <a:xfrm>
            <a:off x="449989" y="4504475"/>
            <a:ext cx="637451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此时</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072"/>
                                        </p:tgtEl>
                                        <p:attrNameLst>
                                          <p:attrName>style.visibility</p:attrName>
                                        </p:attrNameLst>
                                      </p:cBhvr>
                                      <p:to>
                                        <p:strVal val="visible"/>
                                      </p:to>
                                    </p:set>
                                    <p:animEffect transition="in" filter="blinds(horizontal)">
                                      <p:cBhvr>
                                        <p:cTn id="12" dur="500"/>
                                        <p:tgtEl>
                                          <p:spTgt spid="120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76" name="yt_shape_12076"/>
          <p:cNvSpPr txBox="1"/>
          <p:nvPr/>
        </p:nvSpPr>
        <p:spPr>
          <a:xfrm>
            <a:off x="540000" y="900000"/>
            <a:ext cx="581409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由已知点的坐标求未知点的坐标</a:t>
            </a:r>
          </a:p>
        </p:txBody>
      </p:sp>
      <p:sp>
        <p:nvSpPr>
          <p:cNvPr id="12077" name="yt_shape_12077"/>
          <p:cNvSpPr txBox="1"/>
          <p:nvPr/>
        </p:nvSpPr>
        <p:spPr>
          <a:xfrm>
            <a:off x="540119" y="138943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都在方格纸的格点上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2_88712"/>
              </a:rPr>
              <a:t>的坐</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081" name="yt_table_12081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33057933"/>
              </p:ext>
            </p:extLst>
          </p:nvPr>
        </p:nvGraphicFramePr>
        <p:xfrm>
          <a:off x="540056" y="4549181"/>
          <a:ext cx="6504623" cy="950976"/>
        </p:xfrm>
        <a:graphic>
          <a:graphicData uri="http://schemas.openxmlformats.org/drawingml/2006/table">
            <a:tbl>
              <a:tblPr/>
              <a:tblGrid>
                <a:gridCol w="3261043">
                  <a:extLst>
                    <a:ext uri="{9D8B030D-6E8A-4147-A177-3AD203B41FA5}">
                      <a16:colId xmlns:a16="http://schemas.microsoft.com/office/drawing/2014/main" val="10328"/>
                    </a:ext>
                  </a:extLst>
                </a:gridCol>
                <a:gridCol w="3243580">
                  <a:extLst>
                    <a:ext uri="{9D8B030D-6E8A-4147-A177-3AD203B41FA5}">
                      <a16:colId xmlns:a16="http://schemas.microsoft.com/office/drawing/2014/main" val="10329"/>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1"/>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2"/>
                  </a:ext>
                </a:extLst>
              </a:tr>
            </a:tbl>
          </a:graphicData>
        </a:graphic>
      </p:graphicFrame>
      <p:grpSp>
        <p:nvGrpSpPr>
          <p:cNvPr id="12078" name="yt_shape_12078_skip" title="H_173.2911">
            <a:extLst>
              <a:ext uri="{FF2B5EF4-FFF2-40B4-BE49-F238E27FC236}">
                <a16:creationId xmlns:a16="http://schemas.microsoft.com/office/drawing/2014/main" id="{249740F1-2B05-4C5A-B423-6F681AEFABC2}"/>
              </a:ext>
            </a:extLst>
          </p:cNvPr>
          <p:cNvGrpSpPr/>
          <p:nvPr/>
        </p:nvGrpSpPr>
        <p:grpSpPr>
          <a:xfrm>
            <a:off x="5192576" y="2348869"/>
            <a:ext cx="1804797" cy="2200797"/>
            <a:chOff x="0" y="0"/>
            <a:chExt cx="1804797" cy="2200797"/>
          </a:xfrm>
        </p:grpSpPr>
        <p:pic>
          <p:nvPicPr>
            <p:cNvPr id="2" name="yt_image_12078">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04797" cy="1804797"/>
            </a:xfrm>
            <a:prstGeom prst="rect">
              <a:avLst/>
            </a:prstGeom>
            <a:noFill/>
            <a:extLst>
              <a:ext uri="{909E8E84-426E-40DD-AFC4-6F175D3DCCD1}">
                <a14:hiddenFill xmlns:a14="http://schemas.microsoft.com/office/drawing/2010/main">
                  <a:solidFill>
                    <a:srgbClr val="FFFFFF"/>
                  </a:solidFill>
                </a14:hiddenFill>
              </a:ext>
            </a:extLst>
          </p:spPr>
        </p:pic>
        <p:sp>
          <p:nvSpPr>
            <p:cNvPr id="12080" name="yt_shape_12080"/>
            <p:cNvSpPr txBox="1"/>
            <p:nvPr/>
          </p:nvSpPr>
          <p:spPr>
            <a:xfrm>
              <a:off x="369117" y="1840797"/>
              <a:ext cx="1102562" cy="36000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第4题图</a:t>
              </a:r>
            </a:p>
          </p:txBody>
        </p:sp>
      </p:grpSp>
      <p:pic>
        <p:nvPicPr>
          <p:cNvPr id="4" name="yt_shape_1716043780458">
            <a:extLst>
              <a:ext uri="{FF2B5EF4-FFF2-40B4-BE49-F238E27FC236}">
                <a16:creationId xmlns:a16="http://schemas.microsoft.com/office/drawing/2014/main" id="{D7B75FA3-EA35-7101-C57B-D5A9BE2B5D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3" name="文本框 2">
            <a:extLst>
              <a:ext uri="{FF2B5EF4-FFF2-40B4-BE49-F238E27FC236}">
                <a16:creationId xmlns:a16="http://schemas.microsoft.com/office/drawing/2014/main" id="{479FC4E0-2F4C-D5D1-0027-7B8FEE446243}"/>
              </a:ext>
            </a:extLst>
          </p:cNvPr>
          <p:cNvSpPr txBox="1"/>
          <p:nvPr/>
        </p:nvSpPr>
        <p:spPr>
          <a:xfrm>
            <a:off x="5320558" y="181811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83" name="yt_shape_12083"/>
          <p:cNvSpPr txBox="1"/>
          <p:nvPr/>
        </p:nvSpPr>
        <p:spPr>
          <a:xfrm>
            <a:off x="540120" y="90000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衢州市中考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在如图所示的方格纸上建立适当的平面直角坐标系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2_f766c,isEnd"/>
              </a:rPr>
              <a:t>的坐</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的坐标为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2084" name="yt_image_12084" title="H_101.5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67807" y="2011799"/>
            <a:ext cx="1256385" cy="128930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567BD4B-2FF8-57FA-2096-348C039B6F5D}"/>
              </a:ext>
            </a:extLst>
          </p:cNvPr>
          <p:cNvSpPr txBox="1"/>
          <p:nvPr/>
        </p:nvSpPr>
        <p:spPr>
          <a:xfrm>
            <a:off x="8344746" y="1328682"/>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1312</Words>
  <Application>Microsoft Office PowerPoint</Application>
  <PresentationFormat>宽屏</PresentationFormat>
  <Paragraphs>119</Paragraphs>
  <Slides>19</Slides>
  <Notes>0</Notes>
  <HiddenSlides>0</HiddenSlides>
  <MMClips>0</MMClips>
  <ScaleCrop>false</ScaleCrop>
  <HeadingPairs>
    <vt:vector size="6" baseType="variant">
      <vt:variant>
        <vt:lpstr>已用的字体</vt:lpstr>
      </vt:variant>
      <vt:variant>
        <vt:i4>38</vt:i4>
      </vt:variant>
      <vt:variant>
        <vt:lpstr>主题</vt:lpstr>
      </vt:variant>
      <vt:variant>
        <vt:i4>2</vt:i4>
      </vt:variant>
      <vt:variant>
        <vt:lpstr>幻灯片标题</vt:lpstr>
      </vt:variant>
      <vt:variant>
        <vt:i4>19</vt:i4>
      </vt:variant>
    </vt:vector>
  </HeadingPairs>
  <TitlesOfParts>
    <vt:vector size="59" baseType="lpstr">
      <vt:lpstr>,isEnd</vt:lpstr>
      <vt:lpstr>_⨹_1_1dd55</vt:lpstr>
      <vt:lpstr>_⨹_1_4e391</vt:lpstr>
      <vt:lpstr>_⨹_1_8677c</vt:lpstr>
      <vt:lpstr>_⨹_1_a4736,isEnd</vt:lpstr>
      <vt:lpstr>_⨹_1_b547a</vt:lpstr>
      <vt:lpstr>_⨹_1_b5850</vt:lpstr>
      <vt:lpstr>_⨹_1_ff85b,isEnd</vt:lpstr>
      <vt:lpstr>_⨹_10_0f055</vt:lpstr>
      <vt:lpstr>_⨹_13_1fce4</vt:lpstr>
      <vt:lpstr>_⨹_19_57fb8</vt:lpstr>
      <vt:lpstr>_⨹_2_88712</vt:lpstr>
      <vt:lpstr>_⨹_2_d8aac,isEnd</vt:lpstr>
      <vt:lpstr>_⨹_2_ea892</vt:lpstr>
      <vt:lpstr>_⨹_2_f2a28</vt:lpstr>
      <vt:lpstr>_⨹_2_f766c,isEnd</vt:lpstr>
      <vt:lpstr>_⨹_3_41194,isEnd</vt:lpstr>
      <vt:lpstr>_⨹_3_90abb</vt:lpstr>
      <vt:lpstr>_⨹_36_ca4c1</vt:lpstr>
      <vt:lpstr>_⨹_4_8ee49</vt:lpstr>
      <vt:lpstr>_⨹_4_c237b</vt:lpstr>
      <vt:lpstr>_⨹_5_f77eb,isEnd</vt:lpstr>
      <vt:lpstr>_⨹_6_e3f5d</vt:lpstr>
      <vt:lpstr>_⨹_7_31e6c</vt:lpstr>
      <vt:lpstr>_⨹_7_44eb8</vt:lpstr>
      <vt:lpstr>_⨹_7_eb74e</vt:lpstr>
      <vt:lpstr>_⨹_8_1ad0e</vt:lpstr>
      <vt:lpstr>Finished</vt:lpstr>
      <vt:lpstr>等线</vt:lpstr>
      <vt:lpstr>等线 Light</vt:lpstr>
      <vt:lpstr>黑体</vt:lpstr>
      <vt:lpstr>华文行楷</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DELL</cp:lastModifiedBy>
  <cp:revision>10</cp:revision>
  <dcterms:created xsi:type="dcterms:W3CDTF">2024-05-18T14:44:41Z</dcterms:created>
  <dcterms:modified xsi:type="dcterms:W3CDTF">2024-05-20T10:53:03Z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