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09" r:id="rId5"/>
    <p:sldId id="314" r:id="rId6"/>
    <p:sldId id="316" r:id="rId7"/>
    <p:sldId id="321" r:id="rId8"/>
    <p:sldId id="323" r:id="rId9"/>
    <p:sldId id="325" r:id="rId10"/>
    <p:sldId id="330" r:id="rId11"/>
    <p:sldId id="333" r:id="rId12"/>
    <p:sldId id="337" r:id="rId13"/>
    <p:sldId id="338" r:id="rId14"/>
    <p:sldId id="335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66" name="yt_image_1096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0449" y="900000"/>
            <a:ext cx="1951101" cy="615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68" name="yt_image_1096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1605" y="1718446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970"/>
          <p:cNvSpPr txBox="1"/>
          <p:nvPr/>
        </p:nvSpPr>
        <p:spPr>
          <a:xfrm>
            <a:off x="540119" y="2195751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估算一个数的算术平方根或立方根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就是利用开平方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开立方的逆运算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位依次递进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不断增加精确位数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进而求得近似值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用估算法比较两数大小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无理数的大小比较的常见方法有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法等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279AA8-F950-4EF6-74CD-1009AB70A107}"/>
              </a:ext>
            </a:extLst>
          </p:cNvPr>
          <p:cNvSpPr txBox="1"/>
          <p:nvPr/>
        </p:nvSpPr>
        <p:spPr>
          <a:xfrm>
            <a:off x="11194307" y="2148945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3c025"/>
              </a:rPr>
              <a:t>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D7D0A6-92B3-A324-3B60-9259960B6057}"/>
              </a:ext>
            </a:extLst>
          </p:cNvPr>
          <p:cNvSpPr txBox="1"/>
          <p:nvPr/>
        </p:nvSpPr>
        <p:spPr>
          <a:xfrm>
            <a:off x="450108" y="262443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360D7B4-FE2C-0341-5BC0-0F59D8D8455A}"/>
              </a:ext>
            </a:extLst>
          </p:cNvPr>
          <p:cNvSpPr txBox="1"/>
          <p:nvPr/>
        </p:nvSpPr>
        <p:spPr>
          <a:xfrm>
            <a:off x="1974108" y="262443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最低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B9E3DAF-D9BD-B805-E7E7-C84DCBB79648}"/>
              </a:ext>
            </a:extLst>
          </p:cNvPr>
          <p:cNvSpPr txBox="1"/>
          <p:nvPr/>
        </p:nvSpPr>
        <p:spPr>
          <a:xfrm>
            <a:off x="5022108" y="3575409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估算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52AAA29-9D0B-BCFA-6A69-A81CC4364480}"/>
              </a:ext>
            </a:extLst>
          </p:cNvPr>
          <p:cNvSpPr txBox="1"/>
          <p:nvPr/>
        </p:nvSpPr>
        <p:spPr>
          <a:xfrm>
            <a:off x="6850907" y="3575409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求差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748927B-E807-720F-F9FE-27BA5B527C91}"/>
              </a:ext>
            </a:extLst>
          </p:cNvPr>
          <p:cNvSpPr txBox="1"/>
          <p:nvPr/>
        </p:nvSpPr>
        <p:spPr>
          <a:xfrm>
            <a:off x="8679707" y="3575409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3" name="yt_shape_1104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042" name="yt_image_11042" title="H_41.85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46" name="yt_shape_11046"/>
              <p:cNvSpPr txBox="1"/>
              <p:nvPr/>
            </p:nvSpPr>
            <p:spPr>
              <a:xfrm>
                <a:off x="540119" y="1482165"/>
                <a:ext cx="11492915" cy="39590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阅读下面的文字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解答问题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大家知道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是无理数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而无理数是无限不循环小数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因此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9_1c43c"/>
                  </a:rPr>
                  <a:t>的小数部分我们不可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能全部地写出来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于是小明用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来表示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的小数部分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9_d7e23"/>
                  </a:rPr>
                  <a:t>你同意小明的表示方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法吗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事实上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小明的表示方法是有道理的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的整数部分是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8_abae1"/>
                  </a:rPr>
                  <a:t>将这个数减去其整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差就是小数部分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又例如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的整数部分为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小数部分为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请解答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046" name="yt_shape_11046" descr="{&quot;rangeId&quot;:2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11999" cy="3959097"/>
              </a:xfrm>
              <a:prstGeom prst="rect">
                <a:avLst/>
              </a:prstGeom>
              <a:blipFill>
                <a:blip r:embed="rId3"/>
                <a:stretch>
                  <a:fillRect l="-1701" t="-1231" r="-494" b="-3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53" name="yt_shape_11053"/>
              <p:cNvSpPr txBox="1"/>
              <p:nvPr/>
            </p:nvSpPr>
            <p:spPr>
              <a:xfrm>
                <a:off x="540000" y="900000"/>
                <a:ext cx="10115333" cy="36408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的小数部分为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的整数部分为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的小数部分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的整数部分为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53" name="yt_shape_11053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115333" cy="3640805"/>
              </a:xfrm>
              <a:prstGeom prst="rect">
                <a:avLst/>
              </a:prstGeom>
              <a:blipFill>
                <a:blip r:embed="rId2"/>
                <a:stretch>
                  <a:fillRect l="-1869" t="-503" r="-784" b="-41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D8ED924-99BB-EA73-B9EB-FFE15E6EB5A0}"/>
                  </a:ext>
                </a:extLst>
              </p:cNvPr>
              <p:cNvSpPr txBox="1"/>
              <p:nvPr/>
            </p:nvSpPr>
            <p:spPr>
              <a:xfrm>
                <a:off x="449989" y="1378276"/>
                <a:ext cx="5215763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}">
                <a:extLst>
                  <a:ext uri="{FF2B5EF4-FFF2-40B4-BE49-F238E27FC236}">
                    <a16:creationId xmlns:a16="http://schemas.microsoft.com/office/drawing/2014/main" id="{0D8ED924-99BB-EA73-B9EB-FFE15E6EB5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78276"/>
                <a:ext cx="5215763" cy="618693"/>
              </a:xfrm>
              <a:prstGeom prst="rect">
                <a:avLst/>
              </a:prstGeom>
              <a:blipFill>
                <a:blip r:embed="rId3"/>
                <a:stretch>
                  <a:fillRect l="-1871" r="-1871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4657C5C-60CA-EB99-C814-6D36A2BB74F9}"/>
                  </a:ext>
                </a:extLst>
              </p:cNvPr>
              <p:cNvSpPr txBox="1"/>
              <p:nvPr/>
            </p:nvSpPr>
            <p:spPr>
              <a:xfrm>
                <a:off x="449989" y="1903357"/>
                <a:ext cx="4555490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的小数部分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}">
                <a:extLst>
                  <a:ext uri="{FF2B5EF4-FFF2-40B4-BE49-F238E27FC236}">
                    <a16:creationId xmlns:a16="http://schemas.microsoft.com/office/drawing/2014/main" id="{64657C5C-60CA-EB99-C814-6D36A2BB74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03357"/>
                <a:ext cx="4555490" cy="618694"/>
              </a:xfrm>
              <a:prstGeom prst="rect">
                <a:avLst/>
              </a:prstGeom>
              <a:blipFill>
                <a:blip r:embed="rId4"/>
                <a:stretch>
                  <a:fillRect l="-2142" r="-2008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64E6C2E-D192-F2C4-15AB-14731F5A03D1}"/>
                  </a:ext>
                </a:extLst>
              </p:cNvPr>
              <p:cNvSpPr txBox="1"/>
              <p:nvPr/>
            </p:nvSpPr>
            <p:spPr>
              <a:xfrm>
                <a:off x="449989" y="2428439"/>
                <a:ext cx="431723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}">
                <a:extLst>
                  <a:ext uri="{FF2B5EF4-FFF2-40B4-BE49-F238E27FC236}">
                    <a16:creationId xmlns:a16="http://schemas.microsoft.com/office/drawing/2014/main" id="{D64E6C2E-D192-F2C4-15AB-14731F5A03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28439"/>
                <a:ext cx="4317238" cy="613931"/>
              </a:xfrm>
              <a:prstGeom prst="rect">
                <a:avLst/>
              </a:prstGeom>
              <a:blipFill>
                <a:blip r:embed="rId5"/>
                <a:stretch>
                  <a:fillRect l="-2260" r="-226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ABAF37C-F45F-4E95-18F3-04DDC5715B56}"/>
                  </a:ext>
                </a:extLst>
              </p:cNvPr>
              <p:cNvSpPr txBox="1"/>
              <p:nvPr/>
            </p:nvSpPr>
            <p:spPr>
              <a:xfrm>
                <a:off x="449989" y="2948758"/>
                <a:ext cx="42600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的整数部分为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2}">
                <a:extLst>
                  <a:ext uri="{FF2B5EF4-FFF2-40B4-BE49-F238E27FC236}">
                    <a16:creationId xmlns:a16="http://schemas.microsoft.com/office/drawing/2014/main" id="{AABAF37C-F45F-4E95-18F3-04DDC5715B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48758"/>
                <a:ext cx="4260088" cy="613931"/>
              </a:xfrm>
              <a:prstGeom prst="rect">
                <a:avLst/>
              </a:prstGeom>
              <a:blipFill>
                <a:blip r:embed="rId6"/>
                <a:stretch>
                  <a:fillRect l="-2289" r="-2146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BB3A783-6C76-36CE-F8DD-41FEA1992F90}"/>
                  </a:ext>
                </a:extLst>
              </p:cNvPr>
              <p:cNvSpPr txBox="1"/>
              <p:nvPr/>
            </p:nvSpPr>
            <p:spPr>
              <a:xfrm>
                <a:off x="449989" y="3469077"/>
                <a:ext cx="6790817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2}">
                <a:extLst>
                  <a:ext uri="{FF2B5EF4-FFF2-40B4-BE49-F238E27FC236}">
                    <a16:creationId xmlns:a16="http://schemas.microsoft.com/office/drawing/2014/main" id="{DBB3A783-6C76-36CE-F8DD-41FEA1992F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69077"/>
                <a:ext cx="6790817" cy="618693"/>
              </a:xfrm>
              <a:prstGeom prst="rect">
                <a:avLst/>
              </a:prstGeom>
              <a:blipFill>
                <a:blip r:embed="rId7"/>
                <a:stretch>
                  <a:fillRect l="-1436" r="-1257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89D3983-C623-0661-EAB0-8030CA1B6B02}"/>
                  </a:ext>
                </a:extLst>
              </p:cNvPr>
              <p:cNvSpPr txBox="1"/>
              <p:nvPr/>
            </p:nvSpPr>
            <p:spPr>
              <a:xfrm>
                <a:off x="449989" y="3994158"/>
                <a:ext cx="2663064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2}">
                <a:extLst>
                  <a:ext uri="{FF2B5EF4-FFF2-40B4-BE49-F238E27FC236}">
                    <a16:creationId xmlns:a16="http://schemas.microsoft.com/office/drawing/2014/main" id="{F89D3983-C623-0661-EAB0-8030CA1B6B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94158"/>
                <a:ext cx="2663064" cy="558242"/>
              </a:xfrm>
              <a:prstGeom prst="rect">
                <a:avLst/>
              </a:prstGeom>
              <a:blipFill>
                <a:blip r:embed="rId8"/>
                <a:stretch>
                  <a:fillRect l="-3661" r="-3432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57" name="yt_shape_11057"/>
              <p:cNvSpPr txBox="1"/>
              <p:nvPr/>
            </p:nvSpPr>
            <p:spPr>
              <a:xfrm>
                <a:off x="540000" y="900000"/>
                <a:ext cx="10172785" cy="51941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的整数部分是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、小数部分是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是整数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57" name="yt_shape_11057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172785" cy="5194179"/>
              </a:xfrm>
              <a:prstGeom prst="rect">
                <a:avLst/>
              </a:prstGeom>
              <a:blipFill>
                <a:blip r:embed="rId2"/>
                <a:stretch>
                  <a:fillRect l="-1859" t="-469" r="-839" b="-25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9520889-99B6-3D51-CA82-7E680755F097}"/>
                  </a:ext>
                </a:extLst>
              </p:cNvPr>
              <p:cNvSpPr txBox="1"/>
              <p:nvPr/>
            </p:nvSpPr>
            <p:spPr>
              <a:xfrm>
                <a:off x="449989" y="1373513"/>
                <a:ext cx="52157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29520889-99B6-3D51-CA82-7E680755F0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73513"/>
                <a:ext cx="5215763" cy="613931"/>
              </a:xfrm>
              <a:prstGeom prst="rect">
                <a:avLst/>
              </a:prstGeom>
              <a:blipFill>
                <a:blip r:embed="rId3"/>
                <a:stretch>
                  <a:fillRect l="-1871" r="-187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EF36DA6-92F9-8196-42CF-3B2DF9BC10F6}"/>
                  </a:ext>
                </a:extLst>
              </p:cNvPr>
              <p:cNvSpPr txBox="1"/>
              <p:nvPr/>
            </p:nvSpPr>
            <p:spPr>
              <a:xfrm>
                <a:off x="449989" y="1893832"/>
                <a:ext cx="598424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的整数部分是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、小数部分是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}">
                <a:extLst>
                  <a:ext uri="{FF2B5EF4-FFF2-40B4-BE49-F238E27FC236}">
                    <a16:creationId xmlns:a16="http://schemas.microsoft.com/office/drawing/2014/main" id="{9EF36DA6-92F9-8196-42CF-3B2DF9BC10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93832"/>
                <a:ext cx="5984240" cy="613931"/>
              </a:xfrm>
              <a:prstGeom prst="rect">
                <a:avLst/>
              </a:prstGeom>
              <a:blipFill>
                <a:blip r:embed="rId4"/>
                <a:stretch>
                  <a:fillRect l="-1631" r="-1529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A1A66E1-53DF-BDEE-B0C4-242D5F598CC0}"/>
                  </a:ext>
                </a:extLst>
              </p:cNvPr>
              <p:cNvSpPr txBox="1"/>
              <p:nvPr/>
            </p:nvSpPr>
            <p:spPr>
              <a:xfrm>
                <a:off x="449989" y="2414151"/>
                <a:ext cx="70462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}">
                <a:extLst>
                  <a:ext uri="{FF2B5EF4-FFF2-40B4-BE49-F238E27FC236}">
                    <a16:creationId xmlns:a16="http://schemas.microsoft.com/office/drawing/2014/main" id="{EA1A66E1-53DF-BDEE-B0C4-242D5F598C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14151"/>
                <a:ext cx="7046214" cy="613931"/>
              </a:xfrm>
              <a:prstGeom prst="rect">
                <a:avLst/>
              </a:prstGeom>
              <a:blipFill>
                <a:blip r:embed="rId5"/>
                <a:stretch>
                  <a:fillRect l="-1384" r="-121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4394DF6-5F24-9233-DA7A-B9753D46A419}"/>
                  </a:ext>
                </a:extLst>
              </p:cNvPr>
              <p:cNvSpPr txBox="1"/>
              <p:nvPr/>
            </p:nvSpPr>
            <p:spPr>
              <a:xfrm>
                <a:off x="449989" y="2934470"/>
                <a:ext cx="323773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}">
                <a:extLst>
                  <a:ext uri="{FF2B5EF4-FFF2-40B4-BE49-F238E27FC236}">
                    <a16:creationId xmlns:a16="http://schemas.microsoft.com/office/drawing/2014/main" id="{74394DF6-5F24-9233-DA7A-B9753D46A4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34470"/>
                <a:ext cx="3237739" cy="613931"/>
              </a:xfrm>
              <a:prstGeom prst="rect">
                <a:avLst/>
              </a:prstGeom>
              <a:blipFill>
                <a:blip r:embed="rId6"/>
                <a:stretch>
                  <a:fillRect l="-3013" r="-282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DB272B8-1178-FAD6-45DF-8FF5517231BA}"/>
                  </a:ext>
                </a:extLst>
              </p:cNvPr>
              <p:cNvSpPr txBox="1"/>
              <p:nvPr/>
            </p:nvSpPr>
            <p:spPr>
              <a:xfrm>
                <a:off x="449989" y="3454790"/>
                <a:ext cx="3988435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3}">
                <a:extLst>
                  <a:ext uri="{FF2B5EF4-FFF2-40B4-BE49-F238E27FC236}">
                    <a16:creationId xmlns:a16="http://schemas.microsoft.com/office/drawing/2014/main" id="{6DB272B8-1178-FAD6-45DF-8FF5517231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54790"/>
                <a:ext cx="3988435" cy="613931"/>
              </a:xfrm>
              <a:prstGeom prst="rect">
                <a:avLst/>
              </a:prstGeom>
              <a:blipFill>
                <a:blip r:embed="rId7"/>
                <a:stretch>
                  <a:fillRect l="-2446" r="-2294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FBE35E3-F7C0-1EFD-D420-9F0AD97E0641}"/>
                  </a:ext>
                </a:extLst>
              </p:cNvPr>
              <p:cNvSpPr txBox="1"/>
              <p:nvPr/>
            </p:nvSpPr>
            <p:spPr>
              <a:xfrm>
                <a:off x="449989" y="3975108"/>
                <a:ext cx="613333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是整数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且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3}">
                <a:extLst>
                  <a:ext uri="{FF2B5EF4-FFF2-40B4-BE49-F238E27FC236}">
                    <a16:creationId xmlns:a16="http://schemas.microsoft.com/office/drawing/2014/main" id="{CFBE35E3-F7C0-1EFD-D420-9F0AD97E06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75108"/>
                <a:ext cx="6133338" cy="613931"/>
              </a:xfrm>
              <a:prstGeom prst="rect">
                <a:avLst/>
              </a:prstGeom>
              <a:blipFill>
                <a:blip r:embed="rId8"/>
                <a:stretch>
                  <a:fillRect l="-1590" r="-149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C7404DE-E1CF-F696-A18B-C6353ED3D27B}"/>
                  </a:ext>
                </a:extLst>
              </p:cNvPr>
              <p:cNvSpPr txBox="1"/>
              <p:nvPr/>
            </p:nvSpPr>
            <p:spPr>
              <a:xfrm>
                <a:off x="449989" y="4495427"/>
                <a:ext cx="337883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3}">
                <a:extLst>
                  <a:ext uri="{FF2B5EF4-FFF2-40B4-BE49-F238E27FC236}">
                    <a16:creationId xmlns:a16="http://schemas.microsoft.com/office/drawing/2014/main" id="{CC7404DE-E1CF-F696-A18B-C6353ED3D2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95427"/>
                <a:ext cx="3378836" cy="613931"/>
              </a:xfrm>
              <a:prstGeom prst="rect">
                <a:avLst/>
              </a:prstGeom>
              <a:blipFill>
                <a:blip r:embed="rId9"/>
                <a:stretch>
                  <a:fillRect l="-2888" r="-270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334C2EF-4BEE-EFC7-9206-5581D8568B22}"/>
                  </a:ext>
                </a:extLst>
              </p:cNvPr>
              <p:cNvSpPr txBox="1"/>
              <p:nvPr/>
            </p:nvSpPr>
            <p:spPr>
              <a:xfrm>
                <a:off x="449989" y="5015746"/>
                <a:ext cx="5366512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23}">
                <a:extLst>
                  <a:ext uri="{FF2B5EF4-FFF2-40B4-BE49-F238E27FC236}">
                    <a16:creationId xmlns:a16="http://schemas.microsoft.com/office/drawing/2014/main" id="{3334C2EF-4BEE-EFC7-9206-5581D8568B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15746"/>
                <a:ext cx="5366512" cy="613931"/>
              </a:xfrm>
              <a:prstGeom prst="rect">
                <a:avLst/>
              </a:prstGeom>
              <a:blipFill>
                <a:blip r:embed="rId10"/>
                <a:stretch>
                  <a:fillRect l="-1818" r="-170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1DD1A9B-175D-D025-62AD-620BB5A9BF37}"/>
                  </a:ext>
                </a:extLst>
              </p:cNvPr>
              <p:cNvSpPr txBox="1"/>
              <p:nvPr/>
            </p:nvSpPr>
            <p:spPr>
              <a:xfrm>
                <a:off x="449989" y="5536065"/>
                <a:ext cx="598411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的相反数为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23}">
                <a:extLst>
                  <a:ext uri="{FF2B5EF4-FFF2-40B4-BE49-F238E27FC236}">
                    <a16:creationId xmlns:a16="http://schemas.microsoft.com/office/drawing/2014/main" id="{51DD1A9B-175D-D025-62AD-620BB5A9BF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36065"/>
                <a:ext cx="5984113" cy="554686"/>
              </a:xfrm>
              <a:prstGeom prst="rect">
                <a:avLst/>
              </a:prstGeom>
              <a:blipFill>
                <a:blip r:embed="rId11"/>
                <a:stretch>
                  <a:fillRect l="-1631" r="-1631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2" name="yt_shape_11062"/>
          <p:cNvSpPr txBox="1"/>
          <p:nvPr/>
        </p:nvSpPr>
        <p:spPr>
          <a:xfrm>
            <a:off x="540000" y="900000"/>
            <a:ext cx="5470152" cy="107157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950" b="0" i="0" u="none" spc="-5950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  <a:r>
              <a:rPr lang="en-US" altLang="zh-CN" sz="5950" b="0" i="0" u="none" spc="41168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</a:p>
        </p:txBody>
      </p:sp>
      <p:pic>
        <p:nvPicPr>
          <p:cNvPr id="11061" name="yt_image_1106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b="50853"/>
          <a:stretch/>
        </p:blipFill>
        <p:spPr bwMode="auto">
          <a:xfrm>
            <a:off x="540000" y="900001"/>
            <a:ext cx="5414423" cy="5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64" name="yt_shape_11064"/>
          <p:cNvSpPr txBox="1"/>
          <p:nvPr/>
        </p:nvSpPr>
        <p:spPr>
          <a:xfrm>
            <a:off x="2567608" y="2089863"/>
            <a:ext cx="8301485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无理数的估算方法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确定被开方数位于哪两个整数的平方之间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确定被开方数位于哪两个带有十分位的小数平方之间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以此类推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逐位向下估算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4" name="yt_shape_10974"/>
          <p:cNvSpPr txBox="1"/>
          <p:nvPr/>
        </p:nvSpPr>
        <p:spPr>
          <a:xfrm>
            <a:off x="5325513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0973" name="yt_image_10973" title="H_31.0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5513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76" name="yt_shape_10976"/>
          <p:cNvSpPr txBox="1"/>
          <p:nvPr/>
        </p:nvSpPr>
        <p:spPr>
          <a:xfrm>
            <a:off x="540119" y="1386424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的正方体箱子中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想放入一根长为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的玻璃棒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45db"/>
              </a:rPr>
              <a:t>通过计算说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明是否可放入箱内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977" name="yt_image_10977" title="H_123.1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2598" y="1916832"/>
            <a:ext cx="1366803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79" name="yt_shape_10979"/>
          <p:cNvSpPr txBox="1"/>
          <p:nvPr/>
        </p:nvSpPr>
        <p:spPr>
          <a:xfrm>
            <a:off x="540000" y="2708920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0981"/>
              <p:cNvSpPr txBox="1"/>
              <p:nvPr/>
            </p:nvSpPr>
            <p:spPr>
              <a:xfrm>
                <a:off x="540119" y="3122230"/>
                <a:ext cx="11111999" cy="34331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由题意知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可放入箱内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ED028C"/>
                    </a:solidFill>
                    <a:effectLst/>
                    <a:latin typeface="Times New Roman" pitchFamily="24"/>
                    <a:ea typeface="黑体" pitchFamily="24"/>
                  </a:rPr>
                  <a:t>【方法归纳】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两次运用勾股定理求出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然后用平方法比较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09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22230"/>
                <a:ext cx="11111999" cy="3433184"/>
              </a:xfrm>
              <a:prstGeom prst="rect">
                <a:avLst/>
              </a:prstGeom>
              <a:blipFill>
                <a:blip r:embed="rId4"/>
                <a:stretch>
                  <a:fillRect l="-1701" t="-1421" r="-933" b="-47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0" name="yt_shape_10990"/>
          <p:cNvSpPr txBox="1"/>
          <p:nvPr/>
        </p:nvSpPr>
        <p:spPr>
          <a:xfrm>
            <a:off x="540000" y="900000"/>
            <a:ext cx="2711448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indent="152380"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989" name="yt_image_10989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38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92" name="yt_shape_10992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估计无理数的大小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93" name="yt_shape_10993"/>
              <p:cNvSpPr txBox="1"/>
              <p:nvPr/>
            </p:nvSpPr>
            <p:spPr>
              <a:xfrm>
                <a:off x="540000" y="1971599"/>
                <a:ext cx="5982535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天津市中考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估计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993" name="yt_shape_10993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1599"/>
                <a:ext cx="5982535" cy="465577"/>
              </a:xfrm>
              <a:prstGeom prst="rect">
                <a:avLst/>
              </a:prstGeom>
              <a:blipFill>
                <a:blip r:embed="rId3"/>
                <a:stretch>
                  <a:fillRect l="-3160" t="-3896" r="-2039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995" name="yt_table_1099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951143"/>
              </p:ext>
            </p:extLst>
          </p:nvPr>
        </p:nvGraphicFramePr>
        <p:xfrm>
          <a:off x="540056" y="2487964"/>
          <a:ext cx="7995603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146"/>
                    </a:ext>
                  </a:extLst>
                </a:gridCol>
                <a:gridCol w="3167380">
                  <a:extLst>
                    <a:ext uri="{9D8B030D-6E8A-4147-A177-3AD203B41FA5}">
                      <a16:colId xmlns:a16="http://schemas.microsoft.com/office/drawing/2014/main" val="10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997" name="yt_shape_10997"/>
              <p:cNvSpPr txBox="1"/>
              <p:nvPr/>
            </p:nvSpPr>
            <p:spPr>
              <a:xfrm>
                <a:off x="540000" y="3489518"/>
                <a:ext cx="5835187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大小在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之间的整数有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997" name="yt_shape_10997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89518"/>
                <a:ext cx="5835187" cy="469167"/>
              </a:xfrm>
              <a:prstGeom prst="rect">
                <a:avLst/>
              </a:prstGeom>
              <a:blipFill>
                <a:blip r:embed="rId4"/>
                <a:stretch>
                  <a:fillRect l="-3239" t="-2597" r="-2090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999" name="yt_table_1099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724680"/>
              </p:ext>
            </p:extLst>
          </p:nvPr>
        </p:nvGraphicFramePr>
        <p:xfrm>
          <a:off x="540056" y="4009473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3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3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3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8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001" name="yt_shape_11001"/>
              <p:cNvSpPr txBox="1"/>
              <p:nvPr/>
            </p:nvSpPr>
            <p:spPr>
              <a:xfrm>
                <a:off x="540119" y="4535644"/>
                <a:ext cx="11492915" cy="19150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湖州市中考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是两个连续整数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f7785,isEnd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1001" name="yt_shape_110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535644"/>
                <a:ext cx="11492915" cy="1915011"/>
              </a:xfrm>
              <a:prstGeom prst="rect">
                <a:avLst/>
              </a:prstGeom>
              <a:blipFill>
                <a:blip r:embed="rId5"/>
                <a:stretch>
                  <a:fillRect l="-1645" t="-9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640241" title="H_26.259764">
            <a:extLst>
              <a:ext uri="{FF2B5EF4-FFF2-40B4-BE49-F238E27FC236}">
                <a16:creationId xmlns:a16="http://schemas.microsoft.com/office/drawing/2014/main" id="{BB59F2F4-5D2D-A952-C67A-94D07685EC0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757929-3584-E898-2CA1-0830A0C3559B}"/>
              </a:ext>
            </a:extLst>
          </p:cNvPr>
          <p:cNvSpPr txBox="1"/>
          <p:nvPr/>
        </p:nvSpPr>
        <p:spPr>
          <a:xfrm>
            <a:off x="5561866" y="1924793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D5185BF-BF0C-07D4-79AD-E6F4A84A9F57}"/>
              </a:ext>
            </a:extLst>
          </p:cNvPr>
          <p:cNvSpPr txBox="1"/>
          <p:nvPr/>
        </p:nvSpPr>
        <p:spPr>
          <a:xfrm>
            <a:off x="5415943" y="3442712"/>
            <a:ext cx="38328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FBEFF3-B762-A624-7F07-1C7C2007A63E}"/>
              </a:ext>
            </a:extLst>
          </p:cNvPr>
          <p:cNvSpPr txBox="1"/>
          <p:nvPr/>
        </p:nvSpPr>
        <p:spPr>
          <a:xfrm>
            <a:off x="1059708" y="500998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04" name="yt_shape_11004"/>
              <p:cNvSpPr txBox="1"/>
              <p:nvPr/>
            </p:nvSpPr>
            <p:spPr>
              <a:xfrm>
                <a:off x="540000" y="1751953"/>
                <a:ext cx="3693319" cy="20097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正方形的面积为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边长为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004" name="yt_shape_110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51953"/>
                <a:ext cx="3693319" cy="2009717"/>
              </a:xfrm>
              <a:prstGeom prst="rect">
                <a:avLst/>
              </a:prstGeom>
              <a:blipFill>
                <a:blip r:embed="rId2"/>
                <a:stretch>
                  <a:fillRect l="-5124" t="-2424" r="-4132" b="-84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A25380B-EC15-324C-4BDE-CE2BBCECCE40}"/>
              </a:ext>
            </a:extLst>
          </p:cNvPr>
          <p:cNvSpPr txBox="1"/>
          <p:nvPr/>
        </p:nvSpPr>
        <p:spPr>
          <a:xfrm>
            <a:off x="449989" y="1705147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正方形的面积为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FA48192-5F29-C9C1-1837-AE367820547E}"/>
                  </a:ext>
                </a:extLst>
              </p:cNvPr>
              <p:cNvSpPr txBox="1"/>
              <p:nvPr/>
            </p:nvSpPr>
            <p:spPr>
              <a:xfrm>
                <a:off x="449989" y="2180635"/>
                <a:ext cx="2336039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边长为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FA48192-5F29-C9C1-1837-AE36782054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80635"/>
                <a:ext cx="2336039" cy="618694"/>
              </a:xfrm>
              <a:prstGeom prst="rect">
                <a:avLst/>
              </a:prstGeom>
              <a:blipFill>
                <a:blip r:embed="rId3"/>
                <a:stretch>
                  <a:fillRect l="-4178" r="-4178" b="-9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91ECEF0-2424-D992-22B1-B0FCC8D1C878}"/>
                  </a:ext>
                </a:extLst>
              </p:cNvPr>
              <p:cNvSpPr txBox="1"/>
              <p:nvPr/>
            </p:nvSpPr>
            <p:spPr>
              <a:xfrm>
                <a:off x="449989" y="2705717"/>
                <a:ext cx="2336039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91ECEF0-2424-D992-22B1-B0FCC8D1C8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05717"/>
                <a:ext cx="2336039" cy="618693"/>
              </a:xfrm>
              <a:prstGeom prst="rect">
                <a:avLst/>
              </a:prstGeom>
              <a:blipFill>
                <a:blip r:embed="rId4"/>
                <a:stretch>
                  <a:fillRect l="-4178" r="-4178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9365788-DA7B-D33B-2A2A-56AB4C3C85BE}"/>
                  </a:ext>
                </a:extLst>
              </p:cNvPr>
              <p:cNvSpPr txBox="1"/>
              <p:nvPr/>
            </p:nvSpPr>
            <p:spPr>
              <a:xfrm>
                <a:off x="449989" y="3230798"/>
                <a:ext cx="3356801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9365788-DA7B-D33B-2A2A-56AB4C3C85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0798"/>
                <a:ext cx="3356801" cy="558242"/>
              </a:xfrm>
              <a:prstGeom prst="rect">
                <a:avLst/>
              </a:prstGeom>
              <a:blipFill>
                <a:blip r:embed="rId5"/>
                <a:stretch>
                  <a:fillRect l="-2909" r="-2909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540000" y="843988"/>
            <a:ext cx="1188132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已知一个正方形的面积为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且它的边长整数部分为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m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小数部分为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n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m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1_dbb41,isEnd"/>
              </a:rPr>
              <a:t> 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n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6" name="yt_shape_11006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用估算法比较大小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07" name="yt_shape_11007"/>
              <p:cNvSpPr txBox="1"/>
              <p:nvPr/>
            </p:nvSpPr>
            <p:spPr>
              <a:xfrm>
                <a:off x="540000" y="1389434"/>
                <a:ext cx="7699480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下面结论正确的是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007" name="yt_shape_11007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7699480" cy="466666"/>
              </a:xfrm>
              <a:prstGeom prst="rect">
                <a:avLst/>
              </a:prstGeom>
              <a:blipFill>
                <a:blip r:embed="rId2"/>
                <a:stretch>
                  <a:fillRect l="-2454" t="-5263" r="-134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09" name="yt_table_11009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49351823"/>
                  </p:ext>
                </p:extLst>
              </p:nvPr>
            </p:nvGraphicFramePr>
            <p:xfrm>
              <a:off x="540056" y="1906888"/>
              <a:ext cx="6930581" cy="1043560"/>
            </p:xfrm>
            <a:graphic>
              <a:graphicData uri="http://schemas.openxmlformats.org/drawingml/2006/table">
                <a:tbl>
                  <a:tblPr/>
                  <a:tblGrid>
                    <a:gridCol w="3474022">
                      <a:extLst>
                        <a:ext uri="{9D8B030D-6E8A-4147-A177-3AD203B41FA5}">
                          <a16:colId xmlns:a16="http://schemas.microsoft.com/office/drawing/2014/main" val="10148"/>
                        </a:ext>
                      </a:extLst>
                    </a:gridCol>
                    <a:gridCol w="3456559">
                      <a:extLst>
                        <a:ext uri="{9D8B030D-6E8A-4147-A177-3AD203B41FA5}">
                          <a16:colId xmlns:a16="http://schemas.microsoft.com/office/drawing/2014/main" val="10149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7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无法比较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009" name="yt_table_11009" descr="{&quot;rangeId&quot;:9,&quot;type&quot;:&quot;Option&quot;}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49351823"/>
                  </p:ext>
                </p:extLst>
              </p:nvPr>
            </p:nvGraphicFramePr>
            <p:xfrm>
              <a:off x="540056" y="1906888"/>
              <a:ext cx="6930581" cy="924306"/>
            </p:xfrm>
            <a:graphic>
              <a:graphicData uri="http://schemas.openxmlformats.org/drawingml/2006/table">
                <a:tbl>
                  <a:tblPr/>
                  <a:tblGrid>
                    <a:gridCol w="3474022">
                      <a:extLst>
                        <a:ext uri="{9D8B030D-6E8A-4147-A177-3AD203B41FA5}">
                          <a16:colId xmlns:a16="http://schemas.microsoft.com/office/drawing/2014/main" val="10148"/>
                        </a:ext>
                      </a:extLst>
                    </a:gridCol>
                    <a:gridCol w="3456559">
                      <a:extLst>
                        <a:ext uri="{9D8B030D-6E8A-4147-A177-3AD203B41FA5}">
                          <a16:colId xmlns:a16="http://schemas.microsoft.com/office/drawing/2014/main" val="10149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896" r="-99649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352" t="-3896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7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5263" r="-99649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无法比较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10" name="yt_shape_11010"/>
              <p:cNvSpPr txBox="1"/>
              <p:nvPr/>
            </p:nvSpPr>
            <p:spPr>
              <a:xfrm>
                <a:off x="540120" y="2881778"/>
                <a:ext cx="11492915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扬州市中考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46216"/>
                  </a:rPr>
                  <a:t>的大小关系是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010" name="yt_shape_11010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881778"/>
                <a:ext cx="11492915" cy="958724"/>
              </a:xfrm>
              <a:prstGeom prst="rect">
                <a:avLst/>
              </a:prstGeom>
              <a:blipFill>
                <a:blip r:embed="rId4"/>
                <a:stretch>
                  <a:fillRect l="-1645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12" name="yt_table_1101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094394"/>
              </p:ext>
            </p:extLst>
          </p:nvPr>
        </p:nvGraphicFramePr>
        <p:xfrm>
          <a:off x="540056" y="3891290"/>
          <a:ext cx="6652515" cy="950976"/>
        </p:xfrm>
        <a:graphic>
          <a:graphicData uri="http://schemas.openxmlformats.org/drawingml/2006/table">
            <a:tbl>
              <a:tblPr/>
              <a:tblGrid>
                <a:gridCol w="3474022">
                  <a:extLst>
                    <a:ext uri="{9D8B030D-6E8A-4147-A177-3AD203B41FA5}">
                      <a16:colId xmlns:a16="http://schemas.microsoft.com/office/drawing/2014/main" val="10153"/>
                    </a:ext>
                  </a:extLst>
                </a:gridCol>
                <a:gridCol w="3178493">
                  <a:extLst>
                    <a:ext uri="{9D8B030D-6E8A-4147-A177-3AD203B41FA5}">
                      <a16:colId xmlns:a16="http://schemas.microsoft.com/office/drawing/2014/main" val="10154"/>
                    </a:ext>
                  </a:extLst>
                </a:gridCol>
              </a:tblGrid>
              <a:tr h="402336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2"/>
                  </a:ext>
                </a:extLst>
              </a:tr>
              <a:tr h="402336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014" name="yt_shape_11014"/>
              <p:cNvSpPr txBox="1"/>
              <p:nvPr/>
            </p:nvSpPr>
            <p:spPr>
              <a:xfrm>
                <a:off x="540000" y="4892844"/>
                <a:ext cx="8255593" cy="12473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比较大小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1014" name="yt_shape_110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92844"/>
                <a:ext cx="8255593" cy="1247393"/>
              </a:xfrm>
              <a:prstGeom prst="rect">
                <a:avLst/>
              </a:prstGeom>
              <a:blipFill>
                <a:blip r:embed="rId5"/>
                <a:stretch>
                  <a:fillRect l="-2290" t="-980" r="-13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640306" title="H_26.259764">
            <a:extLst>
              <a:ext uri="{FF2B5EF4-FFF2-40B4-BE49-F238E27FC236}">
                <a16:creationId xmlns:a16="http://schemas.microsoft.com/office/drawing/2014/main" id="{15E1A884-1276-3F29-4DE3-25264C3EC6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859C1F-4852-FBED-5002-E826DEC04BB2}"/>
              </a:ext>
            </a:extLst>
          </p:cNvPr>
          <p:cNvSpPr txBox="1"/>
          <p:nvPr/>
        </p:nvSpPr>
        <p:spPr>
          <a:xfrm>
            <a:off x="7244742" y="1342628"/>
            <a:ext cx="400748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85AFEE-2DE7-D7D1-B0B6-742291FDCEE2}"/>
              </a:ext>
            </a:extLst>
          </p:cNvPr>
          <p:cNvSpPr txBox="1"/>
          <p:nvPr/>
        </p:nvSpPr>
        <p:spPr>
          <a:xfrm>
            <a:off x="1059709" y="3360054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BA5F95-4C50-4C09-DBAA-6AE1A6AC039F}"/>
              </a:ext>
            </a:extLst>
          </p:cNvPr>
          <p:cNvSpPr txBox="1"/>
          <p:nvPr/>
        </p:nvSpPr>
        <p:spPr>
          <a:xfrm>
            <a:off x="3748941" y="4846038"/>
            <a:ext cx="789686" cy="61475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18" name="yt_shape_11018"/>
              <p:cNvSpPr txBox="1"/>
              <p:nvPr/>
            </p:nvSpPr>
            <p:spPr>
              <a:xfrm>
                <a:off x="540000" y="1408426"/>
                <a:ext cx="6236323" cy="17749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018" name="yt_shape_110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08426"/>
                <a:ext cx="6236323" cy="1774909"/>
              </a:xfrm>
              <a:prstGeom prst="rect">
                <a:avLst/>
              </a:prstGeom>
              <a:blipFill>
                <a:blip r:embed="rId2"/>
                <a:stretch>
                  <a:fillRect l="-3030" t="-1031" r="-1857" b="-3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24E6C3F-607E-DD18-94A2-A9BC9CFCAB21}"/>
                  </a:ext>
                </a:extLst>
              </p:cNvPr>
              <p:cNvSpPr txBox="1"/>
              <p:nvPr/>
            </p:nvSpPr>
            <p:spPr>
              <a:xfrm>
                <a:off x="449989" y="1361620"/>
                <a:ext cx="6356097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24E6C3F-607E-DD18-94A2-A9BC9CFCAB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61620"/>
                <a:ext cx="6356097" cy="615392"/>
              </a:xfrm>
              <a:prstGeom prst="rect">
                <a:avLst/>
              </a:prstGeom>
              <a:blipFill>
                <a:blip r:embed="rId3"/>
                <a:stretch>
                  <a:fillRect l="-1536" r="-1440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2B18874-E622-86CE-4144-3F7E5511136F}"/>
                  </a:ext>
                </a:extLst>
              </p:cNvPr>
              <p:cNvSpPr txBox="1"/>
              <p:nvPr/>
            </p:nvSpPr>
            <p:spPr>
              <a:xfrm>
                <a:off x="449989" y="1883400"/>
                <a:ext cx="2336039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2B18874-E622-86CE-4144-3F7E551113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83400"/>
                <a:ext cx="2336039" cy="615391"/>
              </a:xfrm>
              <a:prstGeom prst="rect">
                <a:avLst/>
              </a:prstGeom>
              <a:blipFill>
                <a:blip r:embed="rId4"/>
                <a:stretch>
                  <a:fillRect l="-4178" r="-4178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36712CC-BF03-6D33-1E0E-DC7E28AA0E5D}"/>
                  </a:ext>
                </a:extLst>
              </p:cNvPr>
              <p:cNvSpPr txBox="1"/>
              <p:nvPr/>
            </p:nvSpPr>
            <p:spPr>
              <a:xfrm>
                <a:off x="449989" y="2405179"/>
                <a:ext cx="1954974" cy="80779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36712CC-BF03-6D33-1E0E-DC7E28AA0E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05179"/>
                <a:ext cx="1954974" cy="807797"/>
              </a:xfrm>
              <a:prstGeom prst="rect">
                <a:avLst/>
              </a:prstGeom>
              <a:blipFill>
                <a:blip r:embed="rId5"/>
                <a:stretch>
                  <a:fillRect l="-4984" r="-4673" b="-1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014"/>
              <p:cNvSpPr txBox="1"/>
              <p:nvPr/>
            </p:nvSpPr>
            <p:spPr>
              <a:xfrm>
                <a:off x="540000" y="709084"/>
                <a:ext cx="8255593" cy="12473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比较大小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6" name="yt_shape_110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09084"/>
                <a:ext cx="8255593" cy="1247393"/>
              </a:xfrm>
              <a:prstGeom prst="rect">
                <a:avLst/>
              </a:prstGeom>
              <a:blipFill>
                <a:blip r:embed="rId6"/>
                <a:stretch>
                  <a:fillRect l="-22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0" name="yt_shape_11020"/>
          <p:cNvSpPr txBox="1"/>
          <p:nvPr/>
        </p:nvSpPr>
        <p:spPr>
          <a:xfrm>
            <a:off x="540000" y="900000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没理清面积与棱长的关系而出错</a:t>
            </a:r>
          </a:p>
        </p:txBody>
      </p:sp>
      <p:sp>
        <p:nvSpPr>
          <p:cNvPr id="11021" name="yt_shape_11021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一个无盖的正方体鱼缸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其表面积为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147dm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则其棱长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满足的关系为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3" name="yt_shape_1716043640368" title="H_26.259764">
            <a:extLst>
              <a:ext uri="{FF2B5EF4-FFF2-40B4-BE49-F238E27FC236}">
                <a16:creationId xmlns:a16="http://schemas.microsoft.com/office/drawing/2014/main" id="{2092EA22-BD1D-77C6-2272-DA1FB42851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C09651-301E-5F45-A1F6-E437084F99E2}"/>
              </a:ext>
            </a:extLst>
          </p:cNvPr>
          <p:cNvSpPr txBox="1"/>
          <p:nvPr/>
        </p:nvSpPr>
        <p:spPr>
          <a:xfrm>
            <a:off x="10560896" y="1342628"/>
            <a:ext cx="1026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601C77-B7EC-09D8-EA09-60793ACFD868}"/>
              </a:ext>
            </a:extLst>
          </p:cNvPr>
          <p:cNvSpPr txBox="1"/>
          <p:nvPr/>
        </p:nvSpPr>
        <p:spPr>
          <a:xfrm>
            <a:off x="1612158" y="1818116"/>
            <a:ext cx="1026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3" name="yt_shape_1102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022" name="yt_image_11022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25" name="yt_shape_11025"/>
              <p:cNvSpPr txBox="1"/>
              <p:nvPr/>
            </p:nvSpPr>
            <p:spPr>
              <a:xfrm>
                <a:off x="540000" y="1482165"/>
                <a:ext cx="8473730" cy="4660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则以下对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的估算正确的是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025" name="yt_shape_11025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8473730" cy="466025"/>
              </a:xfrm>
              <a:prstGeom prst="rect">
                <a:avLst/>
              </a:prstGeom>
              <a:blipFill>
                <a:blip r:embed="rId3"/>
                <a:stretch>
                  <a:fillRect l="-2230" t="-3896" r="-1151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27" name="yt_table_1102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340858"/>
              </p:ext>
            </p:extLst>
          </p:nvPr>
        </p:nvGraphicFramePr>
        <p:xfrm>
          <a:off x="540056" y="1998978"/>
          <a:ext cx="5459730" cy="950976"/>
        </p:xfrm>
        <a:graphic>
          <a:graphicData uri="http://schemas.openxmlformats.org/drawingml/2006/table">
            <a:tbl>
              <a:tblPr/>
              <a:tblGrid>
                <a:gridCol w="3195955">
                  <a:extLst>
                    <a:ext uri="{9D8B030D-6E8A-4147-A177-3AD203B41FA5}">
                      <a16:colId xmlns:a16="http://schemas.microsoft.com/office/drawing/2014/main" val="10142"/>
                    </a:ext>
                  </a:extLst>
                </a:gridCol>
                <a:gridCol w="2263775">
                  <a:extLst>
                    <a:ext uri="{9D8B030D-6E8A-4147-A177-3AD203B41FA5}">
                      <a16:colId xmlns:a16="http://schemas.microsoft.com/office/drawing/2014/main" val="101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029" name="yt_shape_11029"/>
              <p:cNvSpPr txBox="1"/>
              <p:nvPr/>
            </p:nvSpPr>
            <p:spPr>
              <a:xfrm>
                <a:off x="540119" y="3000532"/>
                <a:ext cx="11111999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资阳市中考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b4684"/>
                  </a:rPr>
                  <a:t>的大小关系为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029" name="yt_shape_11029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00532"/>
                <a:ext cx="11111999" cy="958724"/>
              </a:xfrm>
              <a:prstGeom prst="rect">
                <a:avLst/>
              </a:prstGeom>
              <a:blipFill>
                <a:blip r:embed="rId4"/>
                <a:stretch>
                  <a:fillRect l="-1701" t="-1274" b="-19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31" name="yt_table_1103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667963"/>
              </p:ext>
            </p:extLst>
          </p:nvPr>
        </p:nvGraphicFramePr>
        <p:xfrm>
          <a:off x="540056" y="4010044"/>
          <a:ext cx="5459730" cy="950976"/>
        </p:xfrm>
        <a:graphic>
          <a:graphicData uri="http://schemas.openxmlformats.org/drawingml/2006/table">
            <a:tbl>
              <a:tblPr/>
              <a:tblGrid>
                <a:gridCol w="3195955">
                  <a:extLst>
                    <a:ext uri="{9D8B030D-6E8A-4147-A177-3AD203B41FA5}">
                      <a16:colId xmlns:a16="http://schemas.microsoft.com/office/drawing/2014/main" val="10144"/>
                    </a:ext>
                  </a:extLst>
                </a:gridCol>
                <a:gridCol w="2263775">
                  <a:extLst>
                    <a:ext uri="{9D8B030D-6E8A-4147-A177-3AD203B41FA5}">
                      <a16:colId xmlns:a16="http://schemas.microsoft.com/office/drawing/2014/main" val="101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033" name="yt_shape_11033"/>
              <p:cNvSpPr txBox="1"/>
              <p:nvPr/>
            </p:nvSpPr>
            <p:spPr>
              <a:xfrm>
                <a:off x="540119" y="5011598"/>
                <a:ext cx="11492915" cy="14746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的整数部分为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的小数部分为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6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新定义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我们用符号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表示一个不大于实数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的最大的整数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78]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be5d,isEnd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34]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则按这个规律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033" name="yt_shape_110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011598"/>
                <a:ext cx="11492915" cy="1474699"/>
              </a:xfrm>
              <a:prstGeom prst="rect">
                <a:avLst/>
              </a:prstGeom>
              <a:blipFill>
                <a:blip r:embed="rId5"/>
                <a:stretch>
                  <a:fillRect l="-1645" t="-1240" b="-11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632112E-DFC3-97F4-4312-CDD845913243}"/>
              </a:ext>
            </a:extLst>
          </p:cNvPr>
          <p:cNvSpPr txBox="1"/>
          <p:nvPr/>
        </p:nvSpPr>
        <p:spPr>
          <a:xfrm>
            <a:off x="8028967" y="1435359"/>
            <a:ext cx="383286" cy="5551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1D08AD-3A8B-9C25-9126-465309EBBF9B}"/>
              </a:ext>
            </a:extLst>
          </p:cNvPr>
          <p:cNvSpPr txBox="1"/>
          <p:nvPr/>
        </p:nvSpPr>
        <p:spPr>
          <a:xfrm>
            <a:off x="1059708" y="3478808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896D3F9-6114-C6DF-B286-3838C6CEAC96}"/>
                  </a:ext>
                </a:extLst>
              </p:cNvPr>
              <p:cNvSpPr txBox="1"/>
              <p:nvPr/>
            </p:nvSpPr>
            <p:spPr>
              <a:xfrm>
                <a:off x="9911862" y="4964792"/>
                <a:ext cx="14057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4" name="文本框 3" descr="{'rangeId': 17, 'hasSerialNum': 1, 'mathAnswerShape': 1}">
                <a:extLst>
                  <a:ext uri="{FF2B5EF4-FFF2-40B4-BE49-F238E27FC236}">
                    <a16:creationId xmlns:a16="http://schemas.microsoft.com/office/drawing/2014/main" id="{C896D3F9-6114-C6DF-B286-3838C6CEAC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11862" y="4964792"/>
                <a:ext cx="1405764" cy="613931"/>
              </a:xfrm>
              <a:prstGeom prst="rect">
                <a:avLst/>
              </a:prstGeom>
              <a:blipFill>
                <a:blip r:embed="rId6"/>
                <a:stretch>
                  <a:fillRect l="-692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2CEAFD1-707C-0511-638D-4B1A2D4643CD}"/>
              </a:ext>
            </a:extLst>
          </p:cNvPr>
          <p:cNvCxnSpPr/>
          <p:nvPr/>
        </p:nvCxnSpPr>
        <p:spPr>
          <a:xfrm>
            <a:off x="9697073" y="5550967"/>
            <a:ext cx="15305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89CBA782-59E6-4C84-F4CE-E26AD846F66E}"/>
              </a:ext>
            </a:extLst>
          </p:cNvPr>
          <p:cNvSpPr txBox="1"/>
          <p:nvPr/>
        </p:nvSpPr>
        <p:spPr>
          <a:xfrm>
            <a:off x="7270262" y="5960599"/>
            <a:ext cx="63728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875FBB2-43F2-8EAC-7D32-7D90D04B1806}"/>
              </a:ext>
            </a:extLst>
          </p:cNvPr>
          <p:cNvSpPr txBox="1"/>
          <p:nvPr/>
        </p:nvSpPr>
        <p:spPr>
          <a:xfrm>
            <a:off x="10239014" y="5960599"/>
            <a:ext cx="94208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7" name="yt_shape_11037"/>
          <p:cNvSpPr txBox="1"/>
          <p:nvPr/>
        </p:nvSpPr>
        <p:spPr>
          <a:xfrm>
            <a:off x="540120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在一次暴风雨后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一棵大树从离地面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点折断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5c83"/>
              </a:rPr>
              <a:t>经测量树的顶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与地面接触点离树的底端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若在此树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的正上方离地面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a319"/>
              </a:rPr>
              <a:t>米处有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高压线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请你探究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该树在折断前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是否接触到高压线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说明你的理由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038" name="yt_image_11038" title="H_86.76">
            <a:extLst>
              <a:ext uri="">
                <a16:creationId xmlns:m="http://schemas.openxmlformats.org/officeDocument/2006/math"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4775" y="2323087"/>
            <a:ext cx="1602448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40" name="yt_shape_11040"/>
              <p:cNvSpPr txBox="1"/>
              <p:nvPr/>
            </p:nvSpPr>
            <p:spPr>
              <a:xfrm>
                <a:off x="540000" y="3475484"/>
                <a:ext cx="4802725" cy="29651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没有接触到高压线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即树高为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故没有接触到高压线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040" name="yt_shape_11040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75484"/>
                <a:ext cx="4802725" cy="2965171"/>
              </a:xfrm>
              <a:prstGeom prst="rect">
                <a:avLst/>
              </a:prstGeom>
              <a:blipFill>
                <a:blip r:embed="rId3"/>
                <a:stretch>
                  <a:fillRect l="-3939" t="-1643" r="-2922" b="-5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13BAA2C-FD2E-03B4-4D78-2403138CCC78}"/>
              </a:ext>
            </a:extLst>
          </p:cNvPr>
          <p:cNvSpPr txBox="1"/>
          <p:nvPr/>
        </p:nvSpPr>
        <p:spPr>
          <a:xfrm>
            <a:off x="449989" y="3428678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没有接触到高压线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156E07-897E-996F-1F88-DC5D2DA5E3AE}"/>
              </a:ext>
            </a:extLst>
          </p:cNvPr>
          <p:cNvSpPr txBox="1"/>
          <p:nvPr/>
        </p:nvSpPr>
        <p:spPr>
          <a:xfrm>
            <a:off x="449989" y="3904166"/>
            <a:ext cx="480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0A1E2E2-8DEE-6F33-3658-14E48C7925EB}"/>
                  </a:ext>
                </a:extLst>
              </p:cNvPr>
              <p:cNvSpPr txBox="1"/>
              <p:nvPr/>
            </p:nvSpPr>
            <p:spPr>
              <a:xfrm>
                <a:off x="449989" y="4379654"/>
                <a:ext cx="4936363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17, 'mathAnswerShape': 1}">
                <a:extLst>
                  <a:ext uri="{FF2B5EF4-FFF2-40B4-BE49-F238E27FC236}">
                    <a16:creationId xmlns:a16="http://schemas.microsoft.com/office/drawing/2014/main" id="{00A1E2E2-8DEE-6F33-3658-14E48C7925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79654"/>
                <a:ext cx="4936363" cy="630441"/>
              </a:xfrm>
              <a:prstGeom prst="rect">
                <a:avLst/>
              </a:prstGeom>
              <a:blipFill>
                <a:blip r:embed="rId4"/>
                <a:stretch>
                  <a:fillRect l="-1975" r="-1852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5B30563-FC89-022A-7A4D-DF9DD302D530}"/>
                  </a:ext>
                </a:extLst>
              </p:cNvPr>
              <p:cNvSpPr txBox="1"/>
              <p:nvPr/>
            </p:nvSpPr>
            <p:spPr>
              <a:xfrm>
                <a:off x="449989" y="4916483"/>
                <a:ext cx="370763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即树高为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17, 'mathAnswerShape': 1}">
                <a:extLst>
                  <a:ext uri="{FF2B5EF4-FFF2-40B4-BE49-F238E27FC236}">
                    <a16:creationId xmlns:a16="http://schemas.microsoft.com/office/drawing/2014/main" id="{85B30563-FC89-022A-7A4D-DF9DD302D5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16483"/>
                <a:ext cx="3707638" cy="613931"/>
              </a:xfrm>
              <a:prstGeom prst="rect">
                <a:avLst/>
              </a:prstGeom>
              <a:blipFill>
                <a:blip r:embed="rId5"/>
                <a:stretch>
                  <a:fillRect l="-2632" r="-2632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EC4C3CC-8B29-0781-6674-5198D892C4A8}"/>
                  </a:ext>
                </a:extLst>
              </p:cNvPr>
              <p:cNvSpPr txBox="1"/>
              <p:nvPr/>
            </p:nvSpPr>
            <p:spPr>
              <a:xfrm>
                <a:off x="449989" y="5436802"/>
                <a:ext cx="464439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6" name="文本框 5" descr="{'rangeId': 17, 'mathAnswerShape': 1}">
                <a:extLst>
                  <a:ext uri="{FF2B5EF4-FFF2-40B4-BE49-F238E27FC236}">
                    <a16:creationId xmlns:a16="http://schemas.microsoft.com/office/drawing/2014/main" id="{1EC4C3CC-8B29-0781-6674-5198D892C4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36802"/>
                <a:ext cx="4644390" cy="613931"/>
              </a:xfrm>
              <a:prstGeom prst="rect">
                <a:avLst/>
              </a:prstGeom>
              <a:blipFill>
                <a:blip r:embed="rId6"/>
                <a:stretch>
                  <a:fillRect l="-2100" r="-196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8AD481F-82F8-C155-802B-6DE99579CCBB}"/>
              </a:ext>
            </a:extLst>
          </p:cNvPr>
          <p:cNvSpPr txBox="1"/>
          <p:nvPr/>
        </p:nvSpPr>
        <p:spPr>
          <a:xfrm>
            <a:off x="449989" y="5957121"/>
            <a:ext cx="3075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故没有接触到高压线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811</Words>
  <Application>Microsoft Office PowerPoint</Application>
  <PresentationFormat>宽屏</PresentationFormat>
  <Paragraphs>150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2" baseType="lpstr">
      <vt:lpstr>,isEnd</vt:lpstr>
      <vt:lpstr>_⨹_1_3be5d,isEnd</vt:lpstr>
      <vt:lpstr>_⨹_1_3c025</vt:lpstr>
      <vt:lpstr>_⨹_1_dbb41,isEnd</vt:lpstr>
      <vt:lpstr>_⨹_2_f7785,isEnd</vt:lpstr>
      <vt:lpstr>_⨹_3_3a319</vt:lpstr>
      <vt:lpstr>_⨹_5_045db</vt:lpstr>
      <vt:lpstr>_⨹_6_46216</vt:lpstr>
      <vt:lpstr>_⨹_6_95c83</vt:lpstr>
      <vt:lpstr>_⨹_6_b4684</vt:lpstr>
      <vt:lpstr>_⨹_8_abae1</vt:lpstr>
      <vt:lpstr>_⨹_9_1c43c</vt:lpstr>
      <vt:lpstr>_⨹_9_d7e23</vt:lpstr>
      <vt:lpstr>Finished</vt:lpstr>
      <vt:lpstr>IsAddLine</vt:lpstr>
      <vt:lpstr>W:6.005039,H:37.44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12</cp:revision>
  <dcterms:created xsi:type="dcterms:W3CDTF">2024-05-18T14:44:41Z</dcterms:created>
  <dcterms:modified xsi:type="dcterms:W3CDTF">2024-05-20T06:50:18Z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