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4" r:id="rId11"/>
    <p:sldId id="315" r:id="rId12"/>
    <p:sldId id="317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3" name="yt_shape_12353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沿特定路径运动的点的规律探究</a:t>
            </a:r>
          </a:p>
        </p:txBody>
      </p:sp>
      <p:sp>
        <p:nvSpPr>
          <p:cNvPr id="12354" name="yt_shape_12354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一动点从原点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沿着箭头所示方向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d8a1,isEnd"/>
              </a:rPr>
              <a:t>每次移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依次得到点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7aa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55" name="yt_image_1235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601" y="2981364"/>
            <a:ext cx="2984796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08586">
            <a:extLst>
              <a:ext uri="{FF2B5EF4-FFF2-40B4-BE49-F238E27FC236}">
                <a16:creationId xmlns:a16="http://schemas.microsoft.com/office/drawing/2014/main" id="{7F5B99DD-C998-4E7B-A9A7-4B573C729E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D77DCA-75E6-0070-E2CE-9594426BBBBB}"/>
              </a:ext>
            </a:extLst>
          </p:cNvPr>
          <p:cNvSpPr txBox="1"/>
          <p:nvPr/>
        </p:nvSpPr>
        <p:spPr>
          <a:xfrm>
            <a:off x="7604971" y="229360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" name="yt_shape_12391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图形中变化的点的坐标探究</a:t>
            </a:r>
          </a:p>
        </p:txBody>
      </p:sp>
      <p:sp>
        <p:nvSpPr>
          <p:cNvPr id="12392" name="yt_shape_12392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的两边在坐标轴上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d66a,isEnd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3665,isEnd"/>
              </a:rPr>
              <a:t>为边作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以此类推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27c6,isEnd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96" name="yt_shape_12396"/>
          <p:cNvSpPr txBox="1"/>
          <p:nvPr/>
        </p:nvSpPr>
        <p:spPr>
          <a:xfrm>
            <a:off x="540000" y="586572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3" name="yt_shape_12393" title="H_185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0597" y="3461496"/>
            <a:ext cx="2050804" cy="2353959"/>
            <a:chOff x="0" y="0"/>
            <a:chExt cx="2050804" cy="2353959"/>
          </a:xfrm>
        </p:grpSpPr>
        <p:pic>
          <p:nvPicPr>
            <p:cNvPr id="2" name="yt_image_1239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0804" cy="19579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5" name="yt_shape_12395"/>
            <p:cNvSpPr txBox="1"/>
            <p:nvPr/>
          </p:nvSpPr>
          <p:spPr>
            <a:xfrm>
              <a:off x="415938" y="19939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pic>
        <p:nvPicPr>
          <p:cNvPr id="4" name="yt_shape_1716043808817">
            <a:extLst>
              <a:ext uri="{FF2B5EF4-FFF2-40B4-BE49-F238E27FC236}">
                <a16:creationId xmlns:a16="http://schemas.microsoft.com/office/drawing/2014/main" id="{417EE229-2233-827F-F8AA-821375915E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95B3E8C-1A2E-A8BB-D318-F499CEF98338}"/>
              </a:ext>
            </a:extLst>
          </p:cNvPr>
          <p:cNvSpPr txBox="1"/>
          <p:nvPr/>
        </p:nvSpPr>
        <p:spPr>
          <a:xfrm>
            <a:off x="1059708" y="2769092"/>
            <a:ext cx="211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轴向右滚动到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a5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依次进行下去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844,isEnd"/>
              </a:rPr>
              <a:t>1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98" name="yt_image_1239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7050" y="2491930"/>
            <a:ext cx="281789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129D8C-50C6-1658-9C18-CF974B4703D7}"/>
              </a:ext>
            </a:extLst>
          </p:cNvPr>
          <p:cNvSpPr txBox="1"/>
          <p:nvPr/>
        </p:nvSpPr>
        <p:spPr>
          <a:xfrm>
            <a:off x="7825632" y="180417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12147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7" name="yt_shape_1235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在平面直角坐标系中按图中箭头所示方向运动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52ec,isEnd"/>
              </a:rPr>
              <a:t>次从原点运动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次接着运动到点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次接着运动到点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4_e5444,isEnd"/>
              </a:rPr>
              <a:t>），…，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按这样的运动规律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次运动后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58" name="yt_image_12358" title="H_91.9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4293" y="2491930"/>
            <a:ext cx="4563412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21CAD6-A0D1-6C83-B623-302695CF9ECE}"/>
              </a:ext>
            </a:extLst>
          </p:cNvPr>
          <p:cNvSpPr txBox="1"/>
          <p:nvPr/>
        </p:nvSpPr>
        <p:spPr>
          <a:xfrm>
            <a:off x="8503496" y="180417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60" name="yt_shape_12360"/>
              <p:cNvSpPr txBox="1"/>
              <p:nvPr/>
            </p:nvSpPr>
            <p:spPr>
              <a:xfrm>
                <a:off x="540119" y="900000"/>
                <a:ext cx="11492915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泰安市中考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8e92,isEnd"/>
                  </a:rPr>
                  <a:t>的等边三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按如图所示摆放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df5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＝…＝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60" name="yt_shape_123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25840"/>
              </a:xfrm>
              <a:prstGeom prst="rect">
                <a:avLst/>
              </a:prstGeom>
              <a:blipFill>
                <a:blip r:embed="rId2"/>
                <a:stretch>
                  <a:fillRect l="-1645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62" name="yt_image_1236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5505" y="2528992"/>
            <a:ext cx="4900989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47DF4F-E39A-F828-D4E8-88D99DB8EC85}"/>
                  </a:ext>
                </a:extLst>
              </p:cNvPr>
              <p:cNvSpPr txBox="1"/>
              <p:nvPr/>
            </p:nvSpPr>
            <p:spPr>
              <a:xfrm>
                <a:off x="4882408" y="1723220"/>
                <a:ext cx="24725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2023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4, 'hasSerialNum': 1, 'mathAnswerShape': 1}">
                <a:extLst>
                  <a:ext uri="{FF2B5EF4-FFF2-40B4-BE49-F238E27FC236}">
                    <a16:creationId xmlns:a16="http://schemas.microsoft.com/office/drawing/2014/main" id="{FF47DF4F-E39A-F828-D4E8-88D99DB8EC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2408" y="1723220"/>
                <a:ext cx="2472564" cy="554686"/>
              </a:xfrm>
              <a:prstGeom prst="rect">
                <a:avLst/>
              </a:prstGeom>
              <a:blipFill>
                <a:blip r:embed="rId4"/>
                <a:stretch>
                  <a:fillRect l="-394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4" name="yt_shape_12364"/>
          <p:cNvSpPr txBox="1"/>
          <p:nvPr/>
        </p:nvSpPr>
        <p:spPr>
          <a:xfrm>
            <a:off x="540000" y="900000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围绕运动中的点的坐标规律探究</a:t>
            </a:r>
          </a:p>
        </p:txBody>
      </p:sp>
      <p:sp>
        <p:nvSpPr>
          <p:cNvPr id="12365" name="yt_shape_12365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在一单位为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的方格纸上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1e00"/>
              </a:rPr>
              <a:t>都是斜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ee95"/>
              </a:rPr>
              <a:t>的顶点坐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则依图中所示规律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be48"/>
              </a:rPr>
              <a:t>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7" name="yt_table_1236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469205"/>
              </p:ext>
            </p:extLst>
          </p:nvPr>
        </p:nvGraphicFramePr>
        <p:xfrm>
          <a:off x="540056" y="3309132"/>
          <a:ext cx="65043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pic>
        <p:nvPicPr>
          <p:cNvPr id="12366" name="yt_image_12366_skip" title="H_190.8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7669" y="3309132"/>
            <a:ext cx="3272535" cy="242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08654">
            <a:extLst>
              <a:ext uri="{FF2B5EF4-FFF2-40B4-BE49-F238E27FC236}">
                <a16:creationId xmlns:a16="http://schemas.microsoft.com/office/drawing/2014/main" id="{187B5CF8-D628-ED0E-48B4-7A3125E63F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845F3B-4518-767D-615D-AE738612EAF5}"/>
              </a:ext>
            </a:extLst>
          </p:cNvPr>
          <p:cNvSpPr txBox="1"/>
          <p:nvPr/>
        </p:nvSpPr>
        <p:spPr>
          <a:xfrm>
            <a:off x="1669308" y="27690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" name="yt_shape_1236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7da26,isEnd"/>
              </a:rPr>
              <a:t>以每秒一个单位长度的速度按图中箭头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秒运动到点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秒运动到点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0c00,isEnd"/>
              </a:rPr>
              <a:t>秒运动到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秒运动到点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所在位置的坐标是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6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70" name="yt_image_12370" title="H_165.4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830" y="2972062"/>
            <a:ext cx="2664338" cy="210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616AC0-1452-DF94-A832-BEE7B0E5AAAA}"/>
              </a:ext>
            </a:extLst>
          </p:cNvPr>
          <p:cNvSpPr txBox="1"/>
          <p:nvPr/>
        </p:nvSpPr>
        <p:spPr>
          <a:xfrm>
            <a:off x="10272464" y="1804170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d63e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AC8A3-1107-5DB5-24E5-FBC995B6FC68}"/>
              </a:ext>
            </a:extLst>
          </p:cNvPr>
          <p:cNvSpPr txBox="1"/>
          <p:nvPr/>
        </p:nvSpPr>
        <p:spPr>
          <a:xfrm>
            <a:off x="11046633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2" name="yt_shape_12372"/>
          <p:cNvSpPr txBox="1"/>
          <p:nvPr/>
        </p:nvSpPr>
        <p:spPr>
          <a:xfrm>
            <a:off x="540119" y="900000"/>
            <a:ext cx="11651881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从原点出发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沿如图所示的方向运动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460,isEnd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达位置的坐标依次为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ed85,isEnd"/>
              </a:rPr>
              <a:t>，－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若到达终点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681,isEnd"/>
              </a:rPr>
              <a:t>的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681,isEnd"/>
              </a:rPr>
              <a:t>值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73" name="yt_image_1237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2038" y="2768910"/>
            <a:ext cx="3307924" cy="351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1A7901-BEB5-7F0E-9145-6849488D67E5}"/>
              </a:ext>
            </a:extLst>
          </p:cNvPr>
          <p:cNvSpPr txBox="1"/>
          <p:nvPr/>
        </p:nvSpPr>
        <p:spPr>
          <a:xfrm>
            <a:off x="10992544" y="17839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000" y="900000"/>
            <a:ext cx="683680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绕原点呈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字形运动的点的坐标探究</a:t>
            </a:r>
          </a:p>
        </p:txBody>
      </p:sp>
      <p:sp>
        <p:nvSpPr>
          <p:cNvPr id="12376" name="yt_shape_12376"/>
          <p:cNvSpPr txBox="1"/>
          <p:nvPr/>
        </p:nvSpPr>
        <p:spPr>
          <a:xfrm>
            <a:off x="540120" y="1389434"/>
            <a:ext cx="11651880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a628"/>
              </a:rPr>
              <a:t>，－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一只瓢虫从点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114"/>
              </a:rPr>
              <a:t>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循环爬行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秒瓢虫的坐标为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8" name="yt_table_1237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238310"/>
              </p:ext>
            </p:extLst>
          </p:nvPr>
        </p:nvGraphicFramePr>
        <p:xfrm>
          <a:off x="540056" y="2829000"/>
          <a:ext cx="2921000" cy="1901952"/>
        </p:xfrm>
        <a:graphic>
          <a:graphicData uri="http://schemas.openxmlformats.org/drawingml/2006/table">
            <a:tbl>
              <a:tblPr/>
              <a:tblGrid>
                <a:gridCol w="292100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pic>
        <p:nvPicPr>
          <p:cNvPr id="12377" name="yt_image_12377_skip" title="H_125.1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4070" y="2829000"/>
            <a:ext cx="186582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08736" title="H_25.973701">
            <a:extLst>
              <a:ext uri="{FF2B5EF4-FFF2-40B4-BE49-F238E27FC236}">
                <a16:creationId xmlns:a16="http://schemas.microsoft.com/office/drawing/2014/main" id="{55C8E380-CF8E-FE53-D9C7-5E860BCE3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7D2B43-0BA3-CF7A-63B8-BC2F6B4A9DC9}"/>
              </a:ext>
            </a:extLst>
          </p:cNvPr>
          <p:cNvSpPr txBox="1"/>
          <p:nvPr/>
        </p:nvSpPr>
        <p:spPr>
          <a:xfrm>
            <a:off x="5087888" y="2285623"/>
            <a:ext cx="23854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0" name="yt_shape_1238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46f1e,isEnd"/>
              </a:rPr>
              <a:t>每个正方形的顶点从第一象限开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按逆时针方向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；…）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2b65,isEnd"/>
              </a:rPr>
              <a:t>的顶点都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各边均与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它们的边长依次为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73d2,isEnd"/>
              </a:rPr>
              <a:t>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81" name="yt_image_1238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705" y="2972062"/>
            <a:ext cx="2904589" cy="279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86ECB2-90A6-04AB-2FE0-71A5559CCBA8}"/>
              </a:ext>
            </a:extLst>
          </p:cNvPr>
          <p:cNvSpPr txBox="1"/>
          <p:nvPr/>
        </p:nvSpPr>
        <p:spPr>
          <a:xfrm>
            <a:off x="1364508" y="227965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3" name="yt_shape_12383"/>
          <p:cNvSpPr txBox="1"/>
          <p:nvPr/>
        </p:nvSpPr>
        <p:spPr>
          <a:xfrm>
            <a:off x="540119" y="76470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纵坐标都为整数的点称为整点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72c9"/>
              </a:rPr>
              <a:t>观察图中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四条边上的整点的个数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387" name="yt_shape_12387"/>
          <p:cNvSpPr txBox="1"/>
          <p:nvPr/>
        </p:nvSpPr>
        <p:spPr>
          <a:xfrm>
            <a:off x="540000" y="412317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84" name="yt_shape_12384" title="H_207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2610" y="1860023"/>
            <a:ext cx="2626779" cy="2639709"/>
            <a:chOff x="0" y="0"/>
            <a:chExt cx="2626779" cy="2639709"/>
          </a:xfrm>
        </p:grpSpPr>
        <p:pic>
          <p:nvPicPr>
            <p:cNvPr id="2" name="yt_image_1238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26779" cy="2243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6" name="yt_shape_12386"/>
            <p:cNvSpPr txBox="1"/>
            <p:nvPr/>
          </p:nvSpPr>
          <p:spPr>
            <a:xfrm>
              <a:off x="780108" y="22797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12388" name="yt_shape_12388"/>
          <p:cNvSpPr txBox="1"/>
          <p:nvPr/>
        </p:nvSpPr>
        <p:spPr>
          <a:xfrm>
            <a:off x="540000" y="4532457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画出由里向外的第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则在第四个正方形上共有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89" name="yt_shape_12389"/>
          <p:cNvSpPr txBox="1"/>
          <p:nvPr/>
        </p:nvSpPr>
        <p:spPr>
          <a:xfrm>
            <a:off x="540000" y="5011760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请你猜测由里向外第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个正方形四条边上的整点共有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BFFA74-3772-AEF5-2A34-B91EFC75FE03}"/>
              </a:ext>
            </a:extLst>
          </p:cNvPr>
          <p:cNvSpPr txBox="1"/>
          <p:nvPr/>
        </p:nvSpPr>
        <p:spPr>
          <a:xfrm>
            <a:off x="8984389" y="448565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D2C6F1-2C6C-EA3D-148C-A157C27ED065}"/>
              </a:ext>
            </a:extLst>
          </p:cNvPr>
          <p:cNvSpPr txBox="1"/>
          <p:nvPr/>
        </p:nvSpPr>
        <p:spPr>
          <a:xfrm>
            <a:off x="9746389" y="49649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390"/>
          <p:cNvSpPr txBox="1"/>
          <p:nvPr/>
        </p:nvSpPr>
        <p:spPr>
          <a:xfrm>
            <a:off x="540000" y="54726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个正方形的边上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个正方形的边上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7CB5F4-7964-D3D6-FBFE-530813C6E11D}"/>
              </a:ext>
            </a:extLst>
          </p:cNvPr>
          <p:cNvSpPr txBox="1"/>
          <p:nvPr/>
        </p:nvSpPr>
        <p:spPr>
          <a:xfrm>
            <a:off x="4845777" y="542587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49C261-B62C-0BD5-1018-6B4F10B76523}"/>
              </a:ext>
            </a:extLst>
          </p:cNvPr>
          <p:cNvSpPr txBox="1"/>
          <p:nvPr/>
        </p:nvSpPr>
        <p:spPr>
          <a:xfrm>
            <a:off x="10675077" y="5425875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2" grpId="0" build="allAtOnce"/>
      <p:bldP spid="1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665</Words>
  <Application>Microsoft Office PowerPoint</Application>
  <PresentationFormat>宽屏</PresentationFormat>
  <Paragraphs>50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2" baseType="lpstr">
      <vt:lpstr>,isEnd</vt:lpstr>
      <vt:lpstr>_⨹_1_0df5b,isEnd</vt:lpstr>
      <vt:lpstr>_⨹_1_10844,isEnd</vt:lpstr>
      <vt:lpstr>_⨹_1_50114</vt:lpstr>
      <vt:lpstr>_⨹_1_67aa2,isEnd</vt:lpstr>
      <vt:lpstr>_⨹_1_6d66a,isEnd</vt:lpstr>
      <vt:lpstr>_⨹_1_7d63e</vt:lpstr>
      <vt:lpstr>_⨹_1_b9460,isEnd</vt:lpstr>
      <vt:lpstr>_⨹_1_f8a5e,isEnd</vt:lpstr>
      <vt:lpstr>_⨹_14_46f1e,isEnd</vt:lpstr>
      <vt:lpstr>_⨹_17_7da26,isEnd</vt:lpstr>
      <vt:lpstr>_⨹_2_4ed85,isEnd</vt:lpstr>
      <vt:lpstr>_⨹_2_673d2,isEnd</vt:lpstr>
      <vt:lpstr>_⨹_2_7be48</vt:lpstr>
      <vt:lpstr>_⨹_2_9e681,isEnd</vt:lpstr>
      <vt:lpstr>_⨹_2_aa628</vt:lpstr>
      <vt:lpstr>_⨹_3_01e00</vt:lpstr>
      <vt:lpstr>_⨹_3_827c6,isEnd</vt:lpstr>
      <vt:lpstr>_⨹_3_8d8a1,isEnd</vt:lpstr>
      <vt:lpstr>_⨹_3_c3665,isEnd</vt:lpstr>
      <vt:lpstr>_⨹_4_472c9</vt:lpstr>
      <vt:lpstr>_⨹_4_48e92,isEnd</vt:lpstr>
      <vt:lpstr>_⨹_4_a2b65,isEnd</vt:lpstr>
      <vt:lpstr>_⨹_4_bee95</vt:lpstr>
      <vt:lpstr>_⨹_4_e5444,isEnd</vt:lpstr>
      <vt:lpstr>_⨹_4_f0c00,isEnd</vt:lpstr>
      <vt:lpstr>_⨹_6_b52ec,isEnd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2024-05-18T14:44:41Z</dcterms:created>
  <dcterms:modified xsi:type="dcterms:W3CDTF">2024-05-22T06:49:58Z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