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8" r:id="rId7"/>
    <p:sldId id="313" r:id="rId8"/>
    <p:sldId id="315" r:id="rId9"/>
    <p:sldId id="318" r:id="rId10"/>
    <p:sldId id="327" r:id="rId11"/>
    <p:sldId id="329" r:id="rId12"/>
    <p:sldId id="319" r:id="rId13"/>
    <p:sldId id="324" r:id="rId14"/>
    <p:sldId id="330" r:id="rId15"/>
    <p:sldId id="331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00" name="yt_image_124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02" name="yt_image_124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7688" y="1556792"/>
            <a:ext cx="4777907" cy="462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335086E-7D9D-ED7E-524A-BB69D530E472}"/>
              </a:ext>
            </a:extLst>
          </p:cNvPr>
          <p:cNvSpPr/>
          <p:nvPr/>
        </p:nvSpPr>
        <p:spPr>
          <a:xfrm>
            <a:off x="7200369" y="2797132"/>
            <a:ext cx="698205" cy="19440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66CFB00-9F7B-89EB-0EB0-42A4AC19CE79}"/>
              </a:ext>
            </a:extLst>
          </p:cNvPr>
          <p:cNvSpPr/>
          <p:nvPr/>
        </p:nvSpPr>
        <p:spPr>
          <a:xfrm>
            <a:off x="7200369" y="3177722"/>
            <a:ext cx="698205" cy="19166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B3BC172-0BC3-9D01-7DE2-498FE37328B9}"/>
              </a:ext>
            </a:extLst>
          </p:cNvPr>
          <p:cNvSpPr/>
          <p:nvPr/>
        </p:nvSpPr>
        <p:spPr>
          <a:xfrm>
            <a:off x="7200369" y="3572002"/>
            <a:ext cx="698205" cy="19440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F1206F1-6157-050B-3BBD-6A80B243E877}"/>
              </a:ext>
            </a:extLst>
          </p:cNvPr>
          <p:cNvSpPr/>
          <p:nvPr/>
        </p:nvSpPr>
        <p:spPr>
          <a:xfrm>
            <a:off x="7200369" y="3993663"/>
            <a:ext cx="698205" cy="1916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C4A1FB9-C05E-2AED-8318-72955C1305E5}"/>
              </a:ext>
            </a:extLst>
          </p:cNvPr>
          <p:cNvSpPr/>
          <p:nvPr/>
        </p:nvSpPr>
        <p:spPr>
          <a:xfrm>
            <a:off x="7575483" y="5603640"/>
            <a:ext cx="229997" cy="19440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7547E1A-7F2E-804E-79A4-066E75EB6F19}"/>
              </a:ext>
            </a:extLst>
          </p:cNvPr>
          <p:cNvSpPr/>
          <p:nvPr/>
        </p:nvSpPr>
        <p:spPr>
          <a:xfrm>
            <a:off x="7797265" y="5603640"/>
            <a:ext cx="279282" cy="19440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D426712-8F67-FB3D-A157-AFCDB76BF809}"/>
              </a:ext>
            </a:extLst>
          </p:cNvPr>
          <p:cNvSpPr/>
          <p:nvPr/>
        </p:nvSpPr>
        <p:spPr>
          <a:xfrm>
            <a:off x="7575483" y="5921255"/>
            <a:ext cx="501064" cy="19440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6" name="yt_shape_12456"/>
          <p:cNvSpPr txBox="1"/>
          <p:nvPr/>
        </p:nvSpPr>
        <p:spPr>
          <a:xfrm>
            <a:off x="540000" y="900000"/>
            <a:ext cx="966129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的对称点坐标是多少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对称点的坐标为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458" name="yt_image_12458" title="H_210.607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1594" y="1531667"/>
            <a:ext cx="3040405" cy="267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CDEC3B-9E30-C8EF-1F2D-C35A64D098F7}"/>
              </a:ext>
            </a:extLst>
          </p:cNvPr>
          <p:cNvSpPr txBox="1"/>
          <p:nvPr/>
        </p:nvSpPr>
        <p:spPr>
          <a:xfrm>
            <a:off x="449989" y="1328682"/>
            <a:ext cx="8709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对称点的坐标为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1" name="yt_shape_12461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60" name="yt_image_12460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3" name="yt_shape_12463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af8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4" name="yt_table_124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927001"/>
              </p:ext>
            </p:extLst>
          </p:nvPr>
        </p:nvGraphicFramePr>
        <p:xfrm>
          <a:off x="540056" y="2441600"/>
          <a:ext cx="6504306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93846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sp>
        <p:nvSpPr>
          <p:cNvPr id="12466" name="yt_shape_12466"/>
          <p:cNvSpPr txBox="1"/>
          <p:nvPr/>
        </p:nvSpPr>
        <p:spPr>
          <a:xfrm>
            <a:off x="540119" y="34431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4759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467" name="yt_shape_12467"/>
          <p:cNvSpPr txBox="1"/>
          <p:nvPr/>
        </p:nvSpPr>
        <p:spPr>
          <a:xfrm>
            <a:off x="540119" y="44025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已知平面内有一点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的横坐标为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且到原点的距离等于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821d,isEnd"/>
              </a:rPr>
              <a:t>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75B812-E8D1-7DEC-43FD-0D1D4CAB943D}"/>
              </a:ext>
            </a:extLst>
          </p:cNvPr>
          <p:cNvSpPr txBox="1"/>
          <p:nvPr/>
        </p:nvSpPr>
        <p:spPr>
          <a:xfrm>
            <a:off x="819075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FAF3AB-CE23-5892-660E-7078630BC6C9}"/>
              </a:ext>
            </a:extLst>
          </p:cNvPr>
          <p:cNvSpPr txBox="1"/>
          <p:nvPr/>
        </p:nvSpPr>
        <p:spPr>
          <a:xfrm>
            <a:off x="1059708" y="387183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893CE0-A0BE-6459-29D8-6D8A3F1CD8E6}"/>
              </a:ext>
            </a:extLst>
          </p:cNvPr>
          <p:cNvSpPr txBox="1"/>
          <p:nvPr/>
        </p:nvSpPr>
        <p:spPr>
          <a:xfrm>
            <a:off x="1059708" y="4831271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9" name="yt_shape_12469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68" name="yt_image_12468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1" name="yt_shape_12471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问题背景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aed3,isEnd"/>
              </a:rPr>
              <a:t>，－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在平面直角坐标系中描出这几个点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并分别找到线段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c257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然后写出它们的坐标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72" name="yt_shape_12472"/>
              <p:cNvSpPr txBox="1"/>
              <p:nvPr/>
            </p:nvSpPr>
            <p:spPr>
              <a:xfrm>
                <a:off x="540119" y="2921731"/>
                <a:ext cx="11111999" cy="1297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探究发现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结合上述计算结果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8_b9fc2,isEnd"/>
                  </a:rPr>
                  <a:t>你能发现若线段的两个端点的坐标分别为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则线段的中点坐标为</a:t>
                </a:r>
                <a:r>
                  <a:rPr sz="4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472" name="yt_shape_124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21731"/>
                <a:ext cx="11111999" cy="1297984"/>
              </a:xfrm>
              <a:prstGeom prst="rect">
                <a:avLst/>
              </a:prstGeom>
              <a:blipFill>
                <a:blip r:embed="rId3"/>
                <a:stretch>
                  <a:fillRect l="-1701" t="-3756" b="-2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348050-578B-0E41-51B3-6ED104BDF1F8}"/>
              </a:ext>
            </a:extLst>
          </p:cNvPr>
          <p:cNvSpPr txBox="1"/>
          <p:nvPr/>
        </p:nvSpPr>
        <p:spPr>
          <a:xfrm>
            <a:off x="4442671" y="238633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4B5E7E-A5FC-3CA6-33DF-64BA71D3C070}"/>
              </a:ext>
            </a:extLst>
          </p:cNvPr>
          <p:cNvSpPr txBox="1"/>
          <p:nvPr/>
        </p:nvSpPr>
        <p:spPr>
          <a:xfrm>
            <a:off x="6911232" y="2386335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AD24BA-8E1B-2423-7CA4-1B2F182512FB}"/>
                  </a:ext>
                </a:extLst>
              </p:cNvPr>
              <p:cNvSpPr txBox="1"/>
              <p:nvPr/>
            </p:nvSpPr>
            <p:spPr>
              <a:xfrm>
                <a:off x="7120782" y="3269463"/>
                <a:ext cx="2849119" cy="9035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E4AD24BA-8E1B-2423-7CA4-1B2F182512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0782" y="3269463"/>
                <a:ext cx="2849119" cy="9035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75" name="yt_image_12475" title="H_126.0000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9299" y="2137642"/>
            <a:ext cx="2468883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7" name="yt_shape_12477"/>
          <p:cNvSpPr txBox="1"/>
          <p:nvPr/>
        </p:nvSpPr>
        <p:spPr>
          <a:xfrm>
            <a:off x="507741" y="3788278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79" name="yt_shape_12479"/>
          <p:cNvSpPr txBox="1"/>
          <p:nvPr/>
        </p:nvSpPr>
        <p:spPr>
          <a:xfrm>
            <a:off x="507741" y="4419945"/>
            <a:ext cx="2496646" cy="14498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en-US" altLang="zh-CN" sz="8050" b="0" i="0" u="none" spc="17456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</a:p>
        </p:txBody>
      </p:sp>
      <p:pic>
        <p:nvPicPr>
          <p:cNvPr id="12478" name="yt_image_12478" title="H_126.0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741" y="4419945"/>
            <a:ext cx="2470330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F49059-7AC7-2D4B-8406-879F872D6EFC}"/>
              </a:ext>
            </a:extLst>
          </p:cNvPr>
          <p:cNvSpPr txBox="1"/>
          <p:nvPr/>
        </p:nvSpPr>
        <p:spPr>
          <a:xfrm>
            <a:off x="417730" y="3741472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474"/>
          <p:cNvSpPr txBox="1"/>
          <p:nvPr/>
        </p:nvSpPr>
        <p:spPr>
          <a:xfrm>
            <a:off x="507741" y="72546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拓展应用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利用上述规律解决下列问题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1147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第四个点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b748"/>
              </a:rPr>
              <a:t>中的一个点构成的线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段的中点与另外两个端点构成的线段的中点重合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82" name="yt_shape_12482"/>
              <p:cNvSpPr txBox="1"/>
              <p:nvPr/>
            </p:nvSpPr>
            <p:spPr>
              <a:xfrm>
                <a:off x="540119" y="900000"/>
                <a:ext cx="11492915" cy="50787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的中点分别为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342b6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ec62c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82" name="yt_shape_12482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78763"/>
              </a:xfrm>
              <a:prstGeom prst="rect">
                <a:avLst/>
              </a:prstGeom>
              <a:blipFill>
                <a:blip r:embed="rId2"/>
                <a:stretch>
                  <a:fillRect l="-1645" t="-1080" b="-2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9EAFA3-B62D-6B8C-B743-A4A575480D8B}"/>
              </a:ext>
            </a:extLst>
          </p:cNvPr>
          <p:cNvSpPr txBox="1"/>
          <p:nvPr/>
        </p:nvSpPr>
        <p:spPr>
          <a:xfrm>
            <a:off x="450108" y="853194"/>
            <a:ext cx="700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5EDFAD-CB7E-2FBB-19F4-DE78E5BAB2C2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9412987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的中点分别为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mathAnswerShape': 1}">
                <a:extLst>
                  <a:ext uri="{FF2B5EF4-FFF2-40B4-BE49-F238E27FC236}">
                    <a16:creationId xmlns:a16="http://schemas.microsoft.com/office/drawing/2014/main" id="{B15EDFAD-CB7E-2FBB-19F4-DE78E5BAB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9412987" cy="772808"/>
              </a:xfrm>
              <a:prstGeom prst="rect">
                <a:avLst/>
              </a:prstGeom>
              <a:blipFill>
                <a:blip r:embed="rId3"/>
                <a:stretch>
                  <a:fillRect l="-1036" r="-97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33EBEA-BF62-87FB-24CA-C9487643BB83}"/>
                  </a:ext>
                </a:extLst>
              </p:cNvPr>
              <p:cNvSpPr txBox="1"/>
              <p:nvPr/>
            </p:nvSpPr>
            <p:spPr>
              <a:xfrm>
                <a:off x="450108" y="2007878"/>
                <a:ext cx="1082605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过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342b6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B633EBEA-BF62-87FB-24CA-C9487643BB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7878"/>
                <a:ext cx="10826052" cy="766077"/>
              </a:xfrm>
              <a:prstGeom prst="rect">
                <a:avLst/>
              </a:prstGeom>
              <a:blipFill>
                <a:blip r:embed="rId4"/>
                <a:stretch>
                  <a:fillRect l="-901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F56B648-E641-10B4-E6B1-7E5A9AE8A52B}"/>
              </a:ext>
            </a:extLst>
          </p:cNvPr>
          <p:cNvSpPr txBox="1"/>
          <p:nvPr/>
        </p:nvSpPr>
        <p:spPr>
          <a:xfrm>
            <a:off x="450108" y="268034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5D8102-D804-F615-5648-A53EA9B796C5}"/>
                  </a:ext>
                </a:extLst>
              </p:cNvPr>
              <p:cNvSpPr txBox="1"/>
              <p:nvPr/>
            </p:nvSpPr>
            <p:spPr>
              <a:xfrm>
                <a:off x="450108" y="3155831"/>
                <a:ext cx="1124515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过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ec62c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mathAnswerShape': 1}">
                <a:extLst>
                  <a:ext uri="{FF2B5EF4-FFF2-40B4-BE49-F238E27FC236}">
                    <a16:creationId xmlns:a16="http://schemas.microsoft.com/office/drawing/2014/main" id="{755D8102-D804-F615-5648-A53EA9B79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55831"/>
                <a:ext cx="11245152" cy="772808"/>
              </a:xfrm>
              <a:prstGeom prst="rect">
                <a:avLst/>
              </a:prstGeom>
              <a:blipFill>
                <a:blip r:embed="rId5"/>
                <a:stretch>
                  <a:fillRect l="-867" t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09FDA34-E51C-A169-B85D-1043F58E3AF8}"/>
              </a:ext>
            </a:extLst>
          </p:cNvPr>
          <p:cNvSpPr txBox="1"/>
          <p:nvPr/>
        </p:nvSpPr>
        <p:spPr>
          <a:xfrm>
            <a:off x="450108" y="383502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458206-C24B-4DC1-04BC-63DE60152380}"/>
                  </a:ext>
                </a:extLst>
              </p:cNvPr>
              <p:cNvSpPr txBox="1"/>
              <p:nvPr/>
            </p:nvSpPr>
            <p:spPr>
              <a:xfrm>
                <a:off x="450108" y="4310515"/>
                <a:ext cx="681132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过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7, 'mathAnswerShape': 1}">
                <a:extLst>
                  <a:ext uri="{FF2B5EF4-FFF2-40B4-BE49-F238E27FC236}">
                    <a16:creationId xmlns:a16="http://schemas.microsoft.com/office/drawing/2014/main" id="{B3458206-C24B-4DC1-04BC-63DE60152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10515"/>
                <a:ext cx="6811328" cy="766077"/>
              </a:xfrm>
              <a:prstGeom prst="rect">
                <a:avLst/>
              </a:prstGeom>
              <a:blipFill>
                <a:blip r:embed="rId6"/>
                <a:stretch>
                  <a:fillRect l="-1432" r="-14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E464974-754E-D6A1-B077-C0982880B9D6}"/>
              </a:ext>
            </a:extLst>
          </p:cNvPr>
          <p:cNvSpPr txBox="1"/>
          <p:nvPr/>
        </p:nvSpPr>
        <p:spPr>
          <a:xfrm>
            <a:off x="450108" y="4982980"/>
            <a:ext cx="537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5AEEC8-4239-6880-E382-F22E5744BB4C}"/>
              </a:ext>
            </a:extLst>
          </p:cNvPr>
          <p:cNvSpPr txBox="1"/>
          <p:nvPr/>
        </p:nvSpPr>
        <p:spPr>
          <a:xfrm>
            <a:off x="450108" y="5458468"/>
            <a:ext cx="7353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5" name="yt_shape_12405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04" name="yt_image_12404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7" name="yt_shape_12407"/>
          <p:cNvSpPr txBox="1"/>
          <p:nvPr/>
        </p:nvSpPr>
        <p:spPr>
          <a:xfrm>
            <a:off x="540000" y="1482165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确定位置</a:t>
            </a:r>
          </a:p>
        </p:txBody>
      </p:sp>
      <p:sp>
        <p:nvSpPr>
          <p:cNvPr id="12408" name="yt_shape_12408"/>
          <p:cNvSpPr txBox="1"/>
          <p:nvPr/>
        </p:nvSpPr>
        <p:spPr>
          <a:xfrm>
            <a:off x="540000" y="1971599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下列描述不能确定位置的是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9" name="yt_table_124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34489"/>
              </p:ext>
            </p:extLst>
          </p:nvPr>
        </p:nvGraphicFramePr>
        <p:xfrm>
          <a:off x="540056" y="2450902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广州塔南偏西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钱塘明月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庆春电影院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号厅的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pic>
        <p:nvPicPr>
          <p:cNvPr id="3" name="yt_shape_1716043817516" title="H_25.973701">
            <a:extLst>
              <a:ext uri="{FF2B5EF4-FFF2-40B4-BE49-F238E27FC236}">
                <a16:creationId xmlns:a16="http://schemas.microsoft.com/office/drawing/2014/main" id="{39FE0884-870B-7BCB-8637-D18FA2EE46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6F88C4-E655-535B-F1DD-DF0C736BA04D}"/>
              </a:ext>
            </a:extLst>
          </p:cNvPr>
          <p:cNvSpPr txBox="1"/>
          <p:nvPr/>
        </p:nvSpPr>
        <p:spPr>
          <a:xfrm>
            <a:off x="5098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1" name="yt_shape_1241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如图是英才学校平面简图的一部分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代表仓库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代表办公楼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2088,isEnd"/>
              </a:rPr>
              <a:t>代表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其中仓库在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则办公楼在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实验楼在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415" name="yt_shape_12415"/>
          <p:cNvSpPr txBox="1"/>
          <p:nvPr/>
        </p:nvSpPr>
        <p:spPr>
          <a:xfrm>
            <a:off x="540000" y="374180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2" name="yt_shape_12412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62618" y="2011799"/>
            <a:ext cx="2266763" cy="1679589"/>
            <a:chOff x="0" y="0"/>
            <a:chExt cx="2266763" cy="1679589"/>
          </a:xfrm>
        </p:grpSpPr>
        <p:pic>
          <p:nvPicPr>
            <p:cNvPr id="2" name="yt_image_1241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66763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4" name="yt_shape_12414"/>
            <p:cNvSpPr txBox="1"/>
            <p:nvPr/>
          </p:nvSpPr>
          <p:spPr>
            <a:xfrm>
              <a:off x="600100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0AB6450-8F83-A8C6-4757-687B5BCA2608}"/>
              </a:ext>
            </a:extLst>
          </p:cNvPr>
          <p:cNvSpPr txBox="1"/>
          <p:nvPr/>
        </p:nvSpPr>
        <p:spPr>
          <a:xfrm>
            <a:off x="6112721" y="1328682"/>
            <a:ext cx="870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89C769-20EE-4966-304F-7FF3924C2E50}"/>
              </a:ext>
            </a:extLst>
          </p:cNvPr>
          <p:cNvSpPr txBox="1"/>
          <p:nvPr/>
        </p:nvSpPr>
        <p:spPr>
          <a:xfrm>
            <a:off x="8984507" y="1328682"/>
            <a:ext cx="888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6" name="yt_shape_124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0ad4,isEnd"/>
              </a:rPr>
              <a:t>的坐标表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420" name="yt_shape_12420"/>
          <p:cNvSpPr txBox="1"/>
          <p:nvPr/>
        </p:nvSpPr>
        <p:spPr>
          <a:xfrm>
            <a:off x="540000" y="478856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7" name="yt_shape_12417" title="H_214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54484" y="2011799"/>
            <a:ext cx="2683031" cy="2726577"/>
            <a:chOff x="0" y="0"/>
            <a:chExt cx="2683031" cy="2726577"/>
          </a:xfrm>
        </p:grpSpPr>
        <p:pic>
          <p:nvPicPr>
            <p:cNvPr id="2" name="yt_image_1241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83031" cy="2330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9" name="yt_shape_12419"/>
            <p:cNvSpPr txBox="1"/>
            <p:nvPr/>
          </p:nvSpPr>
          <p:spPr>
            <a:xfrm>
              <a:off x="808234" y="23665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AFF83FE-80FE-38E6-BB89-1DEAD7E9B421}"/>
              </a:ext>
            </a:extLst>
          </p:cNvPr>
          <p:cNvSpPr txBox="1"/>
          <p:nvPr/>
        </p:nvSpPr>
        <p:spPr>
          <a:xfrm>
            <a:off x="1364508" y="132868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" name="yt_shape_12421"/>
          <p:cNvSpPr txBox="1"/>
          <p:nvPr/>
        </p:nvSpPr>
        <p:spPr>
          <a:xfrm>
            <a:off x="540000" y="900198"/>
            <a:ext cx="4990149" cy="3820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平面直角坐标系中点的坐标</a:t>
            </a:r>
          </a:p>
        </p:txBody>
      </p:sp>
      <p:sp>
        <p:nvSpPr>
          <p:cNvPr id="12422" name="yt_shape_12422"/>
          <p:cNvSpPr txBox="1"/>
          <p:nvPr/>
        </p:nvSpPr>
        <p:spPr>
          <a:xfrm>
            <a:off x="540120" y="1333090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5f07"/>
              </a:rPr>
              <a:t>所在象限是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23" name="yt_table_12423" title="H_63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255206"/>
              </p:ext>
            </p:extLst>
          </p:nvPr>
        </p:nvGraphicFramePr>
        <p:xfrm>
          <a:off x="540056" y="2163271"/>
          <a:ext cx="5801043" cy="804672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1387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</a:tbl>
          </a:graphicData>
        </a:graphic>
      </p:graphicFrame>
      <p:sp>
        <p:nvSpPr>
          <p:cNvPr id="12425" name="yt_shape_12425"/>
          <p:cNvSpPr txBox="1"/>
          <p:nvPr/>
        </p:nvSpPr>
        <p:spPr>
          <a:xfrm>
            <a:off x="540119" y="3018743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第二象限内有一点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c04a"/>
              </a:rPr>
              <a:t>轴的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26" name="yt_table_12426" title="H_63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251173"/>
              </p:ext>
            </p:extLst>
          </p:nvPr>
        </p:nvGraphicFramePr>
        <p:xfrm>
          <a:off x="540056" y="3848924"/>
          <a:ext cx="6182043" cy="804672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1387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p:sp>
        <p:nvSpPr>
          <p:cNvPr id="12428" name="yt_shape_12428"/>
          <p:cNvSpPr txBox="1"/>
          <p:nvPr/>
        </p:nvSpPr>
        <p:spPr>
          <a:xfrm>
            <a:off x="540119" y="4704397"/>
            <a:ext cx="11492915" cy="15919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不可能位于第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象限内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4" name="yt_shape_1716043817589" title="H_25.973701">
            <a:extLst>
              <a:ext uri="{FF2B5EF4-FFF2-40B4-BE49-F238E27FC236}">
                <a16:creationId xmlns:a16="http://schemas.microsoft.com/office/drawing/2014/main" id="{304D675A-C48A-79F6-B496-EB6DF8BBB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446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4957A4-D8FF-9C93-CC4F-8CBD77DCF0C1}"/>
              </a:ext>
            </a:extLst>
          </p:cNvPr>
          <p:cNvSpPr txBox="1"/>
          <p:nvPr/>
        </p:nvSpPr>
        <p:spPr>
          <a:xfrm>
            <a:off x="1059709" y="1688620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BCAC11-560E-8AA2-83D6-3BF7A06F5419}"/>
              </a:ext>
            </a:extLst>
          </p:cNvPr>
          <p:cNvSpPr txBox="1"/>
          <p:nvPr/>
        </p:nvSpPr>
        <p:spPr>
          <a:xfrm>
            <a:off x="4609358" y="3374273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99B479-9B8A-886D-031A-64FD4387AEBC}"/>
              </a:ext>
            </a:extLst>
          </p:cNvPr>
          <p:cNvSpPr txBox="1"/>
          <p:nvPr/>
        </p:nvSpPr>
        <p:spPr>
          <a:xfrm>
            <a:off x="8601921" y="4657591"/>
            <a:ext cx="789685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30" name="yt_image_124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1265" y="1718339"/>
            <a:ext cx="178946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2" name="yt_shape_12432"/>
          <p:cNvSpPr txBox="1"/>
          <p:nvPr/>
        </p:nvSpPr>
        <p:spPr>
          <a:xfrm>
            <a:off x="540000" y="2005671"/>
            <a:ext cx="6775894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两点的纵坐标相同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两点的纵坐标相同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FE382F-9247-41F9-309B-20701B47BA6D}"/>
              </a:ext>
            </a:extLst>
          </p:cNvPr>
          <p:cNvSpPr txBox="1"/>
          <p:nvPr/>
        </p:nvSpPr>
        <p:spPr>
          <a:xfrm>
            <a:off x="449989" y="1958865"/>
            <a:ext cx="28899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A8899A-2FFF-09AC-8990-767AB7D94657}"/>
              </a:ext>
            </a:extLst>
          </p:cNvPr>
          <p:cNvSpPr txBox="1"/>
          <p:nvPr/>
        </p:nvSpPr>
        <p:spPr>
          <a:xfrm>
            <a:off x="497614" y="2434353"/>
            <a:ext cx="256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81D498-8E9B-CAF5-D914-C2E23021A0C8}"/>
              </a:ext>
            </a:extLst>
          </p:cNvPr>
          <p:cNvSpPr txBox="1"/>
          <p:nvPr/>
        </p:nvSpPr>
        <p:spPr>
          <a:xfrm>
            <a:off x="449989" y="2909841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两点的纵坐标相同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16D17D-DDC1-13CA-8150-A700C508EE1D}"/>
              </a:ext>
            </a:extLst>
          </p:cNvPr>
          <p:cNvSpPr txBox="1"/>
          <p:nvPr/>
        </p:nvSpPr>
        <p:spPr>
          <a:xfrm>
            <a:off x="449989" y="3385329"/>
            <a:ext cx="609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两点的纵坐标相同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EE3151-E086-B8A5-8D50-0B75CB597D50}"/>
              </a:ext>
            </a:extLst>
          </p:cNvPr>
          <p:cNvSpPr txBox="1"/>
          <p:nvPr/>
        </p:nvSpPr>
        <p:spPr>
          <a:xfrm>
            <a:off x="449989" y="3860817"/>
            <a:ext cx="6780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645E74-8D71-9B07-67CD-2C928F67F450}"/>
              </a:ext>
            </a:extLst>
          </p:cNvPr>
          <p:cNvSpPr txBox="1"/>
          <p:nvPr/>
        </p:nvSpPr>
        <p:spPr>
          <a:xfrm>
            <a:off x="449989" y="4336306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C7349D-AC48-8000-F03F-DC329951F0ED}"/>
              </a:ext>
            </a:extLst>
          </p:cNvPr>
          <p:cNvSpPr txBox="1"/>
          <p:nvPr/>
        </p:nvSpPr>
        <p:spPr>
          <a:xfrm>
            <a:off x="449989" y="4811793"/>
            <a:ext cx="689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E93386-096C-89D5-CC68-11B4202A69FB}"/>
              </a:ext>
            </a:extLst>
          </p:cNvPr>
          <p:cNvSpPr txBox="1"/>
          <p:nvPr/>
        </p:nvSpPr>
        <p:spPr>
          <a:xfrm>
            <a:off x="449989" y="5287281"/>
            <a:ext cx="35932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428"/>
          <p:cNvSpPr txBox="1"/>
          <p:nvPr/>
        </p:nvSpPr>
        <p:spPr>
          <a:xfrm>
            <a:off x="540000" y="809271"/>
            <a:ext cx="11492915" cy="12448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5968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cf68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3" name="yt_shape_12433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图形的对称与坐标变换</a:t>
            </a:r>
          </a:p>
        </p:txBody>
      </p:sp>
      <p:sp>
        <p:nvSpPr>
          <p:cNvPr id="12434" name="yt_shape_12434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新疆建设兵团中考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3469"/>
              </a:rPr>
              <a:t>轴对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5" name="yt_table_124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534440"/>
              </p:ext>
            </p:extLst>
          </p:nvPr>
        </p:nvGraphicFramePr>
        <p:xfrm>
          <a:off x="540056" y="2348869"/>
          <a:ext cx="6469380" cy="950976"/>
        </p:xfrm>
        <a:graphic>
          <a:graphicData uri="http://schemas.openxmlformats.org/drawingml/2006/table">
            <a:tbl>
              <a:tblPr/>
              <a:tblGrid>
                <a:gridCol w="385318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437" name="yt_shape_12437"/>
              <p:cNvSpPr txBox="1"/>
              <p:nvPr/>
            </p:nvSpPr>
            <p:spPr>
              <a:xfrm>
                <a:off x="540119" y="3350423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02efa,isEnd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轴对称的点的坐标为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437" name="yt_shape_124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0423"/>
                <a:ext cx="11492915" cy="953915"/>
              </a:xfrm>
              <a:prstGeom prst="rect">
                <a:avLst/>
              </a:prstGeom>
              <a:blipFill>
                <a:blip r:embed="rId2"/>
                <a:stretch>
                  <a:fillRect l="-164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39" name="yt_image_12439" title="H_127.44">
            <a:extLst>
              <a:ext uri="">
                <a16:creationId xmlns:p14="http://schemas.microsoft.com/office/powerpoint/2010/main"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8903" y="4507490"/>
            <a:ext cx="1954193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17653" title="H_25.973701">
            <a:extLst>
              <a:ext uri="{FF2B5EF4-FFF2-40B4-BE49-F238E27FC236}">
                <a16:creationId xmlns:a16="http://schemas.microsoft.com/office/drawing/2014/main" id="{256EC29A-779F-4438-6877-90230B50E5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4BC311-C340-4587-126A-6B6670F0A91C}"/>
              </a:ext>
            </a:extLst>
          </p:cNvPr>
          <p:cNvSpPr txBox="1"/>
          <p:nvPr/>
        </p:nvSpPr>
        <p:spPr>
          <a:xfrm>
            <a:off x="3779096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37223E-F626-D75E-2A0B-C449CB13D3A2}"/>
              </a:ext>
            </a:extLst>
          </p:cNvPr>
          <p:cNvSpPr txBox="1"/>
          <p:nvPr/>
        </p:nvSpPr>
        <p:spPr>
          <a:xfrm>
            <a:off x="5228483" y="382393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1" name="yt_shape_12441"/>
          <p:cNvSpPr txBox="1"/>
          <p:nvPr/>
        </p:nvSpPr>
        <p:spPr>
          <a:xfrm>
            <a:off x="540000" y="900000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442" name="yt_shape_12442"/>
          <p:cNvSpPr txBox="1"/>
          <p:nvPr/>
        </p:nvSpPr>
        <p:spPr>
          <a:xfrm>
            <a:off x="540000" y="1379303"/>
            <a:ext cx="66268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2443"/>
          <p:cNvSpPr txBox="1"/>
          <p:nvPr/>
        </p:nvSpPr>
        <p:spPr>
          <a:xfrm>
            <a:off x="540000" y="2010970"/>
            <a:ext cx="49821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为求作图形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444" name="yt_image_124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1594" y="2010970"/>
            <a:ext cx="3040405" cy="267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741DDC5-AB00-5574-F751-FD73A850FB73}"/>
              </a:ext>
            </a:extLst>
          </p:cNvPr>
          <p:cNvSpPr txBox="1"/>
          <p:nvPr/>
        </p:nvSpPr>
        <p:spPr>
          <a:xfrm>
            <a:off x="449989" y="1964164"/>
            <a:ext cx="51140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为求作图形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446" title="H_211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439485"/>
            <a:ext cx="304112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9" name="yt_shape_1244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5ced"/>
              </a:rPr>
              <a:t>请建立适当的直角坐标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2450"/>
          <p:cNvSpPr txBox="1"/>
          <p:nvPr/>
        </p:nvSpPr>
        <p:spPr>
          <a:xfrm>
            <a:off x="540000" y="2011799"/>
            <a:ext cx="694901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如图为建立的平面直角坐标系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451" name="yt_image_124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1594" y="2011799"/>
            <a:ext cx="3040405" cy="267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35139D-E7C0-0E9E-49C8-67EC714A393C}"/>
              </a:ext>
            </a:extLst>
          </p:cNvPr>
          <p:cNvSpPr txBox="1"/>
          <p:nvPr/>
        </p:nvSpPr>
        <p:spPr>
          <a:xfrm>
            <a:off x="449989" y="1964993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如图为建立的平面直角坐标系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3CA5F7-5F98-A82C-56F1-0D8540F6DADA}"/>
              </a:ext>
            </a:extLst>
          </p:cNvPr>
          <p:cNvSpPr txBox="1"/>
          <p:nvPr/>
        </p:nvSpPr>
        <p:spPr>
          <a:xfrm>
            <a:off x="449989" y="2440481"/>
            <a:ext cx="7061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453" title="H_211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89" y="3009581"/>
            <a:ext cx="304112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1313</Words>
  <Application>Microsoft Office PowerPoint</Application>
  <PresentationFormat>宽屏</PresentationFormat>
  <Paragraphs>111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8" baseType="lpstr">
      <vt:lpstr>,isEnd</vt:lpstr>
      <vt:lpstr>_⨹_1_1cf68,isEnd</vt:lpstr>
      <vt:lpstr>_⨹_1_342b6</vt:lpstr>
      <vt:lpstr>_⨹_1_3af8c</vt:lpstr>
      <vt:lpstr>_⨹_1_41147</vt:lpstr>
      <vt:lpstr>_⨹_1_45968,isEnd</vt:lpstr>
      <vt:lpstr>_⨹_1_ec257,isEnd</vt:lpstr>
      <vt:lpstr>_⨹_1_ec62c</vt:lpstr>
      <vt:lpstr>_⨹_10_85ced</vt:lpstr>
      <vt:lpstr>_⨹_18_b9fc2,isEnd</vt:lpstr>
      <vt:lpstr>_⨹_2_02efa,isEnd</vt:lpstr>
      <vt:lpstr>_⨹_2_72088,isEnd</vt:lpstr>
      <vt:lpstr>_⨹_2_73469</vt:lpstr>
      <vt:lpstr>_⨹_2_7c04a</vt:lpstr>
      <vt:lpstr>_⨹_2_84759,isEnd</vt:lpstr>
      <vt:lpstr>_⨹_2_8aed3,isEnd</vt:lpstr>
      <vt:lpstr>_⨹_3_1821d,isEnd</vt:lpstr>
      <vt:lpstr>_⨹_4_a0ad4,isEnd</vt:lpstr>
      <vt:lpstr>_⨹_5_c5f07</vt:lpstr>
      <vt:lpstr>_⨹_9_ab748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2024-05-20T11:01:33Z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