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1" r:id="rId5"/>
    <p:sldId id="313" r:id="rId6"/>
    <p:sldId id="318" r:id="rId7"/>
    <p:sldId id="321" r:id="rId8"/>
    <p:sldId id="327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3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65" name="yt_image_11065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8755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067" name="yt_shape_11067"/>
              <p:cNvSpPr txBox="1"/>
              <p:nvPr/>
            </p:nvSpPr>
            <p:spPr>
              <a:xfrm>
                <a:off x="540000" y="1431377"/>
                <a:ext cx="8398261" cy="4727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对于开平方运算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按键顺序为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■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→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被开方数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→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→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hlinkClick r:id="" action="ppaction://macro?name={&quot;type&quot;:&quot;ImageText&quot;,&quot;item&quot;:&quot;RunBorder&quot;,&quot;fontColor&quot;:&quot;000000&quot;,&quot;borderColor&quot;:&quot;000000&quot;}"/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1067" name="yt_shape_11067" descr="{&quot;rangeId&quot;:2,&quot;color&quot;:&quot;B&quot;,&quot;hasSerialNum&quot;:1,&quot;ImageText&quot;:&quot;1&quot;,&quot;RunBorder&quot;:&quot;1&quot;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31377"/>
                <a:ext cx="8398261" cy="472758"/>
              </a:xfrm>
              <a:prstGeom prst="rect">
                <a:avLst/>
              </a:prstGeom>
              <a:blipFill>
                <a:blip r:embed="rId3"/>
                <a:stretch>
                  <a:fillRect l="-2251" t="-3896" r="-363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69" name="yt_shape_11069"/>
              <p:cNvSpPr txBox="1"/>
              <p:nvPr/>
            </p:nvSpPr>
            <p:spPr>
              <a:xfrm>
                <a:off x="540000" y="1954923"/>
                <a:ext cx="9079537" cy="4727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对于开立方运算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按键顺序为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SHIFT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→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■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→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1069" name="yt_shape_110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54923"/>
                <a:ext cx="9079537" cy="472758"/>
              </a:xfrm>
              <a:prstGeom prst="rect">
                <a:avLst/>
              </a:prstGeom>
              <a:blipFill>
                <a:blip r:embed="rId4"/>
                <a:stretch>
                  <a:fillRect l="-2082" t="-3896" r="-1075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矩形_2">
            <a:extLst>
              <a:ext uri="{FF2B5EF4-FFF2-40B4-BE49-F238E27FC236}">
                <a16:creationId xmlns:a16="http://schemas.microsoft.com/office/drawing/2014/main" id="{10526643-0FAA-B9F7-29E9-356A985B5506}"/>
              </a:ext>
            </a:extLst>
          </p:cNvPr>
          <p:cNvSpPr/>
          <p:nvPr/>
        </p:nvSpPr>
        <p:spPr>
          <a:xfrm>
            <a:off x="7312402" y="1494877"/>
            <a:ext cx="304864" cy="404686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F792AA45-FA84-DDDE-70CC-936587D57D72}"/>
              </a:ext>
            </a:extLst>
          </p:cNvPr>
          <p:cNvSpPr/>
          <p:nvPr/>
        </p:nvSpPr>
        <p:spPr>
          <a:xfrm>
            <a:off x="7922002" y="1494877"/>
            <a:ext cx="706501" cy="404686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26C3F194-757C-FECE-49A3-0C73515B016B}"/>
              </a:ext>
            </a:extLst>
          </p:cNvPr>
          <p:cNvSpPr/>
          <p:nvPr/>
        </p:nvSpPr>
        <p:spPr>
          <a:xfrm>
            <a:off x="4917990" y="1494877"/>
            <a:ext cx="529938" cy="404686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yt_shape_矩形_5">
            <a:extLst>
              <a:ext uri="{FF2B5EF4-FFF2-40B4-BE49-F238E27FC236}">
                <a16:creationId xmlns:a16="http://schemas.microsoft.com/office/drawing/2014/main" id="{2581C584-4A84-61E6-017C-DA2DA3C62291}"/>
              </a:ext>
            </a:extLst>
          </p:cNvPr>
          <p:cNvSpPr/>
          <p:nvPr/>
        </p:nvSpPr>
        <p:spPr>
          <a:xfrm>
            <a:off x="4883400" y="2018423"/>
            <a:ext cx="847789" cy="404686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yt_shape_矩形_6">
            <a:extLst>
              <a:ext uri="{FF2B5EF4-FFF2-40B4-BE49-F238E27FC236}">
                <a16:creationId xmlns:a16="http://schemas.microsoft.com/office/drawing/2014/main" id="{A441BFF2-9E40-067A-5894-39320A136F59}"/>
              </a:ext>
            </a:extLst>
          </p:cNvPr>
          <p:cNvSpPr/>
          <p:nvPr/>
        </p:nvSpPr>
        <p:spPr>
          <a:xfrm>
            <a:off x="9074527" y="2018423"/>
            <a:ext cx="304864" cy="404686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A72C1C3-B81E-0358-781B-28AF18FF272B}"/>
              </a:ext>
            </a:extLst>
          </p:cNvPr>
          <p:cNvSpPr txBox="1"/>
          <p:nvPr/>
        </p:nvSpPr>
        <p:spPr>
          <a:xfrm>
            <a:off x="7155715" y="1908117"/>
            <a:ext cx="1704086" cy="56179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被开方数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矩形_4">
            <a:extLst>
              <a:ext uri="{FF2B5EF4-FFF2-40B4-BE49-F238E27FC236}">
                <a16:creationId xmlns:a16="http://schemas.microsoft.com/office/drawing/2014/main" id="{26C3F194-757C-FECE-49A3-0C73515B016B}"/>
              </a:ext>
            </a:extLst>
          </p:cNvPr>
          <p:cNvSpPr/>
          <p:nvPr/>
        </p:nvSpPr>
        <p:spPr>
          <a:xfrm>
            <a:off x="6087025" y="2005236"/>
            <a:ext cx="529938" cy="404686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2" name="yt_shape_1107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071" name="yt_image_11071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74" name="yt_shape_11074"/>
          <p:cNvSpPr txBox="1"/>
          <p:nvPr/>
        </p:nvSpPr>
        <p:spPr>
          <a:xfrm>
            <a:off x="540000" y="1482165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用计算器进行开方运算</a:t>
            </a:r>
          </a:p>
        </p:txBody>
      </p:sp>
      <p:sp>
        <p:nvSpPr>
          <p:cNvPr id="11075" name="yt_shape_11075"/>
          <p:cNvSpPr txBox="1"/>
          <p:nvPr/>
        </p:nvSpPr>
        <p:spPr>
          <a:xfrm>
            <a:off x="540000" y="1971599"/>
            <a:ext cx="53091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利用教材中的计算器依次按键如下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76" name="yt_shape_11076"/>
              <p:cNvSpPr txBox="1"/>
              <p:nvPr/>
            </p:nvSpPr>
            <p:spPr>
              <a:xfrm>
                <a:off x="4946583" y="2450902"/>
                <a:ext cx="2298834" cy="4727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■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hlinkClick r:id="" action="ppaction://macro?name={&quot;type&quot;:&quot;ImageText&quot;,&quot;item&quot;:&quot;RunBorder&quot;,&quot;fontColor&quot;:&quot;000000&quot;,&quot;borderColor&quot;:&quot;000000&quot;}"/>
                </a:endParaRP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1076" name="yt_shape_11076" descr="{&quot;rangeId&quot;:4,&quot;color&quot;:&quot;B&quot;,&quot;ImageText&quot;:&quot;1&quot;,&quot;RunBorder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6583" y="2450902"/>
                <a:ext cx="2298834" cy="472758"/>
              </a:xfrm>
              <a:prstGeom prst="rect">
                <a:avLst/>
              </a:prstGeom>
              <a:blipFill>
                <a:blip r:embed="rId3"/>
                <a:stretch>
                  <a:fillRect t="-2564" r="-7407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78" name="yt_shape_11078"/>
          <p:cNvSpPr txBox="1"/>
          <p:nvPr/>
        </p:nvSpPr>
        <p:spPr>
          <a:xfrm>
            <a:off x="540000" y="2974448"/>
            <a:ext cx="82073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则计算器显示的结果与下列各数中最接近的一个是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79" name="yt_table_1107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149091"/>
              </p:ext>
            </p:extLst>
          </p:nvPr>
        </p:nvGraphicFramePr>
        <p:xfrm>
          <a:off x="540056" y="3453751"/>
          <a:ext cx="91814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155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156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15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081" name="yt_shape_11081"/>
              <p:cNvSpPr txBox="1"/>
              <p:nvPr/>
            </p:nvSpPr>
            <p:spPr>
              <a:xfrm>
                <a:off x="540000" y="3979922"/>
                <a:ext cx="8297400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用科学计算器计算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1081" name="yt_shape_11081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79922"/>
                <a:ext cx="8297400" cy="466666"/>
              </a:xfrm>
              <a:prstGeom prst="rect">
                <a:avLst/>
              </a:prstGeom>
              <a:blipFill>
                <a:blip r:embed="rId4"/>
                <a:stretch>
                  <a:fillRect l="-2278" t="-5263" r="-1176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083" name="yt_table_1108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908412"/>
              </p:ext>
            </p:extLst>
          </p:nvPr>
        </p:nvGraphicFramePr>
        <p:xfrm>
          <a:off x="540056" y="4497376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159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16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161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1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085" name="yt_shape_11085"/>
              <p:cNvSpPr txBox="1"/>
              <p:nvPr/>
            </p:nvSpPr>
            <p:spPr>
              <a:xfrm>
                <a:off x="540119" y="5023547"/>
                <a:ext cx="11492915" cy="10077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使用科学计算器求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的近似值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其按键顺序为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■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004d4,isEnd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＋、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■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1085" name="yt_shape_110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023547"/>
                <a:ext cx="11492915" cy="1007712"/>
              </a:xfrm>
              <a:prstGeom prst="rect">
                <a:avLst/>
              </a:prstGeom>
              <a:blipFill>
                <a:blip r:embed="rId5"/>
                <a:stretch>
                  <a:fillRect l="-1645" t="-1212" b="-18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矩形_2">
            <a:extLst>
              <a:ext uri="{FF2B5EF4-FFF2-40B4-BE49-F238E27FC236}">
                <a16:creationId xmlns:a16="http://schemas.microsoft.com/office/drawing/2014/main" id="{A9240E88-EDCE-B23D-F69C-71DA81C360DA}"/>
              </a:ext>
            </a:extLst>
          </p:cNvPr>
          <p:cNvSpPr/>
          <p:nvPr/>
        </p:nvSpPr>
        <p:spPr>
          <a:xfrm>
            <a:off x="6167501" y="2514402"/>
            <a:ext cx="152464" cy="404686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3DF98816-3873-28B8-E789-DE86649C08F9}"/>
              </a:ext>
            </a:extLst>
          </p:cNvPr>
          <p:cNvSpPr/>
          <p:nvPr/>
        </p:nvSpPr>
        <p:spPr>
          <a:xfrm>
            <a:off x="6929501" y="2514402"/>
            <a:ext cx="304864" cy="404686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CC297050-0123-72D1-417F-AACAA89AB4AA}"/>
              </a:ext>
            </a:extLst>
          </p:cNvPr>
          <p:cNvSpPr/>
          <p:nvPr/>
        </p:nvSpPr>
        <p:spPr>
          <a:xfrm>
            <a:off x="8883575" y="5087047"/>
            <a:ext cx="152463" cy="46628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yt_shape_矩形_5">
            <a:extLst>
              <a:ext uri="{FF2B5EF4-FFF2-40B4-BE49-F238E27FC236}">
                <a16:creationId xmlns:a16="http://schemas.microsoft.com/office/drawing/2014/main" id="{D1DA3D3C-4E9A-2563-7E42-51B8D0AA335C}"/>
              </a:ext>
            </a:extLst>
          </p:cNvPr>
          <p:cNvSpPr/>
          <p:nvPr/>
        </p:nvSpPr>
        <p:spPr>
          <a:xfrm>
            <a:off x="9340775" y="5087047"/>
            <a:ext cx="254063" cy="46628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yt_shape_矩形_6">
            <a:extLst>
              <a:ext uri="{FF2B5EF4-FFF2-40B4-BE49-F238E27FC236}">
                <a16:creationId xmlns:a16="http://schemas.microsoft.com/office/drawing/2014/main" id="{FA498924-2240-2868-938B-311B08FEA2B8}"/>
              </a:ext>
            </a:extLst>
          </p:cNvPr>
          <p:cNvSpPr/>
          <p:nvPr/>
        </p:nvSpPr>
        <p:spPr>
          <a:xfrm>
            <a:off x="540119" y="5616828"/>
            <a:ext cx="304864" cy="404685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yt_shape_矩形_7">
            <a:extLst>
              <a:ext uri="{FF2B5EF4-FFF2-40B4-BE49-F238E27FC236}">
                <a16:creationId xmlns:a16="http://schemas.microsoft.com/office/drawing/2014/main" id="{6A46F43E-1F8A-3A6D-B3C5-9974DABB6717}"/>
              </a:ext>
            </a:extLst>
          </p:cNvPr>
          <p:cNvSpPr/>
          <p:nvPr/>
        </p:nvSpPr>
        <p:spPr>
          <a:xfrm>
            <a:off x="1454519" y="5530553"/>
            <a:ext cx="847789" cy="404685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yt_shape_矩形_8">
            <a:extLst>
              <a:ext uri="{FF2B5EF4-FFF2-40B4-BE49-F238E27FC236}">
                <a16:creationId xmlns:a16="http://schemas.microsoft.com/office/drawing/2014/main" id="{F8C0A274-C51B-BBC3-660F-3441D7AC1817}"/>
              </a:ext>
            </a:extLst>
          </p:cNvPr>
          <p:cNvSpPr/>
          <p:nvPr/>
        </p:nvSpPr>
        <p:spPr>
          <a:xfrm>
            <a:off x="4121646" y="5517232"/>
            <a:ext cx="152464" cy="404685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yt_shape_矩形_9">
            <a:extLst>
              <a:ext uri="{FF2B5EF4-FFF2-40B4-BE49-F238E27FC236}">
                <a16:creationId xmlns:a16="http://schemas.microsoft.com/office/drawing/2014/main" id="{7338C05B-DF6F-D647-A223-8BC361211DD1}"/>
              </a:ext>
            </a:extLst>
          </p:cNvPr>
          <p:cNvSpPr/>
          <p:nvPr/>
        </p:nvSpPr>
        <p:spPr>
          <a:xfrm>
            <a:off x="4883646" y="5616828"/>
            <a:ext cx="304864" cy="404685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yt_shape_1716043650521">
            <a:extLst>
              <a:ext uri="{FF2B5EF4-FFF2-40B4-BE49-F238E27FC236}">
                <a16:creationId xmlns:a16="http://schemas.microsoft.com/office/drawing/2014/main" id="{92FF75B4-1F7A-90A1-4B17-4E4D0F72596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450319B8-A38F-BE0A-144B-A459D070591F}"/>
              </a:ext>
            </a:extLst>
          </p:cNvPr>
          <p:cNvSpPr txBox="1"/>
          <p:nvPr/>
        </p:nvSpPr>
        <p:spPr>
          <a:xfrm>
            <a:off x="7765189" y="29276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7FD6630-F155-F2AA-7DB5-471AF5C1EBEE}"/>
              </a:ext>
            </a:extLst>
          </p:cNvPr>
          <p:cNvSpPr txBox="1"/>
          <p:nvPr/>
        </p:nvSpPr>
        <p:spPr>
          <a:xfrm>
            <a:off x="7854342" y="3933117"/>
            <a:ext cx="383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613A253-8A12-A14E-7B9C-702A942081B8}"/>
              </a:ext>
            </a:extLst>
          </p:cNvPr>
          <p:cNvSpPr txBox="1"/>
          <p:nvPr/>
        </p:nvSpPr>
        <p:spPr>
          <a:xfrm>
            <a:off x="1364508" y="5445224"/>
            <a:ext cx="1332612" cy="56179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SHIFT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EB2965F-A6F0-9BA5-9026-35264FB6A4FA}"/>
              </a:ext>
            </a:extLst>
          </p:cNvPr>
          <p:cNvSpPr txBox="1"/>
          <p:nvPr/>
        </p:nvSpPr>
        <p:spPr>
          <a:xfrm>
            <a:off x="4031635" y="5445224"/>
            <a:ext cx="637286" cy="56179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yt_shape_矩形_4">
            <a:extLst>
              <a:ext uri="{FF2B5EF4-FFF2-40B4-BE49-F238E27FC236}">
                <a16:creationId xmlns:a16="http://schemas.microsoft.com/office/drawing/2014/main" id="{26C3F194-757C-FECE-49A3-0C73515B016B}"/>
              </a:ext>
            </a:extLst>
          </p:cNvPr>
          <p:cNvSpPr/>
          <p:nvPr/>
        </p:nvSpPr>
        <p:spPr>
          <a:xfrm>
            <a:off x="5027104" y="2488948"/>
            <a:ext cx="529938" cy="404686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yt_shape_矩形_4">
            <a:extLst>
              <a:ext uri="{FF2B5EF4-FFF2-40B4-BE49-F238E27FC236}">
                <a16:creationId xmlns:a16="http://schemas.microsoft.com/office/drawing/2014/main" id="{26C3F194-757C-FECE-49A3-0C73515B016B}"/>
              </a:ext>
            </a:extLst>
          </p:cNvPr>
          <p:cNvSpPr/>
          <p:nvPr/>
        </p:nvSpPr>
        <p:spPr>
          <a:xfrm>
            <a:off x="8045985" y="5057019"/>
            <a:ext cx="529938" cy="404686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yt_shape_矩形_4">
            <a:extLst>
              <a:ext uri="{FF2B5EF4-FFF2-40B4-BE49-F238E27FC236}">
                <a16:creationId xmlns:a16="http://schemas.microsoft.com/office/drawing/2014/main" id="{26C3F194-757C-FECE-49A3-0C73515B016B}"/>
              </a:ext>
            </a:extLst>
          </p:cNvPr>
          <p:cNvSpPr/>
          <p:nvPr/>
        </p:nvSpPr>
        <p:spPr>
          <a:xfrm>
            <a:off x="2951676" y="5612934"/>
            <a:ext cx="529938" cy="404686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build="allAtOnce"/>
      <p:bldP spid="12" grpId="0" build="allAtOnce"/>
      <p:bldP spid="13" grpId="0" build="allAtOnce"/>
      <p:bldP spid="1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87" name="yt_shape_11087"/>
              <p:cNvSpPr txBox="1"/>
              <p:nvPr/>
            </p:nvSpPr>
            <p:spPr>
              <a:xfrm>
                <a:off x="540119" y="900000"/>
                <a:ext cx="11492915" cy="14055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用科学计算器计算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按键顺序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　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</a:t>
                </a:r>
                <a14:m>
                  <m:oMath xmlns:m="http://schemas.openxmlformats.org/officeDocument/2006/math">
                    <m:r>
                      <a:rPr lang="en-US" altLang="zh-CN" sz="2400" b="0" i="1">
                        <a:solidFill>
                          <a:srgbClr val="000000"/>
                        </a:solidFill>
                        <a:effectLst/>
                        <a:latin typeface="Cambria Math" panose="02040503050406030204" pitchFamily="48" charset="0"/>
                        <a:ea typeface="Cambria Math" panose="02040503050406030204" pitchFamily="48" charset="0"/>
                      </a:rPr>
                      <m:t> 2</m:t>
                    </m: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</a:t>
                </a:r>
                <a14:m>
                  <m:oMath xmlns:m="http://schemas.openxmlformats.org/officeDocument/2006/math">
                    <m:r>
                      <a:rPr lang="en-US" altLang="zh-CN" sz="2400" b="0" i="1">
                        <a:solidFill>
                          <a:srgbClr val="000000"/>
                        </a:solidFill>
                        <a:effectLst/>
                        <a:latin typeface="Cambria Math" panose="02040503050406030204" pitchFamily="48" charset="0"/>
                        <a:ea typeface="Cambria Math" panose="02040503050406030204" pitchFamily="48" charset="0"/>
                      </a:rPr>
                      <m:t> 5</m:t>
                    </m: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 </a:t>
                </a:r>
                <a14:m>
                  <m:oMath xmlns:m="http://schemas.openxmlformats.org/officeDocument/2006/math">
                    <m:r>
                      <a:rPr lang="en-US" altLang="zh-CN" sz="2400" b="0" i="1">
                        <a:solidFill>
                          <a:srgbClr val="000000"/>
                        </a:solidFill>
                        <a:effectLst/>
                        <a:latin typeface="Cambria Math" panose="02040503050406030204" pitchFamily="48" charset="0"/>
                        <a:ea typeface="Cambria Math" panose="02040503050406030204" pitchFamily="48" charset="0"/>
                      </a:rPr>
                      <m:t>▶</m:t>
                    </m: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Cambria Math" pitchFamily="24"/>
                    <a:ea typeface="宋体" pitchFamily="24"/>
                  </a:rPr>
                  <a:t>  </a:t>
                </a:r>
                <a14:m>
                  <m:oMath xmlns:m="http://schemas.openxmlformats.org/officeDocument/2006/math">
                    <m:r>
                      <a:rPr lang="en-US" altLang="zh-CN" sz="2400" b="0" i="1">
                        <a:solidFill>
                          <a:srgbClr val="000000"/>
                        </a:solidFill>
                        <a:effectLst/>
                        <a:latin typeface="Cambria Math" panose="02040503050406030204" pitchFamily="48" charset="0"/>
                        <a:ea typeface="Cambria Math" panose="02040503050406030204" pitchFamily="48" charset="0"/>
                      </a:rPr>
                      <m:t>−</m:t>
                    </m: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宋体" panose="02040503050406030204" pitchFamily="48" charset="0"/>
                          </a:rPr>
                          <m:t>　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  </a:t>
                </a:r>
                <a14:m>
                  <m:oMath xmlns:m="http://schemas.openxmlformats.org/officeDocument/2006/math">
                    <m:r>
                      <a:rPr lang="en-US" altLang="zh-CN" sz="2400" b="0" i="1">
                        <a:solidFill>
                          <a:srgbClr val="000000"/>
                        </a:solidFill>
                        <a:effectLst/>
                        <a:latin typeface="Cambria Math" panose="02040503050406030204" pitchFamily="48" charset="0"/>
                        <a:ea typeface="Cambria Math" panose="02040503050406030204" pitchFamily="48" charset="0"/>
                      </a:rPr>
                      <m:t>6</m:t>
                    </m: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</a:t>
                </a:r>
                <a14:m>
                  <m:oMath xmlns:m="http://schemas.openxmlformats.org/officeDocument/2006/math">
                    <m:r>
                      <a:rPr lang="en-US" altLang="zh-CN" sz="2400" b="0" i="1">
                        <a:solidFill>
                          <a:srgbClr val="000000"/>
                        </a:solidFill>
                        <a:effectLst/>
                        <a:latin typeface="Cambria Math" panose="02040503050406030204" pitchFamily="48" charset="0"/>
                        <a:ea typeface="Cambria Math" panose="02040503050406030204" pitchFamily="48" charset="0"/>
                      </a:rPr>
                      <m:t>4</m:t>
                    </m: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</a:t>
                </a:r>
                <a14:m>
                  <m:oMath xmlns:m="http://schemas.openxmlformats.org/officeDocument/2006/math">
                    <m:r>
                      <a:rPr lang="zh-CN" altLang="zh-CN" sz="2400" b="0" i="1">
                        <a:solidFill>
                          <a:srgbClr val="000000"/>
                        </a:solidFill>
                        <a:effectLst/>
                        <a:latin typeface="Cambria Math" panose="02040503050406030204" pitchFamily="48" charset="0"/>
                        <a:ea typeface="Cambria Math" panose="02040503050406030204" pitchFamily="48" charset="0"/>
                      </a:rPr>
                      <m:t>＝</m:t>
                    </m:r>
                  </m:oMath>
                </a14:m>
                <a:r>
                  <a:rPr lang="zh-CN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sz="4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</a:t>
                </a:r>
                <a:r>
                  <a:rPr sz="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</a:t>
                </a:r>
                <a:r>
                  <a:rPr sz="2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>
          <p:sp>
            <p:nvSpPr>
              <p:cNvPr id="11087" name="yt_shape_110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405513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7CBF957-AC79-2A5B-E6E2-219F7392E900}"/>
              </a:ext>
            </a:extLst>
          </p:cNvPr>
          <p:cNvSpPr txBox="1"/>
          <p:nvPr/>
        </p:nvSpPr>
        <p:spPr>
          <a:xfrm>
            <a:off x="10488488" y="1072175"/>
            <a:ext cx="637285" cy="10611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a2636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_⨹_1_a2636"/>
              </a:rPr>
              <a:t>3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</a:br>
            <a:endParaRPr lang="zh-CN" altLang="en-US" sz="2400" dirty="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Times New Roman" pitchFamily="24"/>
              <a:ea typeface="宋体" pitchFamily="24"/>
            </a:endParaRPr>
          </a:p>
        </p:txBody>
      </p:sp>
      <p:sp>
        <p:nvSpPr>
          <p:cNvPr id="5" name="yt_shape_矩形_4">
            <a:extLst>
              <a:ext uri="{FF2B5EF4-FFF2-40B4-BE49-F238E27FC236}">
                <a16:creationId xmlns:a16="http://schemas.microsoft.com/office/drawing/2014/main" id="{26C3F194-757C-FECE-49A3-0C73515B016B}"/>
              </a:ext>
            </a:extLst>
          </p:cNvPr>
          <p:cNvSpPr/>
          <p:nvPr/>
        </p:nvSpPr>
        <p:spPr>
          <a:xfrm>
            <a:off x="4871864" y="1072175"/>
            <a:ext cx="642440" cy="760297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yt_shape_矩形_4">
            <a:extLst>
              <a:ext uri="{FF2B5EF4-FFF2-40B4-BE49-F238E27FC236}">
                <a16:creationId xmlns:a16="http://schemas.microsoft.com/office/drawing/2014/main" id="{26C3F194-757C-FECE-49A3-0C73515B016B}"/>
              </a:ext>
            </a:extLst>
          </p:cNvPr>
          <p:cNvSpPr/>
          <p:nvPr/>
        </p:nvSpPr>
        <p:spPr>
          <a:xfrm>
            <a:off x="5619118" y="1340768"/>
            <a:ext cx="260858" cy="404686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yt_shape_矩形_4">
            <a:extLst>
              <a:ext uri="{FF2B5EF4-FFF2-40B4-BE49-F238E27FC236}">
                <a16:creationId xmlns:a16="http://schemas.microsoft.com/office/drawing/2014/main" id="{26C3F194-757C-FECE-49A3-0C73515B016B}"/>
              </a:ext>
            </a:extLst>
          </p:cNvPr>
          <p:cNvSpPr/>
          <p:nvPr/>
        </p:nvSpPr>
        <p:spPr>
          <a:xfrm>
            <a:off x="6025718" y="1340768"/>
            <a:ext cx="260858" cy="404686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yt_shape_矩形_4">
            <a:extLst>
              <a:ext uri="{FF2B5EF4-FFF2-40B4-BE49-F238E27FC236}">
                <a16:creationId xmlns:a16="http://schemas.microsoft.com/office/drawing/2014/main" id="{26C3F194-757C-FECE-49A3-0C73515B016B}"/>
              </a:ext>
            </a:extLst>
          </p:cNvPr>
          <p:cNvSpPr/>
          <p:nvPr/>
        </p:nvSpPr>
        <p:spPr>
          <a:xfrm>
            <a:off x="6411206" y="1340768"/>
            <a:ext cx="260858" cy="404686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yt_shape_矩形_4">
            <a:extLst>
              <a:ext uri="{FF2B5EF4-FFF2-40B4-BE49-F238E27FC236}">
                <a16:creationId xmlns:a16="http://schemas.microsoft.com/office/drawing/2014/main" id="{26C3F194-757C-FECE-49A3-0C73515B016B}"/>
              </a:ext>
            </a:extLst>
          </p:cNvPr>
          <p:cNvSpPr/>
          <p:nvPr/>
        </p:nvSpPr>
        <p:spPr>
          <a:xfrm>
            <a:off x="6819824" y="1340768"/>
            <a:ext cx="260858" cy="404686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yt_shape_矩形_4">
            <a:extLst>
              <a:ext uri="{FF2B5EF4-FFF2-40B4-BE49-F238E27FC236}">
                <a16:creationId xmlns:a16="http://schemas.microsoft.com/office/drawing/2014/main" id="{26C3F194-757C-FECE-49A3-0C73515B016B}"/>
              </a:ext>
            </a:extLst>
          </p:cNvPr>
          <p:cNvSpPr/>
          <p:nvPr/>
        </p:nvSpPr>
        <p:spPr>
          <a:xfrm>
            <a:off x="8190722" y="1340768"/>
            <a:ext cx="260858" cy="404686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yt_shape_矩形_4">
            <a:extLst>
              <a:ext uri="{FF2B5EF4-FFF2-40B4-BE49-F238E27FC236}">
                <a16:creationId xmlns:a16="http://schemas.microsoft.com/office/drawing/2014/main" id="{26C3F194-757C-FECE-49A3-0C73515B016B}"/>
              </a:ext>
            </a:extLst>
          </p:cNvPr>
          <p:cNvSpPr/>
          <p:nvPr/>
        </p:nvSpPr>
        <p:spPr>
          <a:xfrm>
            <a:off x="8523727" y="1340768"/>
            <a:ext cx="260858" cy="404686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yt_shape_矩形_4">
            <a:extLst>
              <a:ext uri="{FF2B5EF4-FFF2-40B4-BE49-F238E27FC236}">
                <a16:creationId xmlns:a16="http://schemas.microsoft.com/office/drawing/2014/main" id="{26C3F194-757C-FECE-49A3-0C73515B016B}"/>
              </a:ext>
            </a:extLst>
          </p:cNvPr>
          <p:cNvSpPr/>
          <p:nvPr/>
        </p:nvSpPr>
        <p:spPr>
          <a:xfrm>
            <a:off x="7346295" y="1072174"/>
            <a:ext cx="642440" cy="760297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9" name="yt_shape_11089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利用计算器比较大小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90" name="yt_shape_11090"/>
              <p:cNvSpPr txBox="1"/>
              <p:nvPr/>
            </p:nvSpPr>
            <p:spPr>
              <a:xfrm>
                <a:off x="540000" y="1389434"/>
                <a:ext cx="10297114" cy="24960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利用科学计算器比较大小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利用科学计算器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比较下列各组数的大小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1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090" name="yt_shape_110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10297114" cy="2496004"/>
              </a:xfrm>
              <a:prstGeom prst="rect">
                <a:avLst/>
              </a:prstGeom>
              <a:blipFill>
                <a:blip r:embed="rId2"/>
                <a:stretch>
                  <a:fillRect l="-1835" t="-978" r="-829" b="-3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650974" title="H_26.259764">
            <a:extLst>
              <a:ext uri="{FF2B5EF4-FFF2-40B4-BE49-F238E27FC236}">
                <a16:creationId xmlns:a16="http://schemas.microsoft.com/office/drawing/2014/main" id="{EBD0EE2C-2894-4B71-7984-7858205633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96FB3F9-BD57-19B8-338C-AE744BB679F7}"/>
              </a:ext>
            </a:extLst>
          </p:cNvPr>
          <p:cNvSpPr txBox="1"/>
          <p:nvPr/>
        </p:nvSpPr>
        <p:spPr>
          <a:xfrm>
            <a:off x="5459441" y="1342628"/>
            <a:ext cx="789685" cy="61475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1445143-0A5B-7F42-E406-DEAFB1280205}"/>
                  </a:ext>
                </a:extLst>
              </p:cNvPr>
              <p:cNvSpPr txBox="1"/>
              <p:nvPr/>
            </p:nvSpPr>
            <p:spPr>
              <a:xfrm>
                <a:off x="6116666" y="1342628"/>
                <a:ext cx="596137" cy="61475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1445143-0A5B-7F42-E406-DEAFB12802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6666" y="1342628"/>
                <a:ext cx="596137" cy="61475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DF43F8A-80B2-5E04-51F6-C7DFD91010CF}"/>
                  </a:ext>
                </a:extLst>
              </p:cNvPr>
              <p:cNvSpPr txBox="1"/>
              <p:nvPr/>
            </p:nvSpPr>
            <p:spPr>
              <a:xfrm>
                <a:off x="449989" y="3098784"/>
                <a:ext cx="5761164" cy="8093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DF43F8A-80B2-5E04-51F6-C7DFD91010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98784"/>
                <a:ext cx="5761164" cy="809321"/>
              </a:xfrm>
              <a:prstGeom prst="rect">
                <a:avLst/>
              </a:prstGeom>
              <a:blipFill>
                <a:blip r:embed="rId5"/>
                <a:stretch>
                  <a:fillRect l="-1693" b="-15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3290079" y="3266230"/>
                <a:ext cx="3050259" cy="6192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e>
                    </m:rad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e>
                    </m:rad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1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0079" y="3266230"/>
                <a:ext cx="3050259" cy="619208"/>
              </a:xfrm>
              <a:prstGeom prst="rect">
                <a:avLst/>
              </a:prstGeom>
              <a:blipFill>
                <a:blip r:embed="rId6"/>
                <a:stretch>
                  <a:fillRect l="-3200" r="-2000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8" name="yt_shape_1109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097" name="yt_image_11097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00" name="yt_shape_11100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任意给定一个负数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4278d"/>
              </a:rPr>
              <a:t>利用科学计算器不断进行开立方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随着开立方次数的增加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结果越来越趋向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01" name="yt_table_1110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018258"/>
              </p:ext>
            </p:extLst>
          </p:nvPr>
        </p:nvGraphicFramePr>
        <p:xfrm>
          <a:off x="540056" y="2441600"/>
          <a:ext cx="4658043" cy="950976"/>
        </p:xfrm>
        <a:graphic>
          <a:graphicData uri="http://schemas.openxmlformats.org/drawingml/2006/table">
            <a:tbl>
              <a:tblPr/>
              <a:tblGrid>
                <a:gridCol w="2405380">
                  <a:extLst>
                    <a:ext uri="{9D8B030D-6E8A-4147-A177-3AD203B41FA5}">
                      <a16:colId xmlns:a16="http://schemas.microsoft.com/office/drawing/2014/main" val="10163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1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103" name="yt_shape_11103"/>
              <p:cNvSpPr txBox="1"/>
              <p:nvPr/>
            </p:nvSpPr>
            <p:spPr>
              <a:xfrm>
                <a:off x="540119" y="3443154"/>
                <a:ext cx="11492915" cy="14984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利用计算器进行如下操作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SHIFT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■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屏幕显示的结果为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934b,isEnd"/>
                  </a:rPr>
                  <a:t>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么进行如下操作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SHIFT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0" i="1">
                        <a:solidFill>
                          <a:srgbClr val="000000"/>
                        </a:solidFill>
                        <a:effectLst/>
                        <a:latin typeface="Cambria Math" panose="02040503050406030204" pitchFamily="48" charset="0"/>
                        <a:ea typeface="Cambria Math" panose="02040503050406030204" pitchFamily="48" charset="0"/>
                      </a:rPr>
                      <m:t>    </m:t>
                    </m:r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■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 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71aa5,isEnd"/>
                  </a:rPr>
                  <a:t>那么屏幕显示的结果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 xmlns:p14="http://schemas.microsoft.com/office/powerpoint/2010/main">
          <p:sp>
            <p:nvSpPr>
              <p:cNvPr id="11103" name="yt_shape_111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43154"/>
                <a:ext cx="11492915" cy="1498424"/>
              </a:xfrm>
              <a:prstGeom prst="rect">
                <a:avLst/>
              </a:prstGeom>
              <a:blipFill>
                <a:blip r:embed="rId3"/>
                <a:stretch>
                  <a:fillRect l="-1645" t="-1220" b="-113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矩形_2">
            <a:extLst>
              <a:ext uri="{FF2B5EF4-FFF2-40B4-BE49-F238E27FC236}">
                <a16:creationId xmlns:a16="http://schemas.microsoft.com/office/drawing/2014/main" id="{33D9BA99-ED2A-341D-3782-F160689AE476}"/>
              </a:ext>
            </a:extLst>
          </p:cNvPr>
          <p:cNvSpPr/>
          <p:nvPr/>
        </p:nvSpPr>
        <p:spPr>
          <a:xfrm>
            <a:off x="4578719" y="3506654"/>
            <a:ext cx="842264" cy="46628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97F7E105-2593-F54F-DA04-2A878B086430}"/>
              </a:ext>
            </a:extLst>
          </p:cNvPr>
          <p:cNvSpPr/>
          <p:nvPr/>
        </p:nvSpPr>
        <p:spPr>
          <a:xfrm>
            <a:off x="6306872" y="3506654"/>
            <a:ext cx="152463" cy="46628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2D8B9AE5-D245-98E1-5D34-AA20FAE190BE}"/>
              </a:ext>
            </a:extLst>
          </p:cNvPr>
          <p:cNvSpPr/>
          <p:nvPr/>
        </p:nvSpPr>
        <p:spPr>
          <a:xfrm>
            <a:off x="6611672" y="3506654"/>
            <a:ext cx="152462" cy="46628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yt_shape_矩形_5">
            <a:extLst>
              <a:ext uri="{FF2B5EF4-FFF2-40B4-BE49-F238E27FC236}">
                <a16:creationId xmlns:a16="http://schemas.microsoft.com/office/drawing/2014/main" id="{90504081-BE12-C127-EEE4-4274397FC395}"/>
              </a:ext>
            </a:extLst>
          </p:cNvPr>
          <p:cNvSpPr/>
          <p:nvPr/>
        </p:nvSpPr>
        <p:spPr>
          <a:xfrm>
            <a:off x="6916472" y="3506654"/>
            <a:ext cx="152462" cy="46628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yt_shape_矩形_6">
            <a:extLst>
              <a:ext uri="{FF2B5EF4-FFF2-40B4-BE49-F238E27FC236}">
                <a16:creationId xmlns:a16="http://schemas.microsoft.com/office/drawing/2014/main" id="{6E8C94F7-8389-0A8B-8D98-A0DFB1E5A51B}"/>
              </a:ext>
            </a:extLst>
          </p:cNvPr>
          <p:cNvSpPr/>
          <p:nvPr/>
        </p:nvSpPr>
        <p:spPr>
          <a:xfrm>
            <a:off x="7221272" y="3506654"/>
            <a:ext cx="304862" cy="46628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yt_shape_矩形_7">
            <a:extLst>
              <a:ext uri="{FF2B5EF4-FFF2-40B4-BE49-F238E27FC236}">
                <a16:creationId xmlns:a16="http://schemas.microsoft.com/office/drawing/2014/main" id="{95503A37-3851-32F0-B7F4-5FF0CAC6A98A}"/>
              </a:ext>
            </a:extLst>
          </p:cNvPr>
          <p:cNvSpPr/>
          <p:nvPr/>
        </p:nvSpPr>
        <p:spPr>
          <a:xfrm>
            <a:off x="2978519" y="4036435"/>
            <a:ext cx="847789" cy="466280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yt_shape_矩形_8">
            <a:extLst>
              <a:ext uri="{FF2B5EF4-FFF2-40B4-BE49-F238E27FC236}">
                <a16:creationId xmlns:a16="http://schemas.microsoft.com/office/drawing/2014/main" id="{52C4953D-BCEC-46AA-D66B-09A195372C65}"/>
              </a:ext>
            </a:extLst>
          </p:cNvPr>
          <p:cNvSpPr/>
          <p:nvPr/>
        </p:nvSpPr>
        <p:spPr>
          <a:xfrm>
            <a:off x="4950321" y="4036435"/>
            <a:ext cx="152464" cy="466280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yt_shape_矩形_9">
            <a:extLst>
              <a:ext uri="{FF2B5EF4-FFF2-40B4-BE49-F238E27FC236}">
                <a16:creationId xmlns:a16="http://schemas.microsoft.com/office/drawing/2014/main" id="{136BC218-F787-6F28-56D7-87C8152024E1}"/>
              </a:ext>
            </a:extLst>
          </p:cNvPr>
          <p:cNvSpPr/>
          <p:nvPr/>
        </p:nvSpPr>
        <p:spPr>
          <a:xfrm>
            <a:off x="5331321" y="4036435"/>
            <a:ext cx="101664" cy="466280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yt_shape_矩形_10">
            <a:extLst>
              <a:ext uri="{FF2B5EF4-FFF2-40B4-BE49-F238E27FC236}">
                <a16:creationId xmlns:a16="http://schemas.microsoft.com/office/drawing/2014/main" id="{81554A69-C1EB-4DEB-A2AD-75ABE0A815BB}"/>
              </a:ext>
            </a:extLst>
          </p:cNvPr>
          <p:cNvSpPr/>
          <p:nvPr/>
        </p:nvSpPr>
        <p:spPr>
          <a:xfrm>
            <a:off x="5661521" y="4036435"/>
            <a:ext cx="152464" cy="466280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yt_shape_矩形_11">
            <a:extLst>
              <a:ext uri="{FF2B5EF4-FFF2-40B4-BE49-F238E27FC236}">
                <a16:creationId xmlns:a16="http://schemas.microsoft.com/office/drawing/2014/main" id="{AC6A9912-7FCC-9088-BFC0-6669A3930578}"/>
              </a:ext>
            </a:extLst>
          </p:cNvPr>
          <p:cNvSpPr/>
          <p:nvPr/>
        </p:nvSpPr>
        <p:spPr>
          <a:xfrm>
            <a:off x="5966321" y="4036435"/>
            <a:ext cx="152464" cy="466280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yt_shape_矩形_12">
            <a:extLst>
              <a:ext uri="{FF2B5EF4-FFF2-40B4-BE49-F238E27FC236}">
                <a16:creationId xmlns:a16="http://schemas.microsoft.com/office/drawing/2014/main" id="{76090A01-E883-E9D9-AA18-05AD81EA99DB}"/>
              </a:ext>
            </a:extLst>
          </p:cNvPr>
          <p:cNvSpPr/>
          <p:nvPr/>
        </p:nvSpPr>
        <p:spPr>
          <a:xfrm>
            <a:off x="6347321" y="4036435"/>
            <a:ext cx="152464" cy="466280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yt_shape_矩形_13">
            <a:extLst>
              <a:ext uri="{FF2B5EF4-FFF2-40B4-BE49-F238E27FC236}">
                <a16:creationId xmlns:a16="http://schemas.microsoft.com/office/drawing/2014/main" id="{E4A5F313-70CA-6EB3-8F09-DCEB4B1143A4}"/>
              </a:ext>
            </a:extLst>
          </p:cNvPr>
          <p:cNvSpPr/>
          <p:nvPr/>
        </p:nvSpPr>
        <p:spPr>
          <a:xfrm>
            <a:off x="6652121" y="4036435"/>
            <a:ext cx="304864" cy="466280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928325D-6B4A-2720-A667-6BA5E031440F}"/>
              </a:ext>
            </a:extLst>
          </p:cNvPr>
          <p:cNvSpPr txBox="1"/>
          <p:nvPr/>
        </p:nvSpPr>
        <p:spPr>
          <a:xfrm>
            <a:off x="7460507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66E17C5-C2FF-4F89-366E-D334E8E45536}"/>
              </a:ext>
            </a:extLst>
          </p:cNvPr>
          <p:cNvSpPr txBox="1"/>
          <p:nvPr/>
        </p:nvSpPr>
        <p:spPr>
          <a:xfrm>
            <a:off x="1059708" y="445590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5625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yt_shape_矩形_4">
            <a:extLst>
              <a:ext uri="{FF2B5EF4-FFF2-40B4-BE49-F238E27FC236}">
                <a16:creationId xmlns:a16="http://schemas.microsoft.com/office/drawing/2014/main" id="{26C3F194-757C-FECE-49A3-0C73515B016B}"/>
              </a:ext>
            </a:extLst>
          </p:cNvPr>
          <p:cNvSpPr/>
          <p:nvPr/>
        </p:nvSpPr>
        <p:spPr>
          <a:xfrm>
            <a:off x="5576729" y="3506654"/>
            <a:ext cx="529938" cy="404686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yt_shape_矩形_4">
            <a:extLst>
              <a:ext uri="{FF2B5EF4-FFF2-40B4-BE49-F238E27FC236}">
                <a16:creationId xmlns:a16="http://schemas.microsoft.com/office/drawing/2014/main" id="{26C3F194-757C-FECE-49A3-0C73515B016B}"/>
              </a:ext>
            </a:extLst>
          </p:cNvPr>
          <p:cNvSpPr/>
          <p:nvPr/>
        </p:nvSpPr>
        <p:spPr>
          <a:xfrm>
            <a:off x="4126754" y="4031682"/>
            <a:ext cx="529938" cy="404686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6" name="yt_shape_1110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105" name="yt_image_11105" title="H_41.85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108" name="yt_shape_11108"/>
              <p:cNvSpPr txBox="1"/>
              <p:nvPr/>
            </p:nvSpPr>
            <p:spPr>
              <a:xfrm>
                <a:off x="540000" y="1482164"/>
                <a:ext cx="4090222" cy="31709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用计算器计算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121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12321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1234321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123454321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 smtClean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,isEnd"/>
                  </a:rPr>
                  <a:t>……</a:t>
                </a:r>
                <a:endParaRPr lang="zh-CN" altLang="zh-CN" sz="2400" dirty="0">
                  <a:solidFill>
                    <a:srgbClr val="000000"/>
                  </a:solidFill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 xmlns="">
          <p:sp>
            <p:nvSpPr>
              <p:cNvPr id="11108" name="yt_shape_111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4"/>
                <a:ext cx="4090222" cy="3170971"/>
              </a:xfrm>
              <a:prstGeom prst="rect">
                <a:avLst/>
              </a:prstGeom>
              <a:blipFill>
                <a:blip r:embed="rId3"/>
                <a:stretch>
                  <a:fillRect l="-4620" t="-1538" r="-3428" b="-9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9F88B44-47FA-FD96-FC59-7AB154EA9641}"/>
              </a:ext>
            </a:extLst>
          </p:cNvPr>
          <p:cNvSpPr txBox="1"/>
          <p:nvPr/>
        </p:nvSpPr>
        <p:spPr>
          <a:xfrm>
            <a:off x="2164616" y="1910847"/>
            <a:ext cx="778383" cy="6153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8407D7-6BEF-E0DB-651D-CB71B5903388}"/>
              </a:ext>
            </a:extLst>
          </p:cNvPr>
          <p:cNvSpPr txBox="1"/>
          <p:nvPr/>
        </p:nvSpPr>
        <p:spPr>
          <a:xfrm>
            <a:off x="2501166" y="2432627"/>
            <a:ext cx="919481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15D25F-3966-9321-9232-B70FDC038C08}"/>
              </a:ext>
            </a:extLst>
          </p:cNvPr>
          <p:cNvSpPr txBox="1"/>
          <p:nvPr/>
        </p:nvSpPr>
        <p:spPr>
          <a:xfrm>
            <a:off x="2837716" y="2952946"/>
            <a:ext cx="1060578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9BB9F3D-E393-3A08-0D97-683A495667D5}"/>
              </a:ext>
            </a:extLst>
          </p:cNvPr>
          <p:cNvSpPr txBox="1"/>
          <p:nvPr/>
        </p:nvSpPr>
        <p:spPr>
          <a:xfrm>
            <a:off x="3174266" y="3473266"/>
            <a:ext cx="1201675" cy="55824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11111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1117"/>
              <p:cNvSpPr txBox="1"/>
              <p:nvPr/>
            </p:nvSpPr>
            <p:spPr>
              <a:xfrm>
                <a:off x="540000" y="4164609"/>
                <a:ext cx="6481133" cy="17126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猜想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12345678987654321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</a:t>
                </a:r>
                <a:r>
                  <a:rPr sz="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>
          <p:sp>
            <p:nvSpPr>
              <p:cNvPr id="9" name="yt_shape_111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64609"/>
                <a:ext cx="6481133" cy="1712663"/>
              </a:xfrm>
              <a:prstGeom prst="rect">
                <a:avLst/>
              </a:prstGeom>
              <a:blipFill>
                <a:blip r:embed="rId4"/>
                <a:stretch>
                  <a:fillRect l="-2916" r="-18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2FD4FED8-0504-3A9A-F1A3-81B7B3C32B28}"/>
              </a:ext>
            </a:extLst>
          </p:cNvPr>
          <p:cNvSpPr txBox="1"/>
          <p:nvPr/>
        </p:nvSpPr>
        <p:spPr>
          <a:xfrm>
            <a:off x="5130066" y="4593291"/>
            <a:ext cx="1766063" cy="61869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111111111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117" name="yt_shape_11117"/>
              <p:cNvSpPr txBox="1"/>
              <p:nvPr/>
            </p:nvSpPr>
            <p:spPr>
              <a:xfrm>
                <a:off x="540000" y="420193"/>
                <a:ext cx="6481133" cy="49530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用计算器计算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×9+19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×99+199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999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×999+1999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……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猜想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limLow>
                          <m:limLow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limLowPr>
                          <m:e>
                            <m:groupChr>
                              <m:groupChrPr>
                                <m:chr m:val="⏟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groupChr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99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…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</m:t>
                                </m:r>
                              </m:e>
                            </m:groupChr>
                          </m:e>
                          <m:li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个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lim>
                        </m:limLow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limLow>
                          <m:limLow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limLowPr>
                          <m:e>
                            <m:groupChr>
                              <m:groupChrPr>
                                <m:chr m:val="⏟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groupChr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99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…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</m:t>
                                </m:r>
                              </m:e>
                            </m:groupChr>
                          </m:e>
                          <m:li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个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lim>
                        </m:limLow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limLow>
                          <m:limLow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limLowPr>
                          <m:e>
                            <m:groupChr>
                              <m:groupChrPr>
                                <m:chr m:val="⏟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groupChr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99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…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</m:t>
                                </m:r>
                              </m:e>
                            </m:groupChr>
                          </m:e>
                          <m:li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个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lim>
                        </m:limLow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7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117" name="yt_shape_111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0193"/>
                <a:ext cx="6481133" cy="4953023"/>
              </a:xfrm>
              <a:prstGeom prst="rect">
                <a:avLst/>
              </a:prstGeom>
              <a:blipFill>
                <a:blip r:embed="rId2"/>
                <a:stretch>
                  <a:fillRect l="-29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40F22CC-CF13-5968-CE06-FB3776E85EAA}"/>
              </a:ext>
            </a:extLst>
          </p:cNvPr>
          <p:cNvSpPr txBox="1"/>
          <p:nvPr/>
        </p:nvSpPr>
        <p:spPr>
          <a:xfrm>
            <a:off x="3048409" y="1329860"/>
            <a:ext cx="789686" cy="60986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C722A8-0288-8434-7513-94A098611798}"/>
              </a:ext>
            </a:extLst>
          </p:cNvPr>
          <p:cNvSpPr txBox="1"/>
          <p:nvPr/>
        </p:nvSpPr>
        <p:spPr>
          <a:xfrm>
            <a:off x="3553234" y="1846115"/>
            <a:ext cx="942086" cy="60986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722D22-BCC3-9BB0-9F5E-82217153A083}"/>
              </a:ext>
            </a:extLst>
          </p:cNvPr>
          <p:cNvSpPr txBox="1"/>
          <p:nvPr/>
        </p:nvSpPr>
        <p:spPr>
          <a:xfrm>
            <a:off x="4058059" y="2362370"/>
            <a:ext cx="1094487" cy="60986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2F6AE5-8950-2BA7-9CF7-1F0189AC71B7}"/>
              </a:ext>
            </a:extLst>
          </p:cNvPr>
          <p:cNvSpPr txBox="1"/>
          <p:nvPr/>
        </p:nvSpPr>
        <p:spPr>
          <a:xfrm>
            <a:off x="5665752" y="3354113"/>
            <a:ext cx="954786" cy="149842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323</Words>
  <Application>Microsoft Office PowerPoint</Application>
  <PresentationFormat>宽屏</PresentationFormat>
  <Paragraphs>73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7" baseType="lpstr">
      <vt:lpstr>,isEnd</vt:lpstr>
      <vt:lpstr>_⨹_1_004d4,isEnd</vt:lpstr>
      <vt:lpstr>_⨹_1_7934b,isEnd</vt:lpstr>
      <vt:lpstr>_⨹_1_a2636</vt:lpstr>
      <vt:lpstr>_⨹_14_4278d</vt:lpstr>
      <vt:lpstr>_⨹_9_71aa5,isEnd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2024-05-18T14:44:41Z</dcterms:created>
  <dcterms:modified xsi:type="dcterms:W3CDTF">2024-05-22T06:31:42Z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