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30" r:id="rId5"/>
    <p:sldId id="308" r:id="rId6"/>
    <p:sldId id="312" r:id="rId7"/>
    <p:sldId id="314" r:id="rId8"/>
    <p:sldId id="316" r:id="rId9"/>
    <p:sldId id="331" r:id="rId10"/>
    <p:sldId id="320" r:id="rId11"/>
    <p:sldId id="325" r:id="rId12"/>
    <p:sldId id="327" r:id="rId13"/>
    <p:sldId id="332" r:id="rId14"/>
    <p:sldId id="328" r:id="rId15"/>
    <p:sldId id="333" r:id="rId16"/>
    <p:sldId id="334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78" name="yt_image_1377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2363" y="900000"/>
            <a:ext cx="3267273" cy="9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80" name="yt_image_1378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20267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782"/>
          <p:cNvSpPr txBox="1"/>
          <p:nvPr/>
        </p:nvSpPr>
        <p:spPr>
          <a:xfrm>
            <a:off x="540119" y="2339767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二元一次方程组的每一组解就是相应的一次函数图象上的点的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1585,isEnd"/>
              </a:rPr>
              <a:t>反过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一次函数图象上的每一个点的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就是相应的二元一次方程的解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两个一次函数图象的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坐标就是相应的二元一次方程组的解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反过来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5ab5,isEnd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元一次方程组的解就是两个一次函数图象交点的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3E6E6C-6B01-493C-7F75-49790A9B7954}"/>
              </a:ext>
            </a:extLst>
          </p:cNvPr>
          <p:cNvSpPr txBox="1"/>
          <p:nvPr/>
        </p:nvSpPr>
        <p:spPr>
          <a:xfrm>
            <a:off x="9365507" y="229296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C6BDB6-C273-E7EE-BF3F-2A87EDA17A7F}"/>
              </a:ext>
            </a:extLst>
          </p:cNvPr>
          <p:cNvSpPr txBox="1"/>
          <p:nvPr/>
        </p:nvSpPr>
        <p:spPr>
          <a:xfrm>
            <a:off x="5326908" y="276844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7D1969-50B0-7B72-8197-E4A6C25BE958}"/>
              </a:ext>
            </a:extLst>
          </p:cNvPr>
          <p:cNvSpPr txBox="1"/>
          <p:nvPr/>
        </p:nvSpPr>
        <p:spPr>
          <a:xfrm>
            <a:off x="3879108" y="324393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交点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959D4B-1FD5-5C90-E6AF-495A0E31A21F}"/>
              </a:ext>
            </a:extLst>
          </p:cNvPr>
          <p:cNvSpPr txBox="1"/>
          <p:nvPr/>
        </p:nvSpPr>
        <p:spPr>
          <a:xfrm>
            <a:off x="7155707" y="3719425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39" name="yt_image_1383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5007" y="2204864"/>
            <a:ext cx="2041986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3837"/>
          <p:cNvSpPr txBox="1"/>
          <p:nvPr/>
        </p:nvSpPr>
        <p:spPr>
          <a:xfrm>
            <a:off x="407368" y="782032"/>
            <a:ext cx="10257873" cy="10709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图中两条直线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的交点坐标可以看作方程组</a:t>
            </a:r>
            <a:r>
              <a:rPr sz="5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EB2B56-DBCF-69DD-4519-87AB52379865}"/>
                  </a:ext>
                </a:extLst>
              </p:cNvPr>
              <p:cNvSpPr txBox="1"/>
              <p:nvPr/>
            </p:nvSpPr>
            <p:spPr>
              <a:xfrm>
                <a:off x="7494641" y="414008"/>
                <a:ext cx="248062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EB2B56-DBCF-69DD-4519-87AB523798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4641" y="414008"/>
                <a:ext cx="2480627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41" name="yt_shape_13841"/>
              <p:cNvSpPr txBox="1"/>
              <p:nvPr/>
            </p:nvSpPr>
            <p:spPr>
              <a:xfrm>
                <a:off x="540119" y="900000"/>
                <a:ext cx="11492915" cy="51517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已知正比例函数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0d96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841" name="yt_shape_13841" descr="{&quot;rangeId&quot;:2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51731"/>
              </a:xfrm>
              <a:prstGeom prst="rect">
                <a:avLst/>
              </a:prstGeom>
              <a:blipFill>
                <a:blip r:embed="rId2"/>
                <a:stretch>
                  <a:fillRect l="-1645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46" name="yt_image_13846" title="H_132.12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5053" y="2690002"/>
            <a:ext cx="2546946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17238C-B31C-A846-FCE3-91BF9D7CA607}"/>
              </a:ext>
            </a:extLst>
          </p:cNvPr>
          <p:cNvSpPr txBox="1"/>
          <p:nvPr/>
        </p:nvSpPr>
        <p:spPr>
          <a:xfrm>
            <a:off x="450108" y="2476635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CE1759-5E5C-FD24-EA0D-E6EDCAE2BC7B}"/>
                  </a:ext>
                </a:extLst>
              </p:cNvPr>
              <p:cNvSpPr txBox="1"/>
              <p:nvPr/>
            </p:nvSpPr>
            <p:spPr>
              <a:xfrm>
                <a:off x="450108" y="2952123"/>
                <a:ext cx="228149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28, 'hasSerialNum': 1, 'pageBreak': True}">
                <a:extLst>
                  <a:ext uri="{FF2B5EF4-FFF2-40B4-BE49-F238E27FC236}">
                    <a16:creationId xmlns:a16="http://schemas.microsoft.com/office/drawing/2014/main" id="{96CE1759-5E5C-FD24-EA0D-E6EDCAE2BC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2123"/>
                <a:ext cx="2281492" cy="16116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53220D-82FC-D7B5-2D34-9391B14022EE}"/>
                  </a:ext>
                </a:extLst>
              </p:cNvPr>
              <p:cNvSpPr txBox="1"/>
              <p:nvPr/>
            </p:nvSpPr>
            <p:spPr>
              <a:xfrm>
                <a:off x="450108" y="4470154"/>
                <a:ext cx="198596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28, 'hasSerialNum': 1, 'pageBreak': True}">
                <a:extLst>
                  <a:ext uri="{FF2B5EF4-FFF2-40B4-BE49-F238E27FC236}">
                    <a16:creationId xmlns:a16="http://schemas.microsoft.com/office/drawing/2014/main" id="{C453220D-82FC-D7B5-2D34-9391B14022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70154"/>
                <a:ext cx="1985963" cy="1154189"/>
              </a:xfrm>
              <a:prstGeom prst="rect">
                <a:avLst/>
              </a:prstGeom>
              <a:blipFill>
                <a:blip r:embed="rId5"/>
                <a:stretch>
                  <a:fillRect l="-4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171E3D4-DB46-42F9-9001-8432EF75420D}"/>
              </a:ext>
            </a:extLst>
          </p:cNvPr>
          <p:cNvSpPr txBox="1"/>
          <p:nvPr/>
        </p:nvSpPr>
        <p:spPr>
          <a:xfrm>
            <a:off x="450108" y="5530731"/>
            <a:ext cx="3966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48" name="yt_shape_13848"/>
              <p:cNvSpPr txBox="1"/>
              <p:nvPr/>
            </p:nvSpPr>
            <p:spPr>
              <a:xfrm>
                <a:off x="540119" y="900000"/>
                <a:ext cx="11111999" cy="15711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轴上有一点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轴的垂线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垂线位于点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的右侧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d10e8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77bc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848" name="yt_shape_13848" descr="{&quot;rangeId&quot;:2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71199"/>
              </a:xfrm>
              <a:prstGeom prst="rect">
                <a:avLst/>
              </a:prstGeom>
              <a:blipFill>
                <a:blip r:embed="rId2"/>
                <a:stretch>
                  <a:fillRect l="-1701" t="-3502" r="-659" b="-10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850"/>
              <p:cNvSpPr txBox="1"/>
              <p:nvPr/>
            </p:nvSpPr>
            <p:spPr>
              <a:xfrm>
                <a:off x="540119" y="2674351"/>
                <a:ext cx="8909969" cy="3192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1e875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yt_shape_13850" descr="{&quot;rangeId&quot;:1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74351"/>
                <a:ext cx="8909969" cy="3192862"/>
              </a:xfrm>
              <a:prstGeom prst="rect">
                <a:avLst/>
              </a:prstGeom>
              <a:blipFill>
                <a:blip r:embed="rId3"/>
                <a:stretch>
                  <a:fillRect l="-2122" b="-24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52" name="yt_image_13852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05053" y="2674351"/>
            <a:ext cx="2546946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1B14FF-7F57-60FB-6E06-64782E039AC3}"/>
                  </a:ext>
                </a:extLst>
              </p:cNvPr>
              <p:cNvSpPr txBox="1"/>
              <p:nvPr/>
            </p:nvSpPr>
            <p:spPr>
              <a:xfrm>
                <a:off x="450108" y="2627545"/>
                <a:ext cx="8650795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1e875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12}">
                <a:extLst>
                  <a:ext uri="{FF2B5EF4-FFF2-40B4-BE49-F238E27FC236}">
                    <a16:creationId xmlns:a16="http://schemas.microsoft.com/office/drawing/2014/main" id="{B71B14FF-7F57-60FB-6E06-64782E039A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27545"/>
                <a:ext cx="8650795" cy="805193"/>
              </a:xfrm>
              <a:prstGeom prst="rect">
                <a:avLst/>
              </a:prstGeom>
              <a:blipFill>
                <a:blip r:embed="rId5"/>
                <a:stretch>
                  <a:fillRect l="-1128" t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AB38DA4-83EB-A958-78F6-9D8CEB0A8B11}"/>
              </a:ext>
            </a:extLst>
          </p:cNvPr>
          <p:cNvSpPr txBox="1"/>
          <p:nvPr/>
        </p:nvSpPr>
        <p:spPr>
          <a:xfrm>
            <a:off x="450108" y="333912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A9B2E6-17DE-C8C0-CF2C-D1A3FE68EC6A}"/>
                  </a:ext>
                </a:extLst>
              </p:cNvPr>
              <p:cNvSpPr txBox="1"/>
              <p:nvPr/>
            </p:nvSpPr>
            <p:spPr>
              <a:xfrm>
                <a:off x="450108" y="3814614"/>
                <a:ext cx="54172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5" name="文本框 4" descr="{'rangeId': 12}">
                <a:extLst>
                  <a:ext uri="{FF2B5EF4-FFF2-40B4-BE49-F238E27FC236}">
                    <a16:creationId xmlns:a16="http://schemas.microsoft.com/office/drawing/2014/main" id="{37A9B2E6-17DE-C8C0-CF2C-D1A3FE68EC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4614"/>
                <a:ext cx="5417248" cy="766077"/>
              </a:xfrm>
              <a:prstGeom prst="rect">
                <a:avLst/>
              </a:prstGeom>
              <a:blipFill>
                <a:blip r:embed="rId6"/>
                <a:stretch>
                  <a:fillRect l="-1802" r="-180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51FF5EA-5613-1F60-9BBD-5FE6AEB90C5B}"/>
                  </a:ext>
                </a:extLst>
              </p:cNvPr>
              <p:cNvSpPr txBox="1"/>
              <p:nvPr/>
            </p:nvSpPr>
            <p:spPr>
              <a:xfrm>
                <a:off x="450108" y="4487079"/>
                <a:ext cx="4051998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6" name="文本框 5" descr="{'rangeId': 12}">
                <a:extLst>
                  <a:ext uri="{FF2B5EF4-FFF2-40B4-BE49-F238E27FC236}">
                    <a16:creationId xmlns:a16="http://schemas.microsoft.com/office/drawing/2014/main" id="{951FF5EA-5613-1F60-9BBD-5FE6AEB90C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87079"/>
                <a:ext cx="4051998" cy="763347"/>
              </a:xfrm>
              <a:prstGeom prst="rect">
                <a:avLst/>
              </a:prstGeom>
              <a:blipFill>
                <a:blip r:embed="rId7"/>
                <a:stretch>
                  <a:fillRect l="-2406" r="-2256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3CB487E-4961-DD3C-26C0-1A2426BCF639}"/>
                  </a:ext>
                </a:extLst>
              </p:cNvPr>
              <p:cNvSpPr txBox="1"/>
              <p:nvPr/>
            </p:nvSpPr>
            <p:spPr>
              <a:xfrm>
                <a:off x="450108" y="5156814"/>
                <a:ext cx="54013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7" name="文本框 6" descr="{'rangeId': 12}">
                <a:extLst>
                  <a:ext uri="{FF2B5EF4-FFF2-40B4-BE49-F238E27FC236}">
                    <a16:creationId xmlns:a16="http://schemas.microsoft.com/office/drawing/2014/main" id="{63CB487E-4961-DD3C-26C0-1A2426BCF6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56814"/>
                <a:ext cx="5401373" cy="726326"/>
              </a:xfrm>
              <a:prstGeom prst="rect">
                <a:avLst/>
              </a:prstGeom>
              <a:blipFill>
                <a:blip r:embed="rId8"/>
                <a:stretch>
                  <a:fillRect l="-1806" r="-169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5" name="yt_shape_13855"/>
          <p:cNvSpPr txBox="1"/>
          <p:nvPr/>
        </p:nvSpPr>
        <p:spPr>
          <a:xfrm>
            <a:off x="540000" y="836712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54" name="yt_image_13854" title="H_41.8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7" name="yt_shape_13857"/>
          <p:cNvSpPr txBox="1"/>
          <p:nvPr/>
        </p:nvSpPr>
        <p:spPr>
          <a:xfrm>
            <a:off x="540119" y="136808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已知二元一次方程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f5aa4"/>
              </a:rPr>
              <a:t>通过列举将方程的解写成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下列表格的形式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58" name="yt_table_13858" title="H_115.1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1760312"/>
                  </p:ext>
                </p:extLst>
              </p:nvPr>
            </p:nvGraphicFramePr>
            <p:xfrm>
              <a:off x="540000" y="2272112"/>
              <a:ext cx="11111996" cy="154127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5211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142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858" name="yt_table_13858" title="H_115.1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1760312"/>
                  </p:ext>
                </p:extLst>
              </p:nvPr>
            </p:nvGraphicFramePr>
            <p:xfrm>
              <a:off x="540000" y="2272112"/>
              <a:ext cx="11111996" cy="154127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5211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142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770636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300329" t="-787" r="-200329" b="-1015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70636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300329" t="-100787" r="-200329" b="-15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60" name="yt_shape_13860"/>
              <p:cNvSpPr txBox="1"/>
              <p:nvPr/>
            </p:nvSpPr>
            <p:spPr>
              <a:xfrm>
                <a:off x="540119" y="3789040"/>
                <a:ext cx="11492915" cy="24597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如果将二元一次方程的解所包含的未知数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7_814b7"/>
                  </a:rPr>
                  <a:t>的值的对应平面直角坐标系中一个点的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横坐标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未知数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的值对应这个点的纵坐标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这样每一个二元一次方程的解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065d"/>
                  </a:rPr>
                  <a:t>就可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以对应平面直角坐标系中的一个点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ae7f9"/>
                  </a:rPr>
                  <a:t>的对应点是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860" name="yt_shape_138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89040"/>
                <a:ext cx="11492915" cy="2459712"/>
              </a:xfrm>
              <a:prstGeom prst="rect">
                <a:avLst/>
              </a:prstGeom>
              <a:blipFill>
                <a:blip r:embed="rId4"/>
                <a:stretch>
                  <a:fillRect l="-1645" t="-2233" b="-6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9896" y="5533464"/>
            <a:ext cx="1512168" cy="121980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62" name="yt_image_13862" title="H_176.67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8995" y="3283061"/>
            <a:ext cx="2738363" cy="224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64" name="yt_shape_13864"/>
          <p:cNvSpPr txBox="1"/>
          <p:nvPr/>
        </p:nvSpPr>
        <p:spPr>
          <a:xfrm>
            <a:off x="540119" y="739502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表格中的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通过以上确定对应点坐标的方法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65aa9,isEnd"/>
              </a:rPr>
              <a:t>将表格中给出的五个解依次转化为对应点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请在所给的平面直角坐标系中画出这五个点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根据这些点猜想方程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1d3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的解的对应点所组成的图形是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并写出它的两个特征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A88621-96F7-093A-BB4A-7677402CBD50}"/>
              </a:ext>
            </a:extLst>
          </p:cNvPr>
          <p:cNvSpPr txBox="1"/>
          <p:nvPr/>
        </p:nvSpPr>
        <p:spPr>
          <a:xfrm>
            <a:off x="3356821" y="69269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2332BB-AF3D-AB98-CA72-7F762B56F47B}"/>
              </a:ext>
            </a:extLst>
          </p:cNvPr>
          <p:cNvSpPr txBox="1"/>
          <p:nvPr/>
        </p:nvSpPr>
        <p:spPr>
          <a:xfrm>
            <a:off x="4976071" y="69269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D365D5-706F-2D0F-1B0C-C003549688DE}"/>
              </a:ext>
            </a:extLst>
          </p:cNvPr>
          <p:cNvSpPr txBox="1"/>
          <p:nvPr/>
        </p:nvSpPr>
        <p:spPr>
          <a:xfrm>
            <a:off x="5174508" y="21191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1CB433-6D47-BC1D-0A76-384CB44176BD}"/>
              </a:ext>
            </a:extLst>
          </p:cNvPr>
          <p:cNvSpPr txBox="1"/>
          <p:nvPr/>
        </p:nvSpPr>
        <p:spPr>
          <a:xfrm>
            <a:off x="10051307" y="2119160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4_4b2b1"/>
              </a:rPr>
              <a:t>图象经过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E94114-E214-FD45-C8EE-D68AF6F16E7B}"/>
              </a:ext>
            </a:extLst>
          </p:cNvPr>
          <p:cNvSpPr txBox="1"/>
          <p:nvPr/>
        </p:nvSpPr>
        <p:spPr>
          <a:xfrm>
            <a:off x="450108" y="2594648"/>
            <a:ext cx="2923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第一、二、四象限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3E4335-4088-4FD2-9459-50056FAA605C}"/>
              </a:ext>
            </a:extLst>
          </p:cNvPr>
          <p:cNvSpPr txBox="1"/>
          <p:nvPr/>
        </p:nvSpPr>
        <p:spPr>
          <a:xfrm>
            <a:off x="4107708" y="2594648"/>
            <a:ext cx="3837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图象从左向右呈下降趋势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293" y="3200194"/>
            <a:ext cx="2957101" cy="238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6" name="yt_shape_1386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的解对应的点组成的图形上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443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E3B4DE-74EC-84BA-95A6-346690E3D308}"/>
              </a:ext>
            </a:extLst>
          </p:cNvPr>
          <p:cNvSpPr txBox="1"/>
          <p:nvPr/>
        </p:nvSpPr>
        <p:spPr>
          <a:xfrm>
            <a:off x="450108" y="1804170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731E1E-8C23-8F21-59BE-5D6B14053B46}"/>
              </a:ext>
            </a:extLst>
          </p:cNvPr>
          <p:cNvSpPr txBox="1"/>
          <p:nvPr/>
        </p:nvSpPr>
        <p:spPr>
          <a:xfrm>
            <a:off x="450108" y="2279658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5" name="yt_shape_13785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3784" name="yt_image_13784" title="H_31.0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87" name="yt_shape_13787"/>
              <p:cNvSpPr txBox="1"/>
              <p:nvPr/>
            </p:nvSpPr>
            <p:spPr>
              <a:xfrm>
                <a:off x="540000" y="1386424"/>
                <a:ext cx="8624156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请在如图的直角坐标系中作出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利用你所画的图象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787" name="yt_shape_13787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6424"/>
                <a:ext cx="8624156" cy="1551066"/>
              </a:xfrm>
              <a:prstGeom prst="rect">
                <a:avLst/>
              </a:prstGeom>
              <a:blipFill>
                <a:blip r:embed="rId3"/>
                <a:stretch>
                  <a:fillRect l="-2192" t="-3137" r="-1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90" name="yt_image_13790" title="H_228.51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9666" y="3139813"/>
            <a:ext cx="2792667" cy="2902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93" name="yt_shape_13793"/>
              <p:cNvSpPr txBox="1"/>
              <p:nvPr/>
            </p:nvSpPr>
            <p:spPr>
              <a:xfrm>
                <a:off x="540000" y="963392"/>
                <a:ext cx="10310515" cy="26816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图象如图所示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根据图象可得方程组的解为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D028C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两个一次函数图象的交点坐标就是相应的二元一次方程组的解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793" name="yt_shape_137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63392"/>
                <a:ext cx="10310515" cy="2681632"/>
              </a:xfrm>
              <a:prstGeom prst="rect">
                <a:avLst/>
              </a:prstGeom>
              <a:blipFill>
                <a:blip r:embed="rId2"/>
                <a:stretch>
                  <a:fillRect l="-1833" r="-828" b="-5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3792"/>
          <p:cNvSpPr txBox="1"/>
          <p:nvPr/>
        </p:nvSpPr>
        <p:spPr>
          <a:xfrm>
            <a:off x="512749" y="687613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0" name="yt_shape_1380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99" name="yt_image_13799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02" name="yt_shape_13802"/>
          <p:cNvSpPr txBox="1"/>
          <p:nvPr/>
        </p:nvSpPr>
        <p:spPr>
          <a:xfrm>
            <a:off x="540000" y="1482165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二元一次方程与一次函数的关系</a:t>
            </a:r>
          </a:p>
        </p:txBody>
      </p:sp>
      <p:sp>
        <p:nvSpPr>
          <p:cNvPr id="13803" name="yt_shape_13803"/>
          <p:cNvSpPr txBox="1"/>
          <p:nvPr/>
        </p:nvSpPr>
        <p:spPr>
          <a:xfrm>
            <a:off x="540000" y="1971599"/>
            <a:ext cx="104419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下列图象中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的解为坐标的点组成的图象是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04" name="yt_image_13804" title="H_120.0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6641848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06" name="yt_shape_13806"/>
          <p:cNvSpPr txBox="1"/>
          <p:nvPr/>
        </p:nvSpPr>
        <p:spPr>
          <a:xfrm>
            <a:off x="540119" y="417847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轴的交点坐标是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791f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3" name="yt_shape_1716043996806" title="H_26.259764">
            <a:extLst>
              <a:ext uri="{FF2B5EF4-FFF2-40B4-BE49-F238E27FC236}">
                <a16:creationId xmlns:a16="http://schemas.microsoft.com/office/drawing/2014/main" id="{747E1D0C-4F79-459D-0C0E-CAA2395735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D95532-9170-B8BF-67CB-54DA2921B5A0}"/>
              </a:ext>
            </a:extLst>
          </p:cNvPr>
          <p:cNvSpPr txBox="1"/>
          <p:nvPr/>
        </p:nvSpPr>
        <p:spPr>
          <a:xfrm>
            <a:off x="997816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5613C7-DF08-76E3-10FB-5B57F3996450}"/>
              </a:ext>
            </a:extLst>
          </p:cNvPr>
          <p:cNvSpPr txBox="1"/>
          <p:nvPr/>
        </p:nvSpPr>
        <p:spPr>
          <a:xfrm>
            <a:off x="1242271" y="460716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08" name="yt_image_13808" title="H_142.1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3704" y="1303788"/>
            <a:ext cx="1624590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10" name="yt_shape_13810"/>
          <p:cNvSpPr txBox="1"/>
          <p:nvPr/>
        </p:nvSpPr>
        <p:spPr>
          <a:xfrm>
            <a:off x="540000" y="3158975"/>
            <a:ext cx="546784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2D1817-A050-A8CA-59F4-CD964C8D4969}"/>
              </a:ext>
            </a:extLst>
          </p:cNvPr>
          <p:cNvSpPr txBox="1"/>
          <p:nvPr/>
        </p:nvSpPr>
        <p:spPr>
          <a:xfrm>
            <a:off x="4463189" y="3112169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989223-2C3D-B4D8-A46C-4E98B8ED493E}"/>
              </a:ext>
            </a:extLst>
          </p:cNvPr>
          <p:cNvSpPr txBox="1"/>
          <p:nvPr/>
        </p:nvSpPr>
        <p:spPr>
          <a:xfrm>
            <a:off x="4463189" y="3587657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30EA50-FBAB-FE35-3D05-DAAFD8CD2ACB}"/>
              </a:ext>
            </a:extLst>
          </p:cNvPr>
          <p:cNvSpPr txBox="1"/>
          <p:nvPr/>
        </p:nvSpPr>
        <p:spPr>
          <a:xfrm>
            <a:off x="4767989" y="4063145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7379" y="762000"/>
            <a:ext cx="1116124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如图为一次函数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结合图象回答下列问题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3" name="yt_shape_13813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二元一次方程组与一次函数的关系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14" name="yt_shape_13814"/>
              <p:cNvSpPr txBox="1"/>
              <p:nvPr/>
            </p:nvSpPr>
            <p:spPr>
              <a:xfrm>
                <a:off x="540120" y="1389434"/>
                <a:ext cx="11492915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梧州市中考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0f37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3814" name="yt_shape_13814" descr="{&quot;rangeId&quot;:8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89434"/>
                <a:ext cx="11492915" cy="1551066"/>
              </a:xfrm>
              <a:prstGeom prst="rect">
                <a:avLst/>
              </a:prstGeom>
              <a:blipFill>
                <a:blip r:embed="rId2"/>
                <a:stretch>
                  <a:fillRect l="-1645" t="-3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17" name="yt_table_13817_skip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7973"/>
                  </p:ext>
                </p:extLst>
              </p:nvPr>
            </p:nvGraphicFramePr>
            <p:xfrm>
              <a:off x="540056" y="2991288"/>
              <a:ext cx="5609082" cy="2121154"/>
            </p:xfrm>
            <a:graphic>
              <a:graphicData uri="http://schemas.openxmlformats.org/drawingml/2006/table">
                <a:tbl>
                  <a:tblPr/>
                  <a:tblGrid>
                    <a:gridCol w="3392805">
                      <a:extLst>
                        <a:ext uri="{9D8B030D-6E8A-4147-A177-3AD203B41FA5}">
                          <a16:colId xmlns:a16="http://schemas.microsoft.com/office/drawing/2014/main" val="10527"/>
                        </a:ext>
                      </a:extLst>
                    </a:gridCol>
                    <a:gridCol w="2216277">
                      <a:extLst>
                        <a:ext uri="{9D8B030D-6E8A-4147-A177-3AD203B41FA5}">
                          <a16:colId xmlns:a16="http://schemas.microsoft.com/office/drawing/2014/main" val="105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=9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1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3817" name="yt_table_13817_skip" descr="{&quot;rangeId&quot;:8,&quot;type&quot;:&quot;Option&quot;,&quot;drawing&quot;:[&quot;yt_image_13816&quot;]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7973"/>
                  </p:ext>
                </p:extLst>
              </p:nvPr>
            </p:nvGraphicFramePr>
            <p:xfrm>
              <a:off x="540056" y="2991288"/>
              <a:ext cx="5609082" cy="2121154"/>
            </p:xfrm>
            <a:graphic>
              <a:graphicData uri="http://schemas.openxmlformats.org/drawingml/2006/table">
                <a:tbl>
                  <a:tblPr/>
                  <a:tblGrid>
                    <a:gridCol w="3392805">
                      <a:extLst>
                        <a:ext uri="{9D8B030D-6E8A-4147-A177-3AD203B41FA5}">
                          <a16:colId xmlns:a16="http://schemas.microsoft.com/office/drawing/2014/main" val="10527"/>
                        </a:ext>
                      </a:extLst>
                    </a:gridCol>
                    <a:gridCol w="2216277">
                      <a:extLst>
                        <a:ext uri="{9D8B030D-6E8A-4147-A177-3AD203B41FA5}">
                          <a16:colId xmlns:a16="http://schemas.microsoft.com/office/drawing/2014/main" val="10528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5350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3022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0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653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3022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816" name="yt_image_13816_skip" title="H_127.8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70990" y="2991288"/>
            <a:ext cx="1278774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996872" title="H_26.259764">
            <a:extLst>
              <a:ext uri="{FF2B5EF4-FFF2-40B4-BE49-F238E27FC236}">
                <a16:creationId xmlns:a16="http://schemas.microsoft.com/office/drawing/2014/main" id="{AC18C3AC-A7E2-AC7B-B448-15571AB319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BE2386-0AE7-B364-74FD-F5F2BCBC2541}"/>
              </a:ext>
            </a:extLst>
          </p:cNvPr>
          <p:cNvSpPr txBox="1"/>
          <p:nvPr/>
        </p:nvSpPr>
        <p:spPr>
          <a:xfrm>
            <a:off x="9908687" y="1818116"/>
            <a:ext cx="3832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18" name="yt_shape_13818"/>
              <p:cNvSpPr txBox="1"/>
              <p:nvPr/>
            </p:nvSpPr>
            <p:spPr>
              <a:xfrm>
                <a:off x="540119" y="476672"/>
                <a:ext cx="11492915" cy="28554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85460,isEnd"/>
                  </a:rPr>
                  <a:t>则在同一平面直角坐标系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的图象的交点坐标为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4178e,isEnd"/>
                  </a:rPr>
                  <a:t>与正比例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3818" name="yt_shape_138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6672"/>
                <a:ext cx="11492915" cy="2855462"/>
              </a:xfrm>
              <a:prstGeom prst="rect">
                <a:avLst/>
              </a:prstGeom>
              <a:blipFill>
                <a:blip r:embed="rId2"/>
                <a:stretch>
                  <a:fillRect l="-1645" b="-5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22" name="yt_image_13822" title="H_129.1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3269275"/>
            <a:ext cx="1771421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4" name="yt_shape_13824"/>
          <p:cNvSpPr txBox="1"/>
          <p:nvPr/>
        </p:nvSpPr>
        <p:spPr>
          <a:xfrm>
            <a:off x="335360" y="3332134"/>
            <a:ext cx="28084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503150-AA6C-CE76-7E1B-9BB7F09647A7}"/>
              </a:ext>
            </a:extLst>
          </p:cNvPr>
          <p:cNvSpPr txBox="1"/>
          <p:nvPr/>
        </p:nvSpPr>
        <p:spPr>
          <a:xfrm>
            <a:off x="7947871" y="1490443"/>
            <a:ext cx="20088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5E539F-1A16-4C34-994B-ED75210A95CA}"/>
              </a:ext>
            </a:extLst>
          </p:cNvPr>
          <p:cNvSpPr txBox="1"/>
          <p:nvPr/>
        </p:nvSpPr>
        <p:spPr>
          <a:xfrm>
            <a:off x="449989" y="3606759"/>
            <a:ext cx="7434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的图象上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F18ECBF-77F0-5DE7-66AF-D6DE7EE372FB}"/>
              </a:ext>
            </a:extLst>
          </p:cNvPr>
          <p:cNvSpPr txBox="1"/>
          <p:nvPr/>
        </p:nvSpPr>
        <p:spPr>
          <a:xfrm>
            <a:off x="449989" y="4082247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28B3C5-F0C7-28A8-FC0D-4515B924035E}"/>
              </a:ext>
            </a:extLst>
          </p:cNvPr>
          <p:cNvSpPr txBox="1"/>
          <p:nvPr/>
        </p:nvSpPr>
        <p:spPr>
          <a:xfrm>
            <a:off x="449989" y="4557735"/>
            <a:ext cx="398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F10E846-DE37-E0EE-FE37-952761C220D8}"/>
                  </a:ext>
                </a:extLst>
              </p:cNvPr>
              <p:cNvSpPr txBox="1"/>
              <p:nvPr/>
            </p:nvSpPr>
            <p:spPr>
              <a:xfrm>
                <a:off x="449989" y="5033224"/>
                <a:ext cx="62395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的图象上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F10E846-DE37-E0EE-FE37-952761C220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33224"/>
                <a:ext cx="6239573" cy="765061"/>
              </a:xfrm>
              <a:prstGeom prst="rect">
                <a:avLst/>
              </a:prstGeom>
              <a:blipFill>
                <a:blip r:embed="rId4"/>
                <a:stretch>
                  <a:fillRect l="-1564" r="-156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BDC75E9-FA49-0FD3-561F-EE28F971F5EB}"/>
                  </a:ext>
                </a:extLst>
              </p:cNvPr>
              <p:cNvSpPr txBox="1"/>
              <p:nvPr/>
            </p:nvSpPr>
            <p:spPr>
              <a:xfrm>
                <a:off x="449989" y="5704672"/>
                <a:ext cx="26327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BDC75E9-FA49-0FD3-561F-EE28F971F5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04672"/>
                <a:ext cx="2632774" cy="765061"/>
              </a:xfrm>
              <a:prstGeom prst="rect">
                <a:avLst/>
              </a:prstGeom>
              <a:blipFill>
                <a:blip r:embed="rId5"/>
                <a:stretch>
                  <a:fillRect l="-3704" r="-347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175D1822-0F93-1FEF-2462-FA2DBD6AC2D1}"/>
              </a:ext>
            </a:extLst>
          </p:cNvPr>
          <p:cNvSpPr txBox="1"/>
          <p:nvPr/>
        </p:nvSpPr>
        <p:spPr>
          <a:xfrm>
            <a:off x="449989" y="6376121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25" name="yt_shape_13825"/>
              <p:cNvSpPr txBox="1"/>
              <p:nvPr/>
            </p:nvSpPr>
            <p:spPr>
              <a:xfrm>
                <a:off x="540000" y="900000"/>
                <a:ext cx="7325723" cy="47577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825" name="yt_shape_13825" descr="{&quot;rangeId&quot;:27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25723" cy="4757777"/>
              </a:xfrm>
              <a:prstGeom prst="rect">
                <a:avLst/>
              </a:prstGeom>
              <a:blipFill>
                <a:blip r:embed="rId2"/>
                <a:stretch>
                  <a:fillRect l="-2581" r="-1582" b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F87ED15-4B6A-B8A2-F16C-669BB556CF61}"/>
                  </a:ext>
                </a:extLst>
              </p:cNvPr>
              <p:cNvSpPr txBox="1"/>
              <p:nvPr/>
            </p:nvSpPr>
            <p:spPr>
              <a:xfrm>
                <a:off x="5273259" y="853194"/>
                <a:ext cx="167722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7, 'mathAnswerShape': 1, 'IsSplitBraceMath': 1}">
                <a:extLst>
                  <a:ext uri="{FF2B5EF4-FFF2-40B4-BE49-F238E27FC236}">
                    <a16:creationId xmlns:a16="http://schemas.microsoft.com/office/drawing/2014/main" id="{6F87ED15-4B6A-B8A2-F16C-669BB556CF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3259" y="853194"/>
                <a:ext cx="1677226" cy="16116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A1F6336-B603-618A-B96C-0408E4A116F2}"/>
              </a:ext>
            </a:extLst>
          </p:cNvPr>
          <p:cNvCxnSpPr/>
          <p:nvPr/>
        </p:nvCxnSpPr>
        <p:spPr>
          <a:xfrm>
            <a:off x="5058470" y="2437081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0" name="yt_shape_1383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29" name="yt_image_13829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32" name="yt_shape_13832"/>
              <p:cNvSpPr txBox="1"/>
              <p:nvPr/>
            </p:nvSpPr>
            <p:spPr>
              <a:xfrm>
                <a:off x="540119" y="1482165"/>
                <a:ext cx="11111999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陕西省中考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89fc1"/>
                  </a:rPr>
                  <a:t>相交于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832" name="yt_shape_13832" descr="{&quot;rangeId&quot;:11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551066"/>
              </a:xfrm>
              <a:prstGeom prst="rect">
                <a:avLst/>
              </a:prstGeom>
              <a:blipFill>
                <a:blip r:embed="rId3"/>
                <a:stretch>
                  <a:fillRect l="-1701" t="-3137" r="-1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34" name="yt_shape_13834"/>
          <p:cNvSpPr txBox="1"/>
          <p:nvPr/>
        </p:nvSpPr>
        <p:spPr>
          <a:xfrm>
            <a:off x="540119" y="308401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d73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35" name="yt_shape_13835"/>
              <p:cNvSpPr txBox="1"/>
              <p:nvPr/>
            </p:nvSpPr>
            <p:spPr>
              <a:xfrm>
                <a:off x="540000" y="4043454"/>
                <a:ext cx="10906512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的图象不经过第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835" name="yt_shape_138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3454"/>
                <a:ext cx="10906512" cy="1070934"/>
              </a:xfrm>
              <a:prstGeom prst="rect">
                <a:avLst/>
              </a:prstGeom>
              <a:blipFill>
                <a:blip r:embed="rId4"/>
                <a:stretch>
                  <a:fillRect l="-1733" r="-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243D77-2ECF-A447-0497-DDD6C3DEF6B8}"/>
                  </a:ext>
                </a:extLst>
              </p:cNvPr>
              <p:cNvSpPr txBox="1"/>
              <p:nvPr/>
            </p:nvSpPr>
            <p:spPr>
              <a:xfrm>
                <a:off x="8966919" y="1910847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11, 'hasSerialNum': 1, 'mathAnswerShape': 1, 'IsSplitBraceMath': 1}">
                <a:extLst>
                  <a:ext uri="{FF2B5EF4-FFF2-40B4-BE49-F238E27FC236}">
                    <a16:creationId xmlns:a16="http://schemas.microsoft.com/office/drawing/2014/main" id="{BF243D77-2ECF-A447-0497-DDD6C3DEF6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6919" y="1910847"/>
                <a:ext cx="1677226" cy="115418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C2B77EF-E969-F355-6B7E-5113A7ADCE74}"/>
              </a:ext>
            </a:extLst>
          </p:cNvPr>
          <p:cNvCxnSpPr/>
          <p:nvPr/>
        </p:nvCxnSpPr>
        <p:spPr>
          <a:xfrm>
            <a:off x="8752130" y="3037280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DDB4B9CF-EF15-7DF7-D70D-75B7E8B1783A}"/>
              </a:ext>
            </a:extLst>
          </p:cNvPr>
          <p:cNvSpPr txBox="1"/>
          <p:nvPr/>
        </p:nvSpPr>
        <p:spPr>
          <a:xfrm>
            <a:off x="2174133" y="3512701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FD5B46-7376-1B84-D5FA-BC5E922BCEE8}"/>
              </a:ext>
            </a:extLst>
          </p:cNvPr>
          <p:cNvSpPr txBox="1"/>
          <p:nvPr/>
        </p:nvSpPr>
        <p:spPr>
          <a:xfrm>
            <a:off x="9879422" y="3996648"/>
            <a:ext cx="7896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856</Words>
  <Application>Microsoft Office PowerPoint</Application>
  <PresentationFormat>宽屏</PresentationFormat>
  <Paragraphs>115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3" baseType="lpstr">
      <vt:lpstr>,isEnd</vt:lpstr>
      <vt:lpstr>_⨹_1_1e875</vt:lpstr>
      <vt:lpstr>_⨹_1_51d31,isEnd</vt:lpstr>
      <vt:lpstr>_⨹_1_55ab5,isEnd</vt:lpstr>
      <vt:lpstr>_⨹_1_677bc</vt:lpstr>
      <vt:lpstr>_⨹_1_7791f,isEnd</vt:lpstr>
      <vt:lpstr>_⨹_1_84439</vt:lpstr>
      <vt:lpstr>_⨹_1_9d73a,isEnd</vt:lpstr>
      <vt:lpstr>_⨹_1_a0f37</vt:lpstr>
      <vt:lpstr>_⨹_1_f0d96</vt:lpstr>
      <vt:lpstr>_⨹_11_85460,isEnd</vt:lpstr>
      <vt:lpstr>_⨹_11_f5aa4</vt:lpstr>
      <vt:lpstr>_⨹_17_814b7</vt:lpstr>
      <vt:lpstr>_⨹_18_65aa9,isEnd</vt:lpstr>
      <vt:lpstr>_⨹_2_51585,isEnd</vt:lpstr>
      <vt:lpstr>_⨹_2_d10e8</vt:lpstr>
      <vt:lpstr>_⨹_2_e065d</vt:lpstr>
      <vt:lpstr>_⨹_3_89fc1</vt:lpstr>
      <vt:lpstr>_⨹_4_4178e,isEnd</vt:lpstr>
      <vt:lpstr>_⨹_4_4b2b1</vt:lpstr>
      <vt:lpstr>_⨹_5_ae7f9</vt:lpstr>
      <vt:lpstr>Finished</vt:lpstr>
      <vt:lpstr>IsAddLine</vt:lpstr>
      <vt:lpstr>IsAddLineIsAddLine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2024-05-18T14:44:41Z</dcterms:created>
  <dcterms:modified xsi:type="dcterms:W3CDTF">2024-05-22T07:00:42Z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