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2" r:id="rId7"/>
    <p:sldId id="322" r:id="rId8"/>
    <p:sldId id="313" r:id="rId9"/>
    <p:sldId id="315" r:id="rId10"/>
    <p:sldId id="317" r:id="rId11"/>
    <p:sldId id="318" r:id="rId12"/>
    <p:sldId id="323" r:id="rId13"/>
    <p:sldId id="324" r:id="rId14"/>
    <p:sldId id="319" r:id="rId15"/>
    <p:sldId id="325" r:id="rId16"/>
    <p:sldId id="326" r:id="rId17"/>
    <p:sldId id="321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69" name="yt_image_13869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1" name="yt_shape_13871"/>
          <p:cNvSpPr txBox="1"/>
          <p:nvPr/>
        </p:nvSpPr>
        <p:spPr>
          <a:xfrm>
            <a:off x="540000" y="1482165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用二元一次方程组确定一次函数表达式</a:t>
            </a:r>
          </a:p>
        </p:txBody>
      </p:sp>
      <p:sp>
        <p:nvSpPr>
          <p:cNvPr id="13872" name="yt_shape_13872"/>
          <p:cNvSpPr txBox="1"/>
          <p:nvPr/>
        </p:nvSpPr>
        <p:spPr>
          <a:xfrm>
            <a:off x="540000" y="1971599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73" name="yt_table_138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943545"/>
              </p:ext>
            </p:extLst>
          </p:nvPr>
        </p:nvGraphicFramePr>
        <p:xfrm>
          <a:off x="540056" y="2450902"/>
          <a:ext cx="5883593" cy="950976"/>
        </p:xfrm>
        <a:graphic>
          <a:graphicData uri="http://schemas.openxmlformats.org/drawingml/2006/table">
            <a:tbl>
              <a:tblPr/>
              <a:tblGrid>
                <a:gridCol w="3246755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636838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3875" name="yt_shape_13875"/>
          <p:cNvSpPr txBox="1"/>
          <p:nvPr/>
        </p:nvSpPr>
        <p:spPr>
          <a:xfrm>
            <a:off x="540119" y="345245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一条直线经过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fe8,isEnd"/>
              </a:rPr>
              <a:t>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4007111" title="H_26.259764">
            <a:extLst>
              <a:ext uri="{FF2B5EF4-FFF2-40B4-BE49-F238E27FC236}">
                <a16:creationId xmlns:a16="http://schemas.microsoft.com/office/drawing/2014/main" id="{1A9C3B7F-8F3E-FD52-68C0-2BC10D9F3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696C97-A3C5-B7F2-898F-1663A730DAE8}"/>
              </a:ext>
            </a:extLst>
          </p:cNvPr>
          <p:cNvSpPr txBox="1"/>
          <p:nvPr/>
        </p:nvSpPr>
        <p:spPr>
          <a:xfrm>
            <a:off x="9060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30DC19-6598-8795-5053-4F33E0CE81BA}"/>
              </a:ext>
            </a:extLst>
          </p:cNvPr>
          <p:cNvSpPr txBox="1"/>
          <p:nvPr/>
        </p:nvSpPr>
        <p:spPr>
          <a:xfrm>
            <a:off x="2221758" y="38811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某地区山峰的高度每增加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气温大约降低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0a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请根据图象解决下列问题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百米时的气温是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922" name="yt_image_13922" title="H_127.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3329" y="2953926"/>
            <a:ext cx="218867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E9BB2B-8882-51CE-D369-2A427016279C}"/>
              </a:ext>
            </a:extLst>
          </p:cNvPr>
          <p:cNvSpPr txBox="1"/>
          <p:nvPr/>
        </p:nvSpPr>
        <p:spPr>
          <a:xfrm>
            <a:off x="4717308" y="2279658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24" name="yt_shape_13924"/>
              <p:cNvSpPr txBox="1"/>
              <p:nvPr/>
            </p:nvSpPr>
            <p:spPr>
              <a:xfrm>
                <a:off x="540000" y="900000"/>
                <a:ext cx="7287251" cy="3530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924" name="yt_shape_13924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87251" cy="3530647"/>
              </a:xfrm>
              <a:prstGeom prst="rect">
                <a:avLst/>
              </a:prstGeom>
              <a:blipFill>
                <a:blip r:embed="rId2"/>
                <a:stretch>
                  <a:fillRect l="-2594" t="-1554" r="-1590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27" name="yt_image_13927" title="H_127.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3329" y="1531667"/>
            <a:ext cx="218867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39DAFF-5812-E5EF-E1E9-48A73DE5AF7B}"/>
              </a:ext>
            </a:extLst>
          </p:cNvPr>
          <p:cNvSpPr txBox="1"/>
          <p:nvPr/>
        </p:nvSpPr>
        <p:spPr>
          <a:xfrm>
            <a:off x="449989" y="1328682"/>
            <a:ext cx="692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09ED56-C384-3D3A-C562-22DBE86303D5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27319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3F09ED56-C384-3D3A-C562-22DBE8630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2731961" cy="1154189"/>
              </a:xfrm>
              <a:prstGeom prst="rect">
                <a:avLst/>
              </a:prstGeom>
              <a:blipFill>
                <a:blip r:embed="rId4"/>
                <a:stretch>
                  <a:fillRect l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E84377-604D-1812-DA05-96D836016D88}"/>
                  </a:ext>
                </a:extLst>
              </p:cNvPr>
              <p:cNvSpPr txBox="1"/>
              <p:nvPr/>
            </p:nvSpPr>
            <p:spPr>
              <a:xfrm>
                <a:off x="449989" y="2864747"/>
                <a:ext cx="24946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03E84377-604D-1812-DA05-96D836016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4747"/>
                <a:ext cx="2494661" cy="1154189"/>
              </a:xfrm>
              <a:prstGeom prst="rect">
                <a:avLst/>
              </a:prstGeom>
              <a:blipFill>
                <a:blip r:embed="rId5"/>
                <a:stretch>
                  <a:fillRect l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A73A7D-BBC9-0C9B-98CC-550D68BFF8DA}"/>
              </a:ext>
            </a:extLst>
          </p:cNvPr>
          <p:cNvSpPr txBox="1"/>
          <p:nvPr/>
        </p:nvSpPr>
        <p:spPr>
          <a:xfrm>
            <a:off x="449989" y="3925324"/>
            <a:ext cx="7396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540000" y="900000"/>
            <a:ext cx="631743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测得山顶的气温为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求该山峰的高度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该山峰的高度大约为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31" name="yt_image_13931" title="H_127.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3329" y="1531667"/>
            <a:ext cx="218867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665FA3-83E4-4D01-30ED-BC483CFBD3EB}"/>
              </a:ext>
            </a:extLst>
          </p:cNvPr>
          <p:cNvSpPr txBox="1"/>
          <p:nvPr/>
        </p:nvSpPr>
        <p:spPr>
          <a:xfrm>
            <a:off x="449989" y="1328682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028B11-6CE4-8249-2007-3951F0FEA4DA}"/>
              </a:ext>
            </a:extLst>
          </p:cNvPr>
          <p:cNvSpPr txBox="1"/>
          <p:nvPr/>
        </p:nvSpPr>
        <p:spPr>
          <a:xfrm>
            <a:off x="449989" y="1804170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C0F4C-7593-4CC6-323F-56B8E5FB497B}"/>
              </a:ext>
            </a:extLst>
          </p:cNvPr>
          <p:cNvSpPr txBox="1"/>
          <p:nvPr/>
        </p:nvSpPr>
        <p:spPr>
          <a:xfrm>
            <a:off x="449989" y="2279658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该山峰的高度大约为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4" name="yt_shape_139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33" name="yt_image_13933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6" name="yt_shape_13936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随着地球上的水资源日益枯竭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4161,isEnd"/>
              </a:rPr>
              <a:t>各级政府越来越重视倡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导节约用水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某市生活用水按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阶梯水价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方式进行收费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4ed9,isEnd"/>
              </a:rPr>
              <a:t>人均月生活用水收费标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表示人均月生活用水的吨数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9e112,isEnd"/>
              </a:rPr>
              <a:t>表示收取的人均月生活用水的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该市人均月生活用水的收费标准是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dbf,isEnd"/>
              </a:rPr>
              <a:t>超过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939" name="yt_image_13939" title="H_155.8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9666" y="4497182"/>
            <a:ext cx="1922333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E10564-DACB-CDA7-0991-71F4CC0AA142}"/>
              </a:ext>
            </a:extLst>
          </p:cNvPr>
          <p:cNvSpPr txBox="1"/>
          <p:nvPr/>
        </p:nvSpPr>
        <p:spPr>
          <a:xfrm>
            <a:off x="8763846" y="333731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FF9BD0-F422-88EB-09F9-51FEEAA2DF68}"/>
              </a:ext>
            </a:extLst>
          </p:cNvPr>
          <p:cNvSpPr txBox="1"/>
          <p:nvPr/>
        </p:nvSpPr>
        <p:spPr>
          <a:xfrm>
            <a:off x="3125046" y="381279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1" name="yt_shape_13941"/>
          <p:cNvSpPr txBox="1"/>
          <p:nvPr/>
        </p:nvSpPr>
        <p:spPr>
          <a:xfrm>
            <a:off x="540000" y="900000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42"/>
              <p:cNvSpPr txBox="1"/>
              <p:nvPr/>
            </p:nvSpPr>
            <p:spPr>
              <a:xfrm>
                <a:off x="540000" y="1531667"/>
                <a:ext cx="5757666" cy="4542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综合以上得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≤5）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&gt;5）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yt_shape_13942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757666" cy="4542526"/>
              </a:xfrm>
              <a:prstGeom prst="rect">
                <a:avLst/>
              </a:prstGeom>
              <a:blipFill>
                <a:blip r:embed="rId2"/>
                <a:stretch>
                  <a:fillRect l="-3284" t="-1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4" name="yt_image_1394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9666" y="1531667"/>
            <a:ext cx="1922333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6FF93E-9639-6E50-0989-9BC284941445}"/>
              </a:ext>
            </a:extLst>
          </p:cNvPr>
          <p:cNvSpPr txBox="1"/>
          <p:nvPr/>
        </p:nvSpPr>
        <p:spPr>
          <a:xfrm>
            <a:off x="449989" y="1484861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415A31-92B6-73BE-7DB7-AF5ABD3F3B55}"/>
              </a:ext>
            </a:extLst>
          </p:cNvPr>
          <p:cNvSpPr txBox="1"/>
          <p:nvPr/>
        </p:nvSpPr>
        <p:spPr>
          <a:xfrm>
            <a:off x="449989" y="1960349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9910D3-601B-B2D6-FB20-8B14BB70CCB6}"/>
              </a:ext>
            </a:extLst>
          </p:cNvPr>
          <p:cNvSpPr txBox="1"/>
          <p:nvPr/>
        </p:nvSpPr>
        <p:spPr>
          <a:xfrm>
            <a:off x="497614" y="2435837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7F1CBB-C9AF-DCB5-16CC-14B2CA75BB46}"/>
              </a:ext>
            </a:extLst>
          </p:cNvPr>
          <p:cNvSpPr txBox="1"/>
          <p:nvPr/>
        </p:nvSpPr>
        <p:spPr>
          <a:xfrm>
            <a:off x="449989" y="2911325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233E75-BBD4-A3BE-A71D-AB4336494C9B}"/>
                  </a:ext>
                </a:extLst>
              </p:cNvPr>
              <p:cNvSpPr txBox="1"/>
              <p:nvPr/>
            </p:nvSpPr>
            <p:spPr>
              <a:xfrm>
                <a:off x="449989" y="3386813"/>
                <a:ext cx="58820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7" name="文本框 6" descr="{'rangeId': 15}">
                <a:extLst>
                  <a:ext uri="{FF2B5EF4-FFF2-40B4-BE49-F238E27FC236}">
                    <a16:creationId xmlns:a16="http://schemas.microsoft.com/office/drawing/2014/main" id="{86233E75-BBD4-A3BE-A71D-AB4336494C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6813"/>
                <a:ext cx="5882068" cy="1154189"/>
              </a:xfrm>
              <a:prstGeom prst="rect">
                <a:avLst/>
              </a:prstGeom>
              <a:blipFill>
                <a:blip r:embed="rId4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5B2C77C-15EA-71B9-937D-7DF7DD625DD0}"/>
              </a:ext>
            </a:extLst>
          </p:cNvPr>
          <p:cNvSpPr txBox="1"/>
          <p:nvPr/>
        </p:nvSpPr>
        <p:spPr>
          <a:xfrm>
            <a:off x="449989" y="4447390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F3AE1F-E473-093C-9D5C-F7D6790722D5}"/>
                  </a:ext>
                </a:extLst>
              </p:cNvPr>
              <p:cNvSpPr txBox="1"/>
              <p:nvPr/>
            </p:nvSpPr>
            <p:spPr>
              <a:xfrm>
                <a:off x="449989" y="4922878"/>
                <a:ext cx="47770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综合以上得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≤5）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&gt;5）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9" name="文本框 8" descr="{'rangeId': 15}">
                <a:extLst>
                  <a:ext uri="{FF2B5EF4-FFF2-40B4-BE49-F238E27FC236}">
                    <a16:creationId xmlns:a16="http://schemas.microsoft.com/office/drawing/2014/main" id="{63F3AE1F-E473-093C-9D5C-F7D679072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2878"/>
                <a:ext cx="4777041" cy="1154189"/>
              </a:xfrm>
              <a:prstGeom prst="rect">
                <a:avLst/>
              </a:prstGeom>
              <a:blipFill>
                <a:blip r:embed="rId5"/>
                <a:stretch>
                  <a:fillRect l="-2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6" name="yt_shape_13946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若某个家庭有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五月份的生活用水的水费共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00e20"/>
                  </a:rPr>
                  <a:t>则该家庭这个月用了多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少吨生活用水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即人均用水为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946" name="yt_shape_13946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9" name="yt_image_13949" title="H_155.8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9666" y="1995319"/>
            <a:ext cx="1922333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1" name="yt_shape_13951"/>
          <p:cNvSpPr txBox="1"/>
          <p:nvPr/>
        </p:nvSpPr>
        <p:spPr>
          <a:xfrm>
            <a:off x="540000" y="4025346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该家庭这个月用了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吨生活用水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F2D7D8-366D-79BB-59C1-F0E9FFF814F9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1045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91F2D7D8-366D-79BB-59C1-F0E9FFF81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104511" cy="769062"/>
              </a:xfrm>
              <a:prstGeom prst="rect">
                <a:avLst/>
              </a:prstGeom>
              <a:blipFill>
                <a:blip r:embed="rId4"/>
                <a:stretch>
                  <a:fillRect l="-1912" r="-19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E07E5BC-8D81-7925-4404-9F09DC5600BB}"/>
              </a:ext>
            </a:extLst>
          </p:cNvPr>
          <p:cNvSpPr txBox="1"/>
          <p:nvPr/>
        </p:nvSpPr>
        <p:spPr>
          <a:xfrm>
            <a:off x="450108" y="2479620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BBF5B-64CB-072A-F3AD-97850489EC4C}"/>
              </a:ext>
            </a:extLst>
          </p:cNvPr>
          <p:cNvSpPr txBox="1"/>
          <p:nvPr/>
        </p:nvSpPr>
        <p:spPr>
          <a:xfrm>
            <a:off x="450108" y="2955108"/>
            <a:ext cx="5056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即人均用水为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D5ABEC-AB34-B243-C7A3-728C73C63265}"/>
              </a:ext>
            </a:extLst>
          </p:cNvPr>
          <p:cNvSpPr txBox="1"/>
          <p:nvPr/>
        </p:nvSpPr>
        <p:spPr>
          <a:xfrm>
            <a:off x="449989" y="3978540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该家庭这个月用了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吨生活用水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3" name="yt_shape_13953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952" name="yt_image_1395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5" name="yt_shape_13955"/>
          <p:cNvSpPr txBox="1"/>
          <p:nvPr/>
        </p:nvSpPr>
        <p:spPr>
          <a:xfrm>
            <a:off x="540119" y="2140388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利用二元一次方程组和一次函数解决实际问题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分析题意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理清数量间的关系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或从图象中获取信息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2efcb"/>
              </a:rPr>
              <a:t>抽象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出一次函数模型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利用一次函数或建立方程组求解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540000" y="900000"/>
            <a:ext cx="11028608" cy="14856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的直线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ee02e,isEnd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轴上的点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878"/>
              <p:cNvSpPr txBox="1"/>
              <p:nvPr/>
            </p:nvSpPr>
            <p:spPr>
              <a:xfrm>
                <a:off x="540000" y="2233154"/>
                <a:ext cx="6093015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8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3154"/>
                <a:ext cx="6093015" cy="1979581"/>
              </a:xfrm>
              <a:prstGeom prst="rect">
                <a:avLst/>
              </a:prstGeom>
              <a:blipFill>
                <a:blip r:embed="rId2"/>
                <a:stretch>
                  <a:fillRect l="-3103" t="-2462" r="-2102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80" name="yt_image_13880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1694" y="1531667"/>
            <a:ext cx="1750305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2" name="yt_shape_13882"/>
          <p:cNvSpPr txBox="1"/>
          <p:nvPr/>
        </p:nvSpPr>
        <p:spPr>
          <a:xfrm>
            <a:off x="540000" y="4263181"/>
            <a:ext cx="31226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883"/>
              <p:cNvSpPr txBox="1"/>
              <p:nvPr/>
            </p:nvSpPr>
            <p:spPr>
              <a:xfrm>
                <a:off x="540000" y="4894848"/>
                <a:ext cx="6777496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3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4848"/>
                <a:ext cx="6777496" cy="1599156"/>
              </a:xfrm>
              <a:prstGeom prst="rect">
                <a:avLst/>
              </a:prstGeom>
              <a:blipFill>
                <a:blip r:embed="rId4"/>
                <a:stretch>
                  <a:fillRect l="-2790" t="-3435" r="-1800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8483F7E-E7A8-B5CE-D189-5E80AAA65095}"/>
              </a:ext>
            </a:extLst>
          </p:cNvPr>
          <p:cNvSpPr txBox="1"/>
          <p:nvPr/>
        </p:nvSpPr>
        <p:spPr>
          <a:xfrm>
            <a:off x="449989" y="2186348"/>
            <a:ext cx="621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02C80F-F8A3-4624-308C-0C3666300991}"/>
                  </a:ext>
                </a:extLst>
              </p:cNvPr>
              <p:cNvSpPr txBox="1"/>
              <p:nvPr/>
            </p:nvSpPr>
            <p:spPr>
              <a:xfrm>
                <a:off x="449989" y="2661836"/>
                <a:ext cx="56085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02C80F-F8A3-4624-308C-0C3666300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1836"/>
                <a:ext cx="5608510" cy="1154189"/>
              </a:xfrm>
              <a:prstGeom prst="rect">
                <a:avLst/>
              </a:prstGeom>
              <a:blipFill>
                <a:blip r:embed="rId5"/>
                <a:stretch>
                  <a:fillRect l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88EC77A-C579-161B-0E8F-1A58A2295893}"/>
              </a:ext>
            </a:extLst>
          </p:cNvPr>
          <p:cNvSpPr txBox="1"/>
          <p:nvPr/>
        </p:nvSpPr>
        <p:spPr>
          <a:xfrm>
            <a:off x="449989" y="3722413"/>
            <a:ext cx="4764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7EA1BA-0B4C-AFC0-2919-8C7C57EFCC0F}"/>
              </a:ext>
            </a:extLst>
          </p:cNvPr>
          <p:cNvSpPr txBox="1"/>
          <p:nvPr/>
        </p:nvSpPr>
        <p:spPr>
          <a:xfrm>
            <a:off x="449989" y="4848042"/>
            <a:ext cx="6892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AC7C0B-B1E2-D9D1-9C61-8C97719A0B57}"/>
              </a:ext>
            </a:extLst>
          </p:cNvPr>
          <p:cNvSpPr txBox="1"/>
          <p:nvPr/>
        </p:nvSpPr>
        <p:spPr>
          <a:xfrm>
            <a:off x="449989" y="5323530"/>
            <a:ext cx="230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0346A23-54DB-C799-9FB0-F548863D555D}"/>
                  </a:ext>
                </a:extLst>
              </p:cNvPr>
              <p:cNvSpPr txBox="1"/>
              <p:nvPr/>
            </p:nvSpPr>
            <p:spPr>
              <a:xfrm>
                <a:off x="449989" y="5799018"/>
                <a:ext cx="3528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0346A23-54DB-C799-9FB0-F548863D55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99018"/>
                <a:ext cx="3528123" cy="726326"/>
              </a:xfrm>
              <a:prstGeom prst="rect">
                <a:avLst/>
              </a:prstGeom>
              <a:blipFill>
                <a:blip r:embed="rId6"/>
                <a:stretch>
                  <a:fillRect l="-2763" r="-25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借助一次函数表达式解决实际问题</a:t>
            </a:r>
          </a:p>
        </p:txBody>
      </p:sp>
      <p:sp>
        <p:nvSpPr>
          <p:cNvPr id="13888" name="yt_shape_13888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国内航空规定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乘坐飞机经济舱旅客所携带行李的重量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与其运费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52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之间是一次函数关系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b6966"/>
              </a:rPr>
              <a:t>那么旅客可携带的免费行李的最大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0" name="yt_table_138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742209"/>
              </p:ext>
            </p:extLst>
          </p:nvPr>
        </p:nvGraphicFramePr>
        <p:xfrm>
          <a:off x="540056" y="2829000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pic>
        <p:nvPicPr>
          <p:cNvPr id="13889" name="yt_image_13889_skip" title="H_83.0655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6728" y="2829000"/>
            <a:ext cx="1523091" cy="105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007178" title="H_26.259764">
            <a:extLst>
              <a:ext uri="{FF2B5EF4-FFF2-40B4-BE49-F238E27FC236}">
                <a16:creationId xmlns:a16="http://schemas.microsoft.com/office/drawing/2014/main" id="{995E8711-1063-5808-F24E-09B884F71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920E6A-36D1-62E8-D822-6109BBECA403}"/>
              </a:ext>
            </a:extLst>
          </p:cNvPr>
          <p:cNvSpPr txBox="1"/>
          <p:nvPr/>
        </p:nvSpPr>
        <p:spPr>
          <a:xfrm>
            <a:off x="19741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540000" y="9000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小红在练习仰卧起坐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日的成绩与日期具有如下关系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93" name="yt_table_1389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34799"/>
              </p:ext>
            </p:extLst>
          </p:nvPr>
        </p:nvGraphicFramePr>
        <p:xfrm>
          <a:off x="540000" y="1531667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63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95" name="yt_shape_13895"/>
          <p:cNvSpPr txBox="1"/>
          <p:nvPr/>
        </p:nvSpPr>
        <p:spPr>
          <a:xfrm>
            <a:off x="540119" y="29352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小红的仰卧起坐成绩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与日期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之间近似为一次函数关系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则该函数表达式为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2F3AF3-8CFC-C402-386F-2393253A054F}"/>
              </a:ext>
            </a:extLst>
          </p:cNvPr>
          <p:cNvSpPr txBox="1"/>
          <p:nvPr/>
        </p:nvSpPr>
        <p:spPr>
          <a:xfrm>
            <a:off x="11016507" y="2860720"/>
            <a:ext cx="819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0256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18D25-1B02-6351-0F78-AC6CE4CC5429}"/>
              </a:ext>
            </a:extLst>
          </p:cNvPr>
          <p:cNvSpPr txBox="1"/>
          <p:nvPr/>
        </p:nvSpPr>
        <p:spPr>
          <a:xfrm>
            <a:off x="450108" y="3363956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96" name="yt_shape_13896"/>
              <p:cNvSpPr txBox="1"/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经验表明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树在一定的成长阶段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其胸径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b329b"/>
                  </a:rPr>
                  <a:t>树的主干在地面以上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越大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树就越高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通过对某种树进行测量研究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发现这种树的树高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9da1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是其胸径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已知这种树的胸径为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树高为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92eb"/>
                  </a:rPr>
                  <a:t>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种树的胸径为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树高为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96" name="yt_shape_13896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3994FB-50E0-BDD7-F232-6EC15EA645D4}"/>
              </a:ext>
            </a:extLst>
          </p:cNvPr>
          <p:cNvSpPr txBox="1"/>
          <p:nvPr/>
        </p:nvSpPr>
        <p:spPr>
          <a:xfrm>
            <a:off x="450108" y="3230634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7DEDD6-D661-B82F-DCAB-990CA8661C89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57174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E37DEDD6-D661-B82F-DCAB-990CA8661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571747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C0867FC-609D-37C9-A557-B63256CA02A5}"/>
              </a:ext>
            </a:extLst>
          </p:cNvPr>
          <p:cNvSpPr txBox="1"/>
          <p:nvPr/>
        </p:nvSpPr>
        <p:spPr>
          <a:xfrm>
            <a:off x="450108" y="4766699"/>
            <a:ext cx="231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40000" y="900000"/>
            <a:ext cx="77136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当这种树的胸径为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其树高是多少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当这种树的胸径为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其树高为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2B1F88-3352-C14F-84BB-0B6D9486A80C}"/>
              </a:ext>
            </a:extLst>
          </p:cNvPr>
          <p:cNvSpPr txBox="1"/>
          <p:nvPr/>
        </p:nvSpPr>
        <p:spPr>
          <a:xfrm>
            <a:off x="449989" y="1328682"/>
            <a:ext cx="781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D2C066-AE16-E9DC-DD5E-5D6899AD0FA0}"/>
              </a:ext>
            </a:extLst>
          </p:cNvPr>
          <p:cNvSpPr txBox="1"/>
          <p:nvPr/>
        </p:nvSpPr>
        <p:spPr>
          <a:xfrm>
            <a:off x="449989" y="1804170"/>
            <a:ext cx="644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当这种树的胸径为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其树高为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忽略了一次函数的增减性</a:t>
            </a:r>
          </a:p>
        </p:txBody>
      </p:sp>
      <p:sp>
        <p:nvSpPr>
          <p:cNvPr id="13903" name="yt_shape_13903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则一次函数的表达式为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07248" title="H_26.259764">
            <a:extLst>
              <a:ext uri="{FF2B5EF4-FFF2-40B4-BE49-F238E27FC236}">
                <a16:creationId xmlns:a16="http://schemas.microsoft.com/office/drawing/2014/main" id="{3684C605-4BBE-FCD9-AE11-7999242F9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7421E6-E0B0-51FD-9E9A-E71C88805901}"/>
              </a:ext>
            </a:extLst>
          </p:cNvPr>
          <p:cNvSpPr txBox="1"/>
          <p:nvPr/>
        </p:nvSpPr>
        <p:spPr>
          <a:xfrm>
            <a:off x="11326071" y="1314881"/>
            <a:ext cx="41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3ef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5FB4AA-6ED5-2294-40B6-B22D5E43E820}"/>
              </a:ext>
            </a:extLst>
          </p:cNvPr>
          <p:cNvSpPr txBox="1"/>
          <p:nvPr/>
        </p:nvSpPr>
        <p:spPr>
          <a:xfrm>
            <a:off x="450109" y="1790369"/>
            <a:ext cx="3309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" name="yt_shape_139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04" name="yt_image_1390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7" name="yt_shape_13907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象棋起源于中国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中国象棋文化历史悠久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87fc"/>
              </a:rPr>
              <a:t>如图所示是某次对弈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07de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在同一坐标系下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a8ed"/>
              </a:rPr>
              <a:t>所在的点的一次函数表达式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a8ed"/>
              </a:rPr>
              <a:t>为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1" name="yt_table_139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768904"/>
              </p:ext>
            </p:extLst>
          </p:nvPr>
        </p:nvGraphicFramePr>
        <p:xfrm>
          <a:off x="540056" y="3401863"/>
          <a:ext cx="5578793" cy="950976"/>
        </p:xfrm>
        <a:graphic>
          <a:graphicData uri="http://schemas.openxmlformats.org/drawingml/2006/table">
            <a:tbl>
              <a:tblPr/>
              <a:tblGrid>
                <a:gridCol w="324675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332038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grpSp>
        <p:nvGrpSpPr>
          <p:cNvPr id="13908" name="yt_shape_13908_skip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34331" y="3401863"/>
            <a:ext cx="2615729" cy="2156220"/>
            <a:chOff x="0" y="0"/>
            <a:chExt cx="2615729" cy="2156220"/>
          </a:xfrm>
        </p:grpSpPr>
        <p:pic>
          <p:nvPicPr>
            <p:cNvPr id="2" name="yt_image_1390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15729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0" name="yt_shape_13910"/>
            <p:cNvSpPr txBox="1"/>
            <p:nvPr/>
          </p:nvSpPr>
          <p:spPr>
            <a:xfrm>
              <a:off x="774583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1C7B010-E074-2F56-D453-27B154875814}"/>
              </a:ext>
            </a:extLst>
          </p:cNvPr>
          <p:cNvSpPr txBox="1"/>
          <p:nvPr/>
        </p:nvSpPr>
        <p:spPr>
          <a:xfrm>
            <a:off x="10907731" y="24166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一辆汽车在行驶过程中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其行驶路程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a39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bc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917" name="yt_shape_13917"/>
          <p:cNvSpPr txBox="1"/>
          <p:nvPr/>
        </p:nvSpPr>
        <p:spPr>
          <a:xfrm>
            <a:off x="540000" y="47156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14" name="yt_shape_13914" title="H_171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6486" y="2491930"/>
            <a:ext cx="2479026" cy="2173365"/>
            <a:chOff x="0" y="0"/>
            <a:chExt cx="2479026" cy="2173365"/>
          </a:xfrm>
        </p:grpSpPr>
        <p:pic>
          <p:nvPicPr>
            <p:cNvPr id="2" name="yt_image_1391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9026" cy="1777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6" name="yt_shape_13916"/>
            <p:cNvSpPr txBox="1"/>
            <p:nvPr/>
          </p:nvSpPr>
          <p:spPr>
            <a:xfrm>
              <a:off x="706232" y="18133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A79D6F7-40E6-7019-1622-5CB19159BF8F}"/>
              </a:ext>
            </a:extLst>
          </p:cNvPr>
          <p:cNvSpPr txBox="1"/>
          <p:nvPr/>
        </p:nvSpPr>
        <p:spPr>
          <a:xfrm>
            <a:off x="7819282" y="1776423"/>
            <a:ext cx="211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1240</Words>
  <Application>Microsoft Office PowerPoint</Application>
  <PresentationFormat>宽屏</PresentationFormat>
  <Paragraphs>132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4" baseType="lpstr">
      <vt:lpstr>,isEnd</vt:lpstr>
      <vt:lpstr>_⨹_1_33524</vt:lpstr>
      <vt:lpstr>_⨹_1_3a399,isEnd</vt:lpstr>
      <vt:lpstr>_⨹_1_50bcf,isEnd</vt:lpstr>
      <vt:lpstr>_⨹_1_8e0a7,isEnd</vt:lpstr>
      <vt:lpstr>_⨹_1_c07de</vt:lpstr>
      <vt:lpstr>_⨹_1_d0256</vt:lpstr>
      <vt:lpstr>_⨹_1_d9da1</vt:lpstr>
      <vt:lpstr>_⨹_1_d9fe8,isEnd</vt:lpstr>
      <vt:lpstr>_⨹_1_e3efd</vt:lpstr>
      <vt:lpstr>_⨹_1_e92eb</vt:lpstr>
      <vt:lpstr>_⨹_1_ee02e,isEnd</vt:lpstr>
      <vt:lpstr>_⨹_10_00e20</vt:lpstr>
      <vt:lpstr>_⨹_10_04161,isEnd</vt:lpstr>
      <vt:lpstr>_⨹_10_a4ed9,isEnd</vt:lpstr>
      <vt:lpstr>_⨹_13_6a8ed</vt:lpstr>
      <vt:lpstr>_⨹_13_9e112,isEnd</vt:lpstr>
      <vt:lpstr>_⨹_15_b6966</vt:lpstr>
      <vt:lpstr>_⨹_2_2efcb</vt:lpstr>
      <vt:lpstr>_⨹_2_52dbf,isEnd</vt:lpstr>
      <vt:lpstr>_⨹_9_487fc</vt:lpstr>
      <vt:lpstr>_⨹_9_b329b</vt:lpstr>
      <vt:lpstr>Finished</vt:lpstr>
      <vt:lpstr>W:12.00496,H:37.44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