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1" r:id="rId5"/>
    <p:sldId id="315" r:id="rId6"/>
    <p:sldId id="316" r:id="rId7"/>
    <p:sldId id="321" r:id="rId8"/>
    <p:sldId id="323" r:id="rId9"/>
    <p:sldId id="325" r:id="rId10"/>
    <p:sldId id="329" r:id="rId11"/>
    <p:sldId id="331" r:id="rId12"/>
    <p:sldId id="332" r:id="rId13"/>
    <p:sldId id="334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bin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61" name="yt_image_10761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63" name="yt_shape_10763"/>
              <p:cNvSpPr txBox="1"/>
              <p:nvPr/>
            </p:nvSpPr>
            <p:spPr>
              <a:xfrm>
                <a:off x="540119" y="1431377"/>
                <a:ext cx="11492915" cy="23543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如果一个数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的平方等于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那么这个数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就叫做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正数有两个平方根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另一个是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6ac4,isEnd"/>
                  </a:rPr>
                  <a:t>它们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个平方根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没有平方根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求一个数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平方根的运算叫做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叫做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763" name="yt_shape_107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2354362"/>
              </a:xfrm>
              <a:prstGeom prst="rect">
                <a:avLst/>
              </a:prstGeom>
              <a:blipFill>
                <a:blip r:embed="rId3"/>
                <a:stretch>
                  <a:fillRect l="-1645" t="-2332" b="-6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31AC510-D84F-1633-F7E7-B0FC73E14926}"/>
              </a:ext>
            </a:extLst>
          </p:cNvPr>
          <p:cNvSpPr txBox="1"/>
          <p:nvPr/>
        </p:nvSpPr>
        <p:spPr>
          <a:xfrm>
            <a:off x="9203582" y="1384571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E95B60-7F96-156A-F971-AD196968FC48}"/>
              </a:ext>
            </a:extLst>
          </p:cNvPr>
          <p:cNvSpPr txBox="1"/>
          <p:nvPr/>
        </p:nvSpPr>
        <p:spPr>
          <a:xfrm>
            <a:off x="10957771" y="1384571"/>
            <a:ext cx="6849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E250C8F-F04E-1FC9-D015-D635D357A37B}"/>
                  </a:ext>
                </a:extLst>
              </p:cNvPr>
              <p:cNvSpPr txBox="1"/>
              <p:nvPr/>
            </p:nvSpPr>
            <p:spPr>
              <a:xfrm>
                <a:off x="6917582" y="2335547"/>
                <a:ext cx="909956" cy="574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, 'hasSerialNum': 1, 'pageBreak': True}">
                <a:extLst>
                  <a:ext uri="{FF2B5EF4-FFF2-40B4-BE49-F238E27FC236}">
                    <a16:creationId xmlns:a16="http://schemas.microsoft.com/office/drawing/2014/main" id="{BE250C8F-F04E-1FC9-D015-D635D357A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7582" y="2335547"/>
                <a:ext cx="909956" cy="57437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C7BD03-1E50-B4E6-7184-B44557DB1AE9}"/>
              </a:ext>
            </a:extLst>
          </p:cNvPr>
          <p:cNvCxnSpPr/>
          <p:nvPr/>
        </p:nvCxnSpPr>
        <p:spPr>
          <a:xfrm>
            <a:off x="6655169" y="2882162"/>
            <a:ext cx="108235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CE983D-43F8-4A86-4796-3093598D0780}"/>
                  </a:ext>
                </a:extLst>
              </p:cNvPr>
              <p:cNvSpPr txBox="1"/>
              <p:nvPr/>
            </p:nvSpPr>
            <p:spPr>
              <a:xfrm>
                <a:off x="9476252" y="2335547"/>
                <a:ext cx="1262381" cy="574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, 'hasSerialNum': 1, 'pageBreak': True}">
                <a:extLst>
                  <a:ext uri="{FF2B5EF4-FFF2-40B4-BE49-F238E27FC236}">
                    <a16:creationId xmlns:a16="http://schemas.microsoft.com/office/drawing/2014/main" id="{77CE983D-43F8-4A86-4796-3093598D07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6252" y="2335547"/>
                <a:ext cx="1262381" cy="574371"/>
              </a:xfrm>
              <a:prstGeom prst="rect">
                <a:avLst/>
              </a:prstGeom>
              <a:blipFill>
                <a:blip r:embed="rId5"/>
                <a:stretch>
                  <a:fillRect l="-7729" b="-17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4070F2D-07F6-2107-BF02-187906639B59}"/>
              </a:ext>
            </a:extLst>
          </p:cNvPr>
          <p:cNvCxnSpPr/>
          <p:nvPr/>
        </p:nvCxnSpPr>
        <p:spPr>
          <a:xfrm>
            <a:off x="9261463" y="2882162"/>
            <a:ext cx="138715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420B6A97-7F8A-41BF-9EAF-9213710EEE74}"/>
              </a:ext>
            </a:extLst>
          </p:cNvPr>
          <p:cNvSpPr txBox="1"/>
          <p:nvPr/>
        </p:nvSpPr>
        <p:spPr>
          <a:xfrm>
            <a:off x="3345708" y="281630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A44B66-BE0E-6444-BD44-22E5828A2F90}"/>
              </a:ext>
            </a:extLst>
          </p:cNvPr>
          <p:cNvSpPr txBox="1"/>
          <p:nvPr/>
        </p:nvSpPr>
        <p:spPr>
          <a:xfrm>
            <a:off x="7460507" y="28163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CD0872-0091-CBA5-630E-C404C4CB6CB4}"/>
              </a:ext>
            </a:extLst>
          </p:cNvPr>
          <p:cNvSpPr txBox="1"/>
          <p:nvPr/>
        </p:nvSpPr>
        <p:spPr>
          <a:xfrm>
            <a:off x="5041158" y="3291794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开平方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CB2D99B-791F-1A2C-4311-127F8DCCD020}"/>
              </a:ext>
            </a:extLst>
          </p:cNvPr>
          <p:cNvSpPr txBox="1"/>
          <p:nvPr/>
        </p:nvSpPr>
        <p:spPr>
          <a:xfrm>
            <a:off x="7727207" y="3291794"/>
            <a:ext cx="1704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被开方数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25" name="yt_shape_10825"/>
              <p:cNvSpPr txBox="1"/>
              <p:nvPr/>
            </p:nvSpPr>
            <p:spPr>
              <a:xfrm>
                <a:off x="540000" y="900000"/>
                <a:ext cx="10062242" cy="34976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的平方根是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的算术平方根为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的平方根为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25" name="yt_shape_10825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62242" cy="3497624"/>
              </a:xfrm>
              <a:prstGeom prst="rect">
                <a:avLst/>
              </a:prstGeom>
              <a:blipFill>
                <a:blip r:embed="rId2"/>
                <a:stretch>
                  <a:fillRect l="-1879" t="-349" r="-909" b="-4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ED9B59-8910-AAF0-23D5-036550CC2BA8}"/>
              </a:ext>
            </a:extLst>
          </p:cNvPr>
          <p:cNvSpPr txBox="1"/>
          <p:nvPr/>
        </p:nvSpPr>
        <p:spPr>
          <a:xfrm>
            <a:off x="449989" y="1390849"/>
            <a:ext cx="423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的平方根是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D5739C-A7DB-D382-BE32-1B7B843F3E94}"/>
              </a:ext>
            </a:extLst>
          </p:cNvPr>
          <p:cNvSpPr txBox="1"/>
          <p:nvPr/>
        </p:nvSpPr>
        <p:spPr>
          <a:xfrm>
            <a:off x="449989" y="1866337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F3B120-F727-2447-85C5-10245646D5AE}"/>
                  </a:ext>
                </a:extLst>
              </p:cNvPr>
              <p:cNvSpPr txBox="1"/>
              <p:nvPr/>
            </p:nvSpPr>
            <p:spPr>
              <a:xfrm>
                <a:off x="449989" y="2341825"/>
                <a:ext cx="3991864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的算术平方根为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, 'pageBreak': True}">
                <a:extLst>
                  <a:ext uri="{FF2B5EF4-FFF2-40B4-BE49-F238E27FC236}">
                    <a16:creationId xmlns:a16="http://schemas.microsoft.com/office/drawing/2014/main" id="{CEF3B120-F727-2447-85C5-10245646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41825"/>
                <a:ext cx="3991864" cy="631266"/>
              </a:xfrm>
              <a:prstGeom prst="rect">
                <a:avLst/>
              </a:prstGeom>
              <a:blipFill>
                <a:blip r:embed="rId3"/>
                <a:stretch>
                  <a:fillRect l="-2443" r="-2443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BECECD-8742-1CAF-8A35-6F765BED35BF}"/>
                  </a:ext>
                </a:extLst>
              </p:cNvPr>
              <p:cNvSpPr txBox="1"/>
              <p:nvPr/>
            </p:nvSpPr>
            <p:spPr>
              <a:xfrm>
                <a:off x="449989" y="2879479"/>
                <a:ext cx="3325114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hasSerialNum': 1, 'pageBreak': True}">
                <a:extLst>
                  <a:ext uri="{FF2B5EF4-FFF2-40B4-BE49-F238E27FC236}">
                    <a16:creationId xmlns:a16="http://schemas.microsoft.com/office/drawing/2014/main" id="{6BBECECD-8742-1CAF-8A35-6F765BED3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9479"/>
                <a:ext cx="3325114" cy="631267"/>
              </a:xfrm>
              <a:prstGeom prst="rect">
                <a:avLst/>
              </a:prstGeom>
              <a:blipFill>
                <a:blip r:embed="rId4"/>
                <a:stretch>
                  <a:fillRect l="-2936" r="-2936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C1495F9-E49C-3E71-C005-1C0083444F71}"/>
              </a:ext>
            </a:extLst>
          </p:cNvPr>
          <p:cNvSpPr txBox="1"/>
          <p:nvPr/>
        </p:nvSpPr>
        <p:spPr>
          <a:xfrm>
            <a:off x="449989" y="3417134"/>
            <a:ext cx="235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34B244-B94E-7C94-A68F-D2FCA04DA70A}"/>
              </a:ext>
            </a:extLst>
          </p:cNvPr>
          <p:cNvSpPr txBox="1"/>
          <p:nvPr/>
        </p:nvSpPr>
        <p:spPr>
          <a:xfrm>
            <a:off x="449989" y="3892622"/>
            <a:ext cx="41805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的平方根为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0" name="yt_shape_10830"/>
          <p:cNvSpPr txBox="1"/>
          <p:nvPr/>
        </p:nvSpPr>
        <p:spPr>
          <a:xfrm>
            <a:off x="540000" y="54868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29" name="yt_image_10829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843" y="693849"/>
            <a:ext cx="2114328" cy="44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832" name="yt_shape_10832"/>
              <p:cNvSpPr txBox="1"/>
              <p:nvPr/>
            </p:nvSpPr>
            <p:spPr>
              <a:xfrm>
                <a:off x="540000" y="1080057"/>
                <a:ext cx="8426474" cy="58011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探究并解决问题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通过计算下列各式的值探究问题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探究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对于任意非负有理数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探究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对于任意负有理数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综上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对于任意有理数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a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｜＝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≥0)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&lt;0）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832" name="yt_shape_108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80057"/>
                <a:ext cx="8426474" cy="5801140"/>
              </a:xfrm>
              <a:prstGeom prst="rect">
                <a:avLst/>
              </a:prstGeom>
              <a:blipFill>
                <a:blip r:embed="rId3"/>
                <a:stretch>
                  <a:fillRect l="-2243" t="-840" r="-1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11FDBA8-AA9C-266C-581F-945BE48D83F6}"/>
              </a:ext>
            </a:extLst>
          </p:cNvPr>
          <p:cNvSpPr txBox="1"/>
          <p:nvPr/>
        </p:nvSpPr>
        <p:spPr>
          <a:xfrm>
            <a:off x="1969290" y="1984227"/>
            <a:ext cx="637286" cy="63272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3E4459-B941-9B9B-C66C-CA7D54A70F61}"/>
              </a:ext>
            </a:extLst>
          </p:cNvPr>
          <p:cNvSpPr txBox="1"/>
          <p:nvPr/>
        </p:nvSpPr>
        <p:spPr>
          <a:xfrm>
            <a:off x="4114066" y="1984227"/>
            <a:ext cx="789686" cy="63272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BA6209-A38F-C5AD-2239-B79E9B0DE0CB}"/>
              </a:ext>
            </a:extLst>
          </p:cNvPr>
          <p:cNvSpPr txBox="1"/>
          <p:nvPr/>
        </p:nvSpPr>
        <p:spPr>
          <a:xfrm>
            <a:off x="1664490" y="2523342"/>
            <a:ext cx="637286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9997F4-ECB5-BF87-CE92-E3C54740A4D0}"/>
                  </a:ext>
                </a:extLst>
              </p:cNvPr>
              <p:cNvSpPr txBox="1"/>
              <p:nvPr/>
            </p:nvSpPr>
            <p:spPr>
              <a:xfrm>
                <a:off x="4388704" y="2523342"/>
                <a:ext cx="661099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9997F4-ECB5-BF87-CE92-E3C54740A4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8704" y="2523342"/>
                <a:ext cx="661099" cy="10611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F49B693-0743-C63B-823B-0F4B03172311}"/>
              </a:ext>
            </a:extLst>
          </p:cNvPr>
          <p:cNvCxnSpPr/>
          <p:nvPr/>
        </p:nvCxnSpPr>
        <p:spPr>
          <a:xfrm>
            <a:off x="4126290" y="3556748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185D8DF-9DCF-1161-EDAB-7379E5D0FD4D}"/>
              </a:ext>
            </a:extLst>
          </p:cNvPr>
          <p:cNvSpPr txBox="1"/>
          <p:nvPr/>
        </p:nvSpPr>
        <p:spPr>
          <a:xfrm>
            <a:off x="5931182" y="3490892"/>
            <a:ext cx="684911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A8DA6F-C31D-2F9C-8F17-308C45FA9057}"/>
              </a:ext>
            </a:extLst>
          </p:cNvPr>
          <p:cNvSpPr txBox="1"/>
          <p:nvPr/>
        </p:nvSpPr>
        <p:spPr>
          <a:xfrm>
            <a:off x="2654328" y="4028483"/>
            <a:ext cx="6372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B548FD-73C1-E610-7E76-DF0C64F3EBE1}"/>
              </a:ext>
            </a:extLst>
          </p:cNvPr>
          <p:cNvSpPr txBox="1"/>
          <p:nvPr/>
        </p:nvSpPr>
        <p:spPr>
          <a:xfrm>
            <a:off x="5315867" y="4028483"/>
            <a:ext cx="6372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499800E-ADE8-A896-681A-4E4B0D739A17}"/>
              </a:ext>
            </a:extLst>
          </p:cNvPr>
          <p:cNvSpPr txBox="1"/>
          <p:nvPr/>
        </p:nvSpPr>
        <p:spPr>
          <a:xfrm>
            <a:off x="2349528" y="4604301"/>
            <a:ext cx="6372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CD0DCA5-35DF-0036-0EC6-45173BE7CB6E}"/>
              </a:ext>
            </a:extLst>
          </p:cNvPr>
          <p:cNvSpPr txBox="1"/>
          <p:nvPr/>
        </p:nvSpPr>
        <p:spPr>
          <a:xfrm>
            <a:off x="5011067" y="4604301"/>
            <a:ext cx="6372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0BCB6BD-6200-E279-5050-DCF816F00489}"/>
              </a:ext>
            </a:extLst>
          </p:cNvPr>
          <p:cNvSpPr txBox="1"/>
          <p:nvPr/>
        </p:nvSpPr>
        <p:spPr>
          <a:xfrm>
            <a:off x="5578757" y="5180119"/>
            <a:ext cx="1037337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493AF6D-96F1-34D8-3B9A-9B7C617E4307}"/>
                  </a:ext>
                </a:extLst>
              </p:cNvPr>
              <p:cNvSpPr txBox="1"/>
              <p:nvPr/>
            </p:nvSpPr>
            <p:spPr>
              <a:xfrm>
                <a:off x="5273957" y="5589240"/>
                <a:ext cx="354869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｜＝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&lt;0）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493AF6D-96F1-34D8-3B9A-9B7C617E43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3957" y="5589240"/>
                <a:ext cx="3548697" cy="1154189"/>
              </a:xfrm>
              <a:prstGeom prst="rect">
                <a:avLst/>
              </a:prstGeom>
              <a:blipFill>
                <a:blip r:embed="rId5"/>
                <a:stretch>
                  <a:fillRect l="-2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429D0A6-EACE-A2D7-5C86-9C9BAC93C827}"/>
              </a:ext>
            </a:extLst>
          </p:cNvPr>
          <p:cNvCxnSpPr/>
          <p:nvPr/>
        </p:nvCxnSpPr>
        <p:spPr>
          <a:xfrm>
            <a:off x="5059168" y="6743420"/>
            <a:ext cx="367347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51" name="yt_shape_10851"/>
              <p:cNvSpPr txBox="1"/>
              <p:nvPr/>
            </p:nvSpPr>
            <p:spPr>
              <a:xfrm>
                <a:off x="540119" y="692696"/>
                <a:ext cx="11492915" cy="45157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所得结论解决问题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26a2"/>
                  </a:rPr>
                  <a:t>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由数轴可得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51" name="yt_shape_108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92696"/>
                <a:ext cx="11492915" cy="4515788"/>
              </a:xfrm>
              <a:prstGeom prst="rect">
                <a:avLst/>
              </a:prstGeom>
              <a:blipFill>
                <a:blip r:embed="rId2"/>
                <a:stretch>
                  <a:fillRect l="-1645" t="-1216" b="-3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10F335C-A206-F0EA-B421-EC4FF525019C}"/>
              </a:ext>
            </a:extLst>
          </p:cNvPr>
          <p:cNvSpPr txBox="1"/>
          <p:nvPr/>
        </p:nvSpPr>
        <p:spPr>
          <a:xfrm>
            <a:off x="450108" y="1658969"/>
            <a:ext cx="7514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D53FCF-6CB7-CE8B-67C7-E9B45CC897AC}"/>
                  </a:ext>
                </a:extLst>
              </p:cNvPr>
              <p:cNvSpPr txBox="1"/>
              <p:nvPr/>
            </p:nvSpPr>
            <p:spPr>
              <a:xfrm>
                <a:off x="450108" y="2134457"/>
                <a:ext cx="5080254" cy="631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D53FCF-6CB7-CE8B-67C7-E9B45CC897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34457"/>
                <a:ext cx="5080254" cy="631203"/>
              </a:xfrm>
              <a:prstGeom prst="rect">
                <a:avLst/>
              </a:prstGeom>
              <a:blipFill>
                <a:blip r:embed="rId3"/>
                <a:stretch>
                  <a:fillRect l="-1921" r="-1921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4382F2B-76C4-3C34-8365-220B129BFE57}"/>
                  </a:ext>
                </a:extLst>
              </p:cNvPr>
              <p:cNvSpPr txBox="1"/>
              <p:nvPr/>
            </p:nvSpPr>
            <p:spPr>
              <a:xfrm>
                <a:off x="497733" y="2672048"/>
                <a:ext cx="5319268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4382F2B-76C4-3C34-8365-220B129BFE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672048"/>
                <a:ext cx="5319268" cy="626631"/>
              </a:xfrm>
              <a:prstGeom prst="rect">
                <a:avLst/>
              </a:prstGeom>
              <a:blipFill>
                <a:blip r:embed="rId4"/>
                <a:stretch>
                  <a:fillRect r="-1835" b="-13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EE5C21-70F4-E398-DB5C-8F9C265495DB}"/>
                  </a:ext>
                </a:extLst>
              </p:cNvPr>
              <p:cNvSpPr txBox="1"/>
              <p:nvPr/>
            </p:nvSpPr>
            <p:spPr>
              <a:xfrm>
                <a:off x="450108" y="3205067"/>
                <a:ext cx="4875911" cy="631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EE5C21-70F4-E398-DB5C-8F9C265495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05067"/>
                <a:ext cx="4875911" cy="631203"/>
              </a:xfrm>
              <a:prstGeom prst="rect">
                <a:avLst/>
              </a:prstGeom>
              <a:blipFill>
                <a:blip r:embed="rId5"/>
                <a:stretch>
                  <a:fillRect l="-2000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37F853F-93D9-A3B8-6972-BB48BA30B257}"/>
              </a:ext>
            </a:extLst>
          </p:cNvPr>
          <p:cNvSpPr txBox="1"/>
          <p:nvPr/>
        </p:nvSpPr>
        <p:spPr>
          <a:xfrm>
            <a:off x="450108" y="3742658"/>
            <a:ext cx="416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7ADD9C-9546-0DF8-05E0-61B0072BE773}"/>
              </a:ext>
            </a:extLst>
          </p:cNvPr>
          <p:cNvSpPr txBox="1"/>
          <p:nvPr/>
        </p:nvSpPr>
        <p:spPr>
          <a:xfrm>
            <a:off x="450108" y="4218146"/>
            <a:ext cx="324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6FDEB1-8B98-DCA1-3158-92CF49CC4143}"/>
              </a:ext>
            </a:extLst>
          </p:cNvPr>
          <p:cNvSpPr txBox="1"/>
          <p:nvPr/>
        </p:nvSpPr>
        <p:spPr>
          <a:xfrm>
            <a:off x="450108" y="4693634"/>
            <a:ext cx="1189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0849" title="H_30.6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2304" y="1977533"/>
            <a:ext cx="2905264" cy="38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8" name="yt_shape_1076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67" name="yt_image_10767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70" name="yt_shape_10770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平方根的概念及运算</a:t>
            </a:r>
          </a:p>
        </p:txBody>
      </p:sp>
      <p:sp>
        <p:nvSpPr>
          <p:cNvPr id="10771" name="yt_shape_10771"/>
          <p:cNvSpPr txBox="1"/>
          <p:nvPr/>
        </p:nvSpPr>
        <p:spPr>
          <a:xfrm>
            <a:off x="540000" y="1971599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72" name="yt_table_107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64730"/>
              </p:ext>
            </p:extLst>
          </p:nvPr>
        </p:nvGraphicFramePr>
        <p:xfrm>
          <a:off x="540056" y="2450902"/>
          <a:ext cx="8267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74" name="yt_shape_10774"/>
              <p:cNvSpPr txBox="1"/>
              <p:nvPr/>
            </p:nvSpPr>
            <p:spPr>
              <a:xfrm>
                <a:off x="540000" y="2977073"/>
                <a:ext cx="7505260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用数学式子可表示为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0774" name="yt_shape_1077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7073"/>
                <a:ext cx="7505260" cy="642163"/>
              </a:xfrm>
              <a:prstGeom prst="rect">
                <a:avLst/>
              </a:prstGeom>
              <a:blipFill>
                <a:blip r:embed="rId3"/>
                <a:stretch>
                  <a:fillRect l="-2518" r="-146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76" name="yt_table_10776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4810033"/>
                  </p:ext>
                </p:extLst>
              </p:nvPr>
            </p:nvGraphicFramePr>
            <p:xfrm>
              <a:off x="540056" y="3670024"/>
              <a:ext cx="7119113" cy="1935100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2595690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776" name="yt_table_10776" descr="{&quot;rangeId&quot;:5,&quot;type&quot;:&quot;Option&quot;}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4810033"/>
                  </p:ext>
                </p:extLst>
              </p:nvPr>
            </p:nvGraphicFramePr>
            <p:xfrm>
              <a:off x="540056" y="3670024"/>
              <a:ext cx="7119113" cy="1823466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2595690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57335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4413" b="-10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r="-57335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4413" t="-100000" b="-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6043614806" title="H_26.259764">
            <a:extLst>
              <a:ext uri="{FF2B5EF4-FFF2-40B4-BE49-F238E27FC236}">
                <a16:creationId xmlns:a16="http://schemas.microsoft.com/office/drawing/2014/main" id="{8381BCC1-42BD-CC4F-CBCA-F44AB45535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D1E099-1D6E-C7A5-E405-3F47321D3EEC}"/>
              </a:ext>
            </a:extLst>
          </p:cNvPr>
          <p:cNvSpPr txBox="1"/>
          <p:nvPr/>
        </p:nvSpPr>
        <p:spPr>
          <a:xfrm>
            <a:off x="5250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8CAC9C-47F8-21AA-5664-63296FB5D17E}"/>
              </a:ext>
            </a:extLst>
          </p:cNvPr>
          <p:cNvSpPr txBox="1"/>
          <p:nvPr/>
        </p:nvSpPr>
        <p:spPr>
          <a:xfrm>
            <a:off x="7069864" y="2930267"/>
            <a:ext cx="3832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77" name="yt_shape_10777"/>
              <p:cNvSpPr txBox="1"/>
              <p:nvPr/>
            </p:nvSpPr>
            <p:spPr>
              <a:xfrm>
                <a:off x="540000" y="900000"/>
                <a:ext cx="7205499" cy="24845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若一个数的平方等于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求下列各数的平方根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77" name="yt_shape_10777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05499" cy="2484591"/>
              </a:xfrm>
              <a:prstGeom prst="rect">
                <a:avLst/>
              </a:prstGeom>
              <a:blipFill>
                <a:blip r:embed="rId2"/>
                <a:stretch>
                  <a:fillRect l="-2623" r="-1523" b="-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179D33-614D-9E0B-768B-76C70E9C8C54}"/>
                  </a:ext>
                </a:extLst>
              </p:cNvPr>
              <p:cNvSpPr txBox="1"/>
              <p:nvPr/>
            </p:nvSpPr>
            <p:spPr>
              <a:xfrm>
                <a:off x="6060214" y="853194"/>
                <a:ext cx="1013524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7A179D33-614D-9E0B-768B-76C70E9C8C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0214" y="853194"/>
                <a:ext cx="1013524" cy="769316"/>
              </a:xfrm>
              <a:prstGeom prst="rect">
                <a:avLst/>
              </a:prstGeom>
              <a:blipFill>
                <a:blip r:embed="rId3"/>
                <a:stretch>
                  <a:fillRect l="-903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349243E-CA75-C4F0-2619-73C4F0007109}"/>
              </a:ext>
            </a:extLst>
          </p:cNvPr>
          <p:cNvCxnSpPr/>
          <p:nvPr/>
        </p:nvCxnSpPr>
        <p:spPr>
          <a:xfrm>
            <a:off x="5845425" y="1594754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90DF706-9921-5163-A4C7-1E9F9FE27B10}"/>
              </a:ext>
            </a:extLst>
          </p:cNvPr>
          <p:cNvSpPr txBox="1"/>
          <p:nvPr/>
        </p:nvSpPr>
        <p:spPr>
          <a:xfrm>
            <a:off x="449989" y="2679327"/>
            <a:ext cx="5104511" cy="7280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7086" y="2712520"/>
            <a:ext cx="203132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：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±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6341807" y="2636912"/>
                <a:ext cx="1463862" cy="7721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1807" y="2636912"/>
                <a:ext cx="1463862" cy="772134"/>
              </a:xfrm>
              <a:prstGeom prst="rect">
                <a:avLst/>
              </a:prstGeom>
              <a:blipFill>
                <a:blip r:embed="rId4"/>
                <a:stretch>
                  <a:fillRect l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84" name="yt_shape_10784"/>
              <p:cNvSpPr txBox="1"/>
              <p:nvPr/>
            </p:nvSpPr>
            <p:spPr>
              <a:xfrm>
                <a:off x="540000" y="900000"/>
                <a:ext cx="6158737" cy="2804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求下列各式中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84" name="yt_shape_10784" descr="{&quot;rangeId&quot;: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58737" cy="2804999"/>
              </a:xfrm>
              <a:prstGeom prst="rect">
                <a:avLst/>
              </a:prstGeom>
              <a:blipFill>
                <a:blip r:embed="rId2"/>
                <a:stretch>
                  <a:fillRect l="-3069" t="-1957" r="-2079" b="-2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C8DD9D-5FE3-CACF-8A47-DE35330B7187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543947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　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C8DD9D-5FE3-CACF-8A47-DE35330B71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5439473" cy="615392"/>
              </a:xfrm>
              <a:prstGeom prst="rect">
                <a:avLst/>
              </a:prstGeom>
              <a:blipFill>
                <a:blip r:embed="rId3"/>
                <a:stretch>
                  <a:fillRect l="-179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A56349-30F0-771B-8987-0D4CA84AE19D}"/>
                  </a:ext>
                </a:extLst>
              </p:cNvPr>
              <p:cNvSpPr txBox="1"/>
              <p:nvPr/>
            </p:nvSpPr>
            <p:spPr>
              <a:xfrm>
                <a:off x="449989" y="2997399"/>
                <a:ext cx="2764536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, 'pageBreak': True}">
                <a:extLst>
                  <a:ext uri="{FF2B5EF4-FFF2-40B4-BE49-F238E27FC236}">
                    <a16:creationId xmlns:a16="http://schemas.microsoft.com/office/drawing/2014/main" id="{72A56349-30F0-771B-8987-0D4CA84AE1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97399"/>
                <a:ext cx="2764536" cy="727278"/>
              </a:xfrm>
              <a:prstGeom prst="rect">
                <a:avLst/>
              </a:prstGeom>
              <a:blipFill>
                <a:blip r:embed="rId4"/>
                <a:stretch>
                  <a:fillRect l="-353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4267304" y="2057369"/>
            <a:ext cx="18020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：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±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2" name="yt_shape_10792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平方根的性质</a:t>
            </a:r>
          </a:p>
        </p:txBody>
      </p:sp>
      <p:sp>
        <p:nvSpPr>
          <p:cNvPr id="10793" name="yt_shape_10793"/>
          <p:cNvSpPr txBox="1"/>
          <p:nvPr/>
        </p:nvSpPr>
        <p:spPr>
          <a:xfrm>
            <a:off x="540000" y="1389434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94" name="yt_table_1079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901102"/>
              </p:ext>
            </p:extLst>
          </p:nvPr>
        </p:nvGraphicFramePr>
        <p:xfrm>
          <a:off x="540056" y="1868737"/>
          <a:ext cx="4995863" cy="1901952"/>
        </p:xfrm>
        <a:graphic>
          <a:graphicData uri="http://schemas.openxmlformats.org/drawingml/2006/table">
            <a:tbl>
              <a:tblPr/>
              <a:tblGrid>
                <a:gridCol w="4995863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的平方根是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的算术平方根是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平方根等于本身的数是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的平方根与算术平方根都是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</a:tbl>
          </a:graphicData>
        </a:graphic>
      </p:graphicFrame>
      <p:sp>
        <p:nvSpPr>
          <p:cNvPr id="10796" name="yt_shape_10796"/>
          <p:cNvSpPr txBox="1"/>
          <p:nvPr/>
        </p:nvSpPr>
        <p:spPr>
          <a:xfrm>
            <a:off x="540000" y="3821057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下列各数中一定有平方根的是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97" name="yt_table_107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784888"/>
              </p:ext>
            </p:extLst>
          </p:nvPr>
        </p:nvGraphicFramePr>
        <p:xfrm>
          <a:off x="540056" y="4300360"/>
          <a:ext cx="4364356" cy="950976"/>
        </p:xfrm>
        <a:graphic>
          <a:graphicData uri="http://schemas.openxmlformats.org/drawingml/2006/table">
            <a:tbl>
              <a:tblPr/>
              <a:tblGrid>
                <a:gridCol w="2648268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1716088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sp>
        <p:nvSpPr>
          <p:cNvPr id="10799" name="yt_shape_10799"/>
          <p:cNvSpPr txBox="1"/>
          <p:nvPr/>
        </p:nvSpPr>
        <p:spPr>
          <a:xfrm>
            <a:off x="540000" y="5301914"/>
            <a:ext cx="904414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的两个平方根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3" name="yt_shape_1716043614882" title="H_26.259764">
            <a:extLst>
              <a:ext uri="{FF2B5EF4-FFF2-40B4-BE49-F238E27FC236}">
                <a16:creationId xmlns:a16="http://schemas.microsoft.com/office/drawing/2014/main" id="{5AFED9A8-5958-44D7-B533-F4CDC9FA0E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AE32B8-26DE-6006-1156-1E163C552F16}"/>
              </a:ext>
            </a:extLst>
          </p:cNvPr>
          <p:cNvSpPr txBox="1"/>
          <p:nvPr/>
        </p:nvSpPr>
        <p:spPr>
          <a:xfrm>
            <a:off x="3878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67AF36-0102-2B88-EE78-97216C4A6C2E}"/>
              </a:ext>
            </a:extLst>
          </p:cNvPr>
          <p:cNvSpPr txBox="1"/>
          <p:nvPr/>
        </p:nvSpPr>
        <p:spPr>
          <a:xfrm>
            <a:off x="5402989" y="37742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515E62-F649-90E4-5AE7-E2CB9546C06A}"/>
              </a:ext>
            </a:extLst>
          </p:cNvPr>
          <p:cNvSpPr txBox="1"/>
          <p:nvPr/>
        </p:nvSpPr>
        <p:spPr>
          <a:xfrm>
            <a:off x="7003189" y="525510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1" name="yt_shape_10801"/>
          <p:cNvSpPr txBox="1"/>
          <p:nvPr/>
        </p:nvSpPr>
        <p:spPr>
          <a:xfrm>
            <a:off x="540000" y="1211793"/>
            <a:ext cx="648414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正整数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的两个平方根分别是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正整数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的一个平方根是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83F4A2-7D20-04E6-8A73-79152719779F}"/>
              </a:ext>
            </a:extLst>
          </p:cNvPr>
          <p:cNvSpPr txBox="1"/>
          <p:nvPr/>
        </p:nvSpPr>
        <p:spPr>
          <a:xfrm>
            <a:off x="449989" y="1164987"/>
            <a:ext cx="660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正整数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的两个平方根分别是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1135DA-467A-F44E-02C4-672237A9F073}"/>
              </a:ext>
            </a:extLst>
          </p:cNvPr>
          <p:cNvSpPr txBox="1"/>
          <p:nvPr/>
        </p:nvSpPr>
        <p:spPr>
          <a:xfrm>
            <a:off x="449989" y="1640475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EE7632-68EC-8BCE-A5C7-1C05C7C82A4D}"/>
              </a:ext>
            </a:extLst>
          </p:cNvPr>
          <p:cNvSpPr txBox="1"/>
          <p:nvPr/>
        </p:nvSpPr>
        <p:spPr>
          <a:xfrm>
            <a:off x="449989" y="2115963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F29033-A29F-4187-E2FC-12AA10791158}"/>
              </a:ext>
            </a:extLst>
          </p:cNvPr>
          <p:cNvSpPr txBox="1"/>
          <p:nvPr/>
        </p:nvSpPr>
        <p:spPr>
          <a:xfrm>
            <a:off x="449989" y="2591451"/>
            <a:ext cx="423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正整数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的一个平方根是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438D50-059C-7906-2AC5-66DD6D61D4A9}"/>
              </a:ext>
            </a:extLst>
          </p:cNvPr>
          <p:cNvSpPr txBox="1"/>
          <p:nvPr/>
        </p:nvSpPr>
        <p:spPr>
          <a:xfrm>
            <a:off x="449989" y="3066939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799"/>
          <p:cNvSpPr txBox="1"/>
          <p:nvPr/>
        </p:nvSpPr>
        <p:spPr>
          <a:xfrm>
            <a:off x="542285" y="764704"/>
            <a:ext cx="904414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已知一个正整数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的两个平方根分别是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02" name="yt_shape_10802"/>
              <p:cNvSpPr txBox="1"/>
              <p:nvPr/>
            </p:nvSpPr>
            <p:spPr>
              <a:xfrm>
                <a:off x="540000" y="900000"/>
                <a:ext cx="798789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没有审清题目含义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忽略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的作用而出错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802" name="yt_shape_10802" descr="{&quot;rangeId&quot;:12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87892" cy="920637"/>
              </a:xfrm>
              <a:prstGeom prst="rect">
                <a:avLst/>
              </a:prstGeom>
              <a:blipFill>
                <a:blip r:embed="rId2"/>
                <a:stretch>
                  <a:fillRect r="-1374" b="-6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04" name="yt_shape_10804"/>
              <p:cNvSpPr txBox="1"/>
              <p:nvPr/>
            </p:nvSpPr>
            <p:spPr>
              <a:xfrm>
                <a:off x="540000" y="1871425"/>
                <a:ext cx="409259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804" name="yt_shape_10804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1425"/>
                <a:ext cx="4092595" cy="465577"/>
              </a:xfrm>
              <a:prstGeom prst="rect">
                <a:avLst/>
              </a:prstGeom>
              <a:blipFill>
                <a:blip r:embed="rId3"/>
                <a:stretch>
                  <a:fillRect l="-4620" t="-5263" r="-357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06" name="yt_table_108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674915"/>
              </p:ext>
            </p:extLst>
          </p:nvPr>
        </p:nvGraphicFramePr>
        <p:xfrm>
          <a:off x="540056" y="2387790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08" name="yt_shape_10808"/>
              <p:cNvSpPr txBox="1"/>
              <p:nvPr/>
            </p:nvSpPr>
            <p:spPr>
              <a:xfrm>
                <a:off x="540000" y="2913961"/>
                <a:ext cx="6551281" cy="433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808" name="yt_shape_108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3961"/>
                <a:ext cx="6551281" cy="433324"/>
              </a:xfrm>
              <a:prstGeom prst="rect">
                <a:avLst/>
              </a:prstGeom>
              <a:blipFill>
                <a:blip r:embed="rId4"/>
                <a:stretch>
                  <a:fillRect l="-2886" t="-11268" r="-1862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14988" title="H_26.259764">
            <a:extLst>
              <a:ext uri="{FF2B5EF4-FFF2-40B4-BE49-F238E27FC236}">
                <a16:creationId xmlns:a16="http://schemas.microsoft.com/office/drawing/2014/main" id="{6C50B506-182B-00FC-3763-69AD049264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8911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6C2AA6-CF89-5C4A-F564-0648A06E497A}"/>
              </a:ext>
            </a:extLst>
          </p:cNvPr>
          <p:cNvSpPr txBox="1"/>
          <p:nvPr/>
        </p:nvSpPr>
        <p:spPr>
          <a:xfrm>
            <a:off x="3672741" y="1824619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E8F088-D8F6-50FF-1D55-38CF070B22C0}"/>
              </a:ext>
            </a:extLst>
          </p:cNvPr>
          <p:cNvSpPr txBox="1"/>
          <p:nvPr/>
        </p:nvSpPr>
        <p:spPr>
          <a:xfrm>
            <a:off x="6175911" y="2867155"/>
            <a:ext cx="789686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1" name="yt_shape_1081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10" name="yt_image_10810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3" name="yt_shape_10813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2c30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14" name="yt_table_108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966876"/>
              </p:ext>
            </p:extLst>
          </p:nvPr>
        </p:nvGraphicFramePr>
        <p:xfrm>
          <a:off x="540056" y="2441600"/>
          <a:ext cx="54375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816" name="yt_shape_10816"/>
              <p:cNvSpPr txBox="1"/>
              <p:nvPr/>
            </p:nvSpPr>
            <p:spPr>
              <a:xfrm>
                <a:off x="540000" y="3443154"/>
                <a:ext cx="7964553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0816" name="yt_shape_108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3154"/>
                <a:ext cx="7964553" cy="1106521"/>
              </a:xfrm>
              <a:prstGeom prst="rect">
                <a:avLst/>
              </a:prstGeom>
              <a:blipFill>
                <a:blip r:embed="rId3"/>
                <a:stretch>
                  <a:fillRect l="-2374" r="-1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401953A-7ED2-B804-1750-4D310FDACDA9}"/>
              </a:ext>
            </a:extLst>
          </p:cNvPr>
          <p:cNvSpPr txBox="1"/>
          <p:nvPr/>
        </p:nvSpPr>
        <p:spPr>
          <a:xfrm>
            <a:off x="1059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E1ABEC-CB35-3961-D7FC-0E87AE834D99}"/>
                  </a:ext>
                </a:extLst>
              </p:cNvPr>
              <p:cNvSpPr txBox="1"/>
              <p:nvPr/>
            </p:nvSpPr>
            <p:spPr>
              <a:xfrm>
                <a:off x="7351676" y="3396349"/>
                <a:ext cx="1013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3" name="文本框 2" descr="{'rangeId': 16, 'hasSerialNum': 1, 'mathAnswerShape': 1}">
                <a:extLst>
                  <a:ext uri="{FF2B5EF4-FFF2-40B4-BE49-F238E27FC236}">
                    <a16:creationId xmlns:a16="http://schemas.microsoft.com/office/drawing/2014/main" id="{62E1ABEC-CB35-3961-D7FC-0E87AE834D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1676" y="3396349"/>
                <a:ext cx="1013524" cy="765061"/>
              </a:xfrm>
              <a:prstGeom prst="rect">
                <a:avLst/>
              </a:prstGeom>
              <a:blipFill>
                <a:blip r:embed="rId4"/>
                <a:stretch>
                  <a:fillRect l="-963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337BC96-811E-70F0-EACC-8B6C776EED64}"/>
              </a:ext>
            </a:extLst>
          </p:cNvPr>
          <p:cNvCxnSpPr/>
          <p:nvPr/>
        </p:nvCxnSpPr>
        <p:spPr>
          <a:xfrm>
            <a:off x="7136888" y="4133653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19" name="yt_shape_10819"/>
              <p:cNvSpPr txBox="1"/>
              <p:nvPr/>
            </p:nvSpPr>
            <p:spPr>
              <a:xfrm>
                <a:off x="540000" y="1254606"/>
                <a:ext cx="3566682" cy="22779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0819" name="yt_shape_108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54606"/>
                <a:ext cx="3566682" cy="2277931"/>
              </a:xfrm>
              <a:prstGeom prst="rect">
                <a:avLst/>
              </a:prstGeom>
              <a:blipFill>
                <a:blip r:embed="rId2"/>
                <a:stretch>
                  <a:fillRect l="-5299" t="-2413" r="-4274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CB11BE-F46E-FB66-B59D-70D7637E6308}"/>
              </a:ext>
            </a:extLst>
          </p:cNvPr>
          <p:cNvSpPr txBox="1"/>
          <p:nvPr/>
        </p:nvSpPr>
        <p:spPr>
          <a:xfrm>
            <a:off x="449989" y="1683288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3AEA0E-6C20-5629-9BCE-ADA62954D11D}"/>
                  </a:ext>
                </a:extLst>
              </p:cNvPr>
              <p:cNvSpPr txBox="1"/>
              <p:nvPr/>
            </p:nvSpPr>
            <p:spPr>
              <a:xfrm>
                <a:off x="449989" y="2830987"/>
                <a:ext cx="31741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3AEA0E-6C20-5629-9BCE-ADA62954D1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30987"/>
                <a:ext cx="3174111" cy="726326"/>
              </a:xfrm>
              <a:prstGeom prst="rect">
                <a:avLst/>
              </a:prstGeom>
              <a:blipFill>
                <a:blip r:embed="rId3"/>
                <a:stretch>
                  <a:fillRect l="-307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0816"/>
          <p:cNvSpPr txBox="1"/>
          <p:nvPr/>
        </p:nvSpPr>
        <p:spPr>
          <a:xfrm>
            <a:off x="540000" y="764704"/>
            <a:ext cx="7964553" cy="48990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求下列各式中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816</Words>
  <Application>Microsoft Office PowerPoint</Application>
  <PresentationFormat>宽屏</PresentationFormat>
  <Paragraphs>147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,isEnd</vt:lpstr>
      <vt:lpstr>_⨹_1_d26a2</vt:lpstr>
      <vt:lpstr>_⨹_2_e6ac4,isEnd</vt:lpstr>
      <vt:lpstr>_⨹_3_12c30</vt:lpstr>
      <vt:lpstr>Finished</vt:lpstr>
      <vt:lpstr>IsAddLine</vt:lpstr>
      <vt:lpstr>IsAddLineIsAddLine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2024-05-18T14:44:41Z</dcterms:created>
  <dcterms:modified xsi:type="dcterms:W3CDTF">2024-05-20T06:54:23Z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