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08" r:id="rId5"/>
    <p:sldId id="309" r:id="rId6"/>
    <p:sldId id="315" r:id="rId7"/>
    <p:sldId id="316" r:id="rId8"/>
    <p:sldId id="318" r:id="rId9"/>
    <p:sldId id="319" r:id="rId10"/>
    <p:sldId id="320" r:id="rId11"/>
    <p:sldId id="322" r:id="rId12"/>
    <p:sldId id="324" r:id="rId13"/>
    <p:sldId id="329" r:id="rId14"/>
    <p:sldId id="330" r:id="rId15"/>
    <p:sldId id="334" r:id="rId16"/>
    <p:sldId id="336" r:id="rId17"/>
    <p:sldId id="332" r:id="rId18"/>
    <p:sldId id="256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5" d="100"/>
          <a:sy n="65" d="100"/>
        </p:scale>
        <p:origin x="72" y="63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bin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00" name="yt_image_1000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43748" y="900000"/>
            <a:ext cx="2104502" cy="498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02" name="yt_image_1000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81605" y="1601836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0004"/>
          <p:cNvSpPr txBox="1"/>
          <p:nvPr/>
        </p:nvSpPr>
        <p:spPr>
          <a:xfrm>
            <a:off x="540119" y="2035646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勾股定理的内容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直角三角形两直角边的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勾股定理的数学表达式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如果直角三角形的两直角边分别为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斜边为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d4ec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15B6393-F9D2-AEC5-3EDE-B91365669AF6}"/>
              </a:ext>
            </a:extLst>
          </p:cNvPr>
          <p:cNvSpPr txBox="1"/>
          <p:nvPr/>
        </p:nvSpPr>
        <p:spPr>
          <a:xfrm>
            <a:off x="6622307" y="1988840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平方和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940F003-7A1A-CE9D-1DFF-E21390C4ABE8}"/>
              </a:ext>
            </a:extLst>
          </p:cNvPr>
          <p:cNvSpPr txBox="1"/>
          <p:nvPr/>
        </p:nvSpPr>
        <p:spPr>
          <a:xfrm>
            <a:off x="8755907" y="1988840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斜边的平方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07CDD21-CF50-1449-9136-E2595A8D16B6}"/>
              </a:ext>
            </a:extLst>
          </p:cNvPr>
          <p:cNvSpPr txBox="1"/>
          <p:nvPr/>
        </p:nvSpPr>
        <p:spPr>
          <a:xfrm>
            <a:off x="1107333" y="2939816"/>
            <a:ext cx="1934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6" name="yt_shape_1005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055" name="yt_image_1005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58" name="yt_shape_10058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5627e"/>
              </a:rPr>
              <a:t>分别以四边形的四条边为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边向外作四个正方形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60" name="yt_table_1006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9536465"/>
              </p:ext>
            </p:extLst>
          </p:nvPr>
        </p:nvGraphicFramePr>
        <p:xfrm>
          <a:off x="540056" y="2441600"/>
          <a:ext cx="84194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06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00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08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0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171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10059" name="yt_image_10059_skip" title="H_120.51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85993" y="2441600"/>
            <a:ext cx="1863901" cy="153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FEDA65B-2C7C-081F-E80B-3784114B724A}"/>
              </a:ext>
            </a:extLst>
          </p:cNvPr>
          <p:cNvSpPr txBox="1"/>
          <p:nvPr/>
        </p:nvSpPr>
        <p:spPr>
          <a:xfrm>
            <a:off x="8819407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2" name="yt_shape_10062"/>
          <p:cNvSpPr txBox="1"/>
          <p:nvPr/>
        </p:nvSpPr>
        <p:spPr>
          <a:xfrm>
            <a:off x="540120" y="69269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等腰三角形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底边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7ba2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063" name="yt_image_10063" title="H_94.14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9108" y="1804495"/>
            <a:ext cx="2273783" cy="119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65" name="yt_shape_10065"/>
          <p:cNvSpPr txBox="1"/>
          <p:nvPr/>
        </p:nvSpPr>
        <p:spPr>
          <a:xfrm>
            <a:off x="540119" y="3050597"/>
            <a:ext cx="11492915" cy="255095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则斜边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斜边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dbcd2,isEnd"/>
              </a:rPr>
              <a:t>上的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3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某斜拉桥的主梁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垂直于桥面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主梁上有两根拉索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d8de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主梁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的高度为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固定点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16d6,isEnd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拉索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376250A-2536-B9FC-CC3D-B88ACB0EDB04}"/>
              </a:ext>
            </a:extLst>
          </p:cNvPr>
          <p:cNvSpPr txBox="1"/>
          <p:nvPr/>
        </p:nvSpPr>
        <p:spPr>
          <a:xfrm>
            <a:off x="4790334" y="1121378"/>
            <a:ext cx="1161162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18cm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F4BE366-CA3A-3B57-7038-7D081FB43328}"/>
              </a:ext>
            </a:extLst>
          </p:cNvPr>
          <p:cNvSpPr txBox="1"/>
          <p:nvPr/>
        </p:nvSpPr>
        <p:spPr>
          <a:xfrm>
            <a:off x="8998604" y="3003791"/>
            <a:ext cx="789686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89F55F1-D732-6658-6FF0-901161ECFCC7}"/>
                  </a:ext>
                </a:extLst>
              </p:cNvPr>
              <p:cNvSpPr txBox="1"/>
              <p:nvPr/>
            </p:nvSpPr>
            <p:spPr>
              <a:xfrm>
                <a:off x="1659783" y="3398329"/>
                <a:ext cx="789686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89F55F1-D732-6658-6FF0-901161ECFC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9783" y="3398329"/>
                <a:ext cx="789686" cy="76906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9A2E5651-BEA7-B2FA-1CC7-54067BF7BCBE}"/>
              </a:ext>
            </a:extLst>
          </p:cNvPr>
          <p:cNvSpPr txBox="1"/>
          <p:nvPr/>
        </p:nvSpPr>
        <p:spPr>
          <a:xfrm>
            <a:off x="2440833" y="5105705"/>
            <a:ext cx="10944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9" name="yt_image_1006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64421" y="5144546"/>
            <a:ext cx="2068470" cy="126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0" name="yt_shape_10070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在钝角三角形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边上的高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b906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071" name="yt_image_10071" title="H_163.2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72464" y="1988840"/>
            <a:ext cx="1591977" cy="2073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0073"/>
          <p:cNvSpPr txBox="1"/>
          <p:nvPr/>
        </p:nvSpPr>
        <p:spPr>
          <a:xfrm>
            <a:off x="540000" y="1818215"/>
            <a:ext cx="4028347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由题意得在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中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中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09486C8-A417-B6F3-C3D5-A61914238288}"/>
              </a:ext>
            </a:extLst>
          </p:cNvPr>
          <p:cNvSpPr txBox="1"/>
          <p:nvPr/>
        </p:nvSpPr>
        <p:spPr>
          <a:xfrm>
            <a:off x="449989" y="1771409"/>
            <a:ext cx="4169473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由题意得在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4CC5579-F841-450A-7AAA-C2DDDD0400D9}"/>
              </a:ext>
            </a:extLst>
          </p:cNvPr>
          <p:cNvSpPr txBox="1"/>
          <p:nvPr/>
        </p:nvSpPr>
        <p:spPr>
          <a:xfrm>
            <a:off x="497614" y="2246897"/>
            <a:ext cx="29470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04602CF-D0F3-66E5-EF45-EBD4A215B676}"/>
              </a:ext>
            </a:extLst>
          </p:cNvPr>
          <p:cNvSpPr txBox="1"/>
          <p:nvPr/>
        </p:nvSpPr>
        <p:spPr>
          <a:xfrm>
            <a:off x="449989" y="2722385"/>
            <a:ext cx="3675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5280057-18B7-01F8-9FBB-953DDC3A1F9D}"/>
              </a:ext>
            </a:extLst>
          </p:cNvPr>
          <p:cNvSpPr txBox="1"/>
          <p:nvPr/>
        </p:nvSpPr>
        <p:spPr>
          <a:xfrm>
            <a:off x="449989" y="3197873"/>
            <a:ext cx="1765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BE41A94-B6D8-5A52-B407-370876C69017}"/>
              </a:ext>
            </a:extLst>
          </p:cNvPr>
          <p:cNvSpPr txBox="1"/>
          <p:nvPr/>
        </p:nvSpPr>
        <p:spPr>
          <a:xfrm>
            <a:off x="449989" y="3673361"/>
            <a:ext cx="3704336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78D7B9D-4401-8D0B-F4E2-7F1C407F9F47}"/>
              </a:ext>
            </a:extLst>
          </p:cNvPr>
          <p:cNvSpPr txBox="1"/>
          <p:nvPr/>
        </p:nvSpPr>
        <p:spPr>
          <a:xfrm>
            <a:off x="497614" y="4148849"/>
            <a:ext cx="15485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FD2594B-3FDE-71D7-CD03-D9BB0926DFCD}"/>
              </a:ext>
            </a:extLst>
          </p:cNvPr>
          <p:cNvSpPr txBox="1"/>
          <p:nvPr/>
        </p:nvSpPr>
        <p:spPr>
          <a:xfrm>
            <a:off x="449989" y="4624337"/>
            <a:ext cx="3640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15DC491-408F-DE2D-3FB5-36F01F6FACB9}"/>
              </a:ext>
            </a:extLst>
          </p:cNvPr>
          <p:cNvSpPr txBox="1"/>
          <p:nvPr/>
        </p:nvSpPr>
        <p:spPr>
          <a:xfrm>
            <a:off x="449989" y="5099825"/>
            <a:ext cx="1748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D017B86-26A6-B168-E858-E5CD4B526C65}"/>
              </a:ext>
            </a:extLst>
          </p:cNvPr>
          <p:cNvSpPr txBox="1"/>
          <p:nvPr/>
        </p:nvSpPr>
        <p:spPr>
          <a:xfrm>
            <a:off x="449989" y="5575313"/>
            <a:ext cx="4123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5" name="yt_shape_10075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074" name="yt_image_1007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77" name="yt_shape_10077"/>
          <p:cNvSpPr txBox="1"/>
          <p:nvPr/>
        </p:nvSpPr>
        <p:spPr>
          <a:xfrm>
            <a:off x="540119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几何直观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3e73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的三边长向外作的正方形的面积分别为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6aa8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直接写出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之间存在的等量关系为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0078" name="yt_image_1007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2975" y="3074095"/>
            <a:ext cx="1366048" cy="1519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80" name="yt_shape_10080"/>
          <p:cNvSpPr txBox="1"/>
          <p:nvPr/>
        </p:nvSpPr>
        <p:spPr>
          <a:xfrm>
            <a:off x="5788223" y="4643595"/>
            <a:ext cx="615553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41CDF80-448C-B55B-B62E-3688F3408571}"/>
              </a:ext>
            </a:extLst>
          </p:cNvPr>
          <p:cNvSpPr txBox="1"/>
          <p:nvPr/>
        </p:nvSpPr>
        <p:spPr>
          <a:xfrm>
            <a:off x="7749432" y="2337123"/>
            <a:ext cx="1951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2" name="yt_shape_10082"/>
          <p:cNvSpPr txBox="1"/>
          <p:nvPr/>
        </p:nvSpPr>
        <p:spPr>
          <a:xfrm>
            <a:off x="540119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的三边长为直径向外作半圆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a8249"/>
              </a:rPr>
              <a:t>中的结论是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否成立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10083" name="yt_image_10083" title="H_124.8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55859" y="2636329"/>
            <a:ext cx="1637184" cy="1585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85" name="yt_shape_10085"/>
          <p:cNvSpPr txBox="1"/>
          <p:nvPr/>
        </p:nvSpPr>
        <p:spPr>
          <a:xfrm>
            <a:off x="10558428" y="4358042"/>
            <a:ext cx="615553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0086"/>
              <p:cNvSpPr txBox="1"/>
              <p:nvPr/>
            </p:nvSpPr>
            <p:spPr>
              <a:xfrm>
                <a:off x="540119" y="1819622"/>
                <a:ext cx="11492915" cy="38193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成立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设直角三角形两条直角边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的长分别为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斜边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1_ffc13"/>
                  </a:rPr>
                  <a:t>的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长为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𝑐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00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19622"/>
                <a:ext cx="11492915" cy="3819379"/>
              </a:xfrm>
              <a:prstGeom prst="rect">
                <a:avLst/>
              </a:prstGeom>
              <a:blipFill>
                <a:blip r:embed="rId3"/>
                <a:stretch>
                  <a:fillRect l="-1645" t="-1276" b="-39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6BD4B88C-831E-F4A8-ECB7-2B19C1D35485}"/>
              </a:ext>
            </a:extLst>
          </p:cNvPr>
          <p:cNvSpPr txBox="1"/>
          <p:nvPr/>
        </p:nvSpPr>
        <p:spPr>
          <a:xfrm>
            <a:off x="450108" y="1772816"/>
            <a:ext cx="111782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成立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设直角三角形两条直角边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的长分别为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斜边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ffc13"/>
              </a:rPr>
              <a:t>的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504D3A5-F97D-E0E8-5675-1D91303D06AD}"/>
              </a:ext>
            </a:extLst>
          </p:cNvPr>
          <p:cNvSpPr txBox="1"/>
          <p:nvPr/>
        </p:nvSpPr>
        <p:spPr>
          <a:xfrm>
            <a:off x="450108" y="2248304"/>
            <a:ext cx="1172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长为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1011EAF-A916-BD32-2A60-F50C4D354119}"/>
                  </a:ext>
                </a:extLst>
              </p:cNvPr>
              <p:cNvSpPr txBox="1"/>
              <p:nvPr/>
            </p:nvSpPr>
            <p:spPr>
              <a:xfrm>
                <a:off x="450108" y="2723792"/>
                <a:ext cx="6041644" cy="899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π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π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1011EAF-A916-BD32-2A60-F50C4D3541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23792"/>
                <a:ext cx="6041644" cy="899110"/>
              </a:xfrm>
              <a:prstGeom prst="rect">
                <a:avLst/>
              </a:prstGeom>
              <a:blipFill>
                <a:blip r:embed="rId4"/>
                <a:stretch>
                  <a:fillRect l="-1615" r="-1514" b="-6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90438C2-CB80-17F6-A548-8A142A88CF32}"/>
                  </a:ext>
                </a:extLst>
              </p:cNvPr>
              <p:cNvSpPr txBox="1"/>
              <p:nvPr/>
            </p:nvSpPr>
            <p:spPr>
              <a:xfrm>
                <a:off x="497733" y="3529290"/>
                <a:ext cx="2880170" cy="8991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π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𝑐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90438C2-CB80-17F6-A548-8A142A88CF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733" y="3529290"/>
                <a:ext cx="2880170" cy="899109"/>
              </a:xfrm>
              <a:prstGeom prst="rect">
                <a:avLst/>
              </a:prstGeom>
              <a:blipFill>
                <a:blip r:embed="rId5"/>
                <a:stretch>
                  <a:fillRect l="-3390" r="-3390" b="-6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7325B89-261D-5A1B-08EE-74724C84FEE7}"/>
                  </a:ext>
                </a:extLst>
              </p:cNvPr>
              <p:cNvSpPr txBox="1"/>
              <p:nvPr/>
            </p:nvSpPr>
            <p:spPr>
              <a:xfrm>
                <a:off x="450108" y="4334787"/>
                <a:ext cx="4890452" cy="8897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7325B89-261D-5A1B-08EE-74724C84FE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334787"/>
                <a:ext cx="4890452" cy="889712"/>
              </a:xfrm>
              <a:prstGeom prst="rect">
                <a:avLst/>
              </a:prstGeom>
              <a:blipFill>
                <a:blip r:embed="rId6"/>
                <a:stretch>
                  <a:fillRect l="-1995" r="-18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0D4F04A1-8085-392D-895B-F37B82289E5D}"/>
              </a:ext>
            </a:extLst>
          </p:cNvPr>
          <p:cNvSpPr txBox="1"/>
          <p:nvPr/>
        </p:nvSpPr>
        <p:spPr>
          <a:xfrm>
            <a:off x="450108" y="5130887"/>
            <a:ext cx="215176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8" name="yt_shape_10088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三边长分别为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4279d"/>
              </a:rPr>
              <a:t>分别以它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的三边长为直径向上作半圆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中阴影部分的面积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089" name="yt_image_1008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9617" y="1995319"/>
            <a:ext cx="1752764" cy="1156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91" name="yt_shape_10091"/>
          <p:cNvSpPr txBox="1"/>
          <p:nvPr/>
        </p:nvSpPr>
        <p:spPr>
          <a:xfrm>
            <a:off x="5788223" y="3202568"/>
            <a:ext cx="615553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</a:p>
        </p:txBody>
      </p:sp>
      <p:sp>
        <p:nvSpPr>
          <p:cNvPr id="10092" name="yt_shape_10092"/>
          <p:cNvSpPr txBox="1"/>
          <p:nvPr/>
        </p:nvSpPr>
        <p:spPr>
          <a:xfrm>
            <a:off x="540119" y="3665392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的结论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23_d8dee"/>
              </a:rPr>
              <a:t>两个以直角边为直径的半圆面积等于以斜边为直径的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半圆面积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阴影部分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直角三角形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阴影部分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D936FCA-9680-34AE-3770-728566026C9C}"/>
              </a:ext>
            </a:extLst>
          </p:cNvPr>
          <p:cNvSpPr txBox="1"/>
          <p:nvPr/>
        </p:nvSpPr>
        <p:spPr>
          <a:xfrm>
            <a:off x="450108" y="3618586"/>
            <a:ext cx="11229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的结论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23_d8dee"/>
              </a:rPr>
              <a:t>两个以直角边为直径的半圆面积等于以斜边为直径的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F51761F-AE9C-BE63-FB5D-B0C0AB5B6B23}"/>
              </a:ext>
            </a:extLst>
          </p:cNvPr>
          <p:cNvSpPr txBox="1"/>
          <p:nvPr/>
        </p:nvSpPr>
        <p:spPr>
          <a:xfrm>
            <a:off x="450108" y="4094075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半圆面积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D4D738B-FA49-81AF-BB3F-96AC11219EE0}"/>
              </a:ext>
            </a:extLst>
          </p:cNvPr>
          <p:cNvSpPr txBox="1"/>
          <p:nvPr/>
        </p:nvSpPr>
        <p:spPr>
          <a:xfrm>
            <a:off x="450108" y="4569562"/>
            <a:ext cx="3323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阴影部分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直角三角形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3C87D70-C522-B0A8-A100-9D4B403FAC0E}"/>
              </a:ext>
            </a:extLst>
          </p:cNvPr>
          <p:cNvSpPr txBox="1"/>
          <p:nvPr/>
        </p:nvSpPr>
        <p:spPr>
          <a:xfrm>
            <a:off x="450108" y="5045050"/>
            <a:ext cx="37837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阴影部分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4" name="yt_shape_10094"/>
          <p:cNvSpPr txBox="1"/>
          <p:nvPr/>
        </p:nvSpPr>
        <p:spPr>
          <a:xfrm>
            <a:off x="540000" y="900000"/>
            <a:ext cx="5470024" cy="60330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350" b="0" i="0" u="none" spc="-3350">
                <a:solidFill>
                  <a:srgbClr val="1EE3CF"/>
                </a:solidFill>
                <a:effectLst/>
                <a:latin typeface="Times New Roman" pitchFamily="34"/>
                <a:ea typeface="宋体" pitchFamily="34"/>
              </a:rPr>
              <a:t> </a:t>
            </a:r>
            <a:r>
              <a:rPr lang="en-US" altLang="zh-CN" sz="3350" b="0" i="0" u="none" spc="41817">
                <a:solidFill>
                  <a:srgbClr val="1EE3CF"/>
                </a:solidFill>
                <a:effectLst/>
                <a:latin typeface="Times New Roman" pitchFamily="34"/>
                <a:ea typeface="宋体" pitchFamily="34"/>
              </a:rPr>
              <a:t> </a:t>
            </a:r>
          </a:p>
        </p:txBody>
      </p:sp>
      <p:pic>
        <p:nvPicPr>
          <p:cNvPr id="10093" name="yt_image_1009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5414391" cy="672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96" name="yt_shape_10096"/>
          <p:cNvSpPr txBox="1"/>
          <p:nvPr/>
        </p:nvSpPr>
        <p:spPr>
          <a:xfrm>
            <a:off x="540119" y="1623318"/>
            <a:ext cx="11492915" cy="96487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利用勾股定理进行计算时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必须注意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在直角三角形中使用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4_2318a"/>
              </a:rPr>
              <a:t>分清直角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边和斜边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7" name="yt_shape_10007"/>
          <p:cNvSpPr txBox="1"/>
          <p:nvPr/>
        </p:nvSpPr>
        <p:spPr>
          <a:xfrm>
            <a:off x="5325513" y="900000"/>
            <a:ext cx="1444691" cy="3512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50" b="0" i="0" u="none" spc="10778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</a:rPr>
              <a:t> </a:t>
            </a:r>
          </a:p>
        </p:txBody>
      </p:sp>
      <p:pic>
        <p:nvPicPr>
          <p:cNvPr id="10006" name="yt_image_1000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25513" y="941398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09" name="yt_shape_10009"/>
          <p:cNvSpPr txBox="1"/>
          <p:nvPr/>
        </p:nvSpPr>
        <p:spPr>
          <a:xfrm>
            <a:off x="540119" y="138642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为边的正方形的面积分别为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1228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010" name="yt_image_1001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59272" y="2498223"/>
            <a:ext cx="1873454" cy="143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2" name="yt_shape_10012"/>
          <p:cNvSpPr txBox="1"/>
          <p:nvPr/>
        </p:nvSpPr>
        <p:spPr>
          <a:xfrm>
            <a:off x="540000" y="900000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</a:rPr>
              <a:t>【自主解答】</a:t>
            </a:r>
          </a:p>
        </p:txBody>
      </p:sp>
      <p:sp>
        <p:nvSpPr>
          <p:cNvPr id="10013" name="yt_shape_10013"/>
          <p:cNvSpPr txBox="1"/>
          <p:nvPr/>
        </p:nvSpPr>
        <p:spPr>
          <a:xfrm>
            <a:off x="540000" y="1379303"/>
            <a:ext cx="276197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sp>
        <p:nvSpPr>
          <p:cNvPr id="10014" name="yt_shape_10014"/>
          <p:cNvSpPr txBox="1"/>
          <p:nvPr/>
        </p:nvSpPr>
        <p:spPr>
          <a:xfrm>
            <a:off x="540000" y="1858606"/>
            <a:ext cx="22153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sp>
        <p:nvSpPr>
          <p:cNvPr id="10015" name="yt_shape_10015"/>
          <p:cNvSpPr txBox="1"/>
          <p:nvPr/>
        </p:nvSpPr>
        <p:spPr>
          <a:xfrm>
            <a:off x="540000" y="2337909"/>
            <a:ext cx="27521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sp>
        <p:nvSpPr>
          <p:cNvPr id="10016" name="yt_shape_10016"/>
          <p:cNvSpPr txBox="1"/>
          <p:nvPr/>
        </p:nvSpPr>
        <p:spPr>
          <a:xfrm>
            <a:off x="540000" y="2817212"/>
            <a:ext cx="452508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sp>
        <p:nvSpPr>
          <p:cNvPr id="10017" name="yt_shape_10017"/>
          <p:cNvSpPr txBox="1"/>
          <p:nvPr/>
        </p:nvSpPr>
        <p:spPr>
          <a:xfrm>
            <a:off x="540000" y="3296515"/>
            <a:ext cx="14122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018" name="yt_shape_10018"/>
          <p:cNvSpPr txBox="1"/>
          <p:nvPr/>
        </p:nvSpPr>
        <p:spPr>
          <a:xfrm>
            <a:off x="540000" y="3775818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</a:rPr>
              <a:t>【方法归纳】</a:t>
            </a:r>
          </a:p>
        </p:txBody>
      </p:sp>
      <p:sp>
        <p:nvSpPr>
          <p:cNvPr id="10019" name="yt_shape_10019"/>
          <p:cNvSpPr txBox="1"/>
          <p:nvPr/>
        </p:nvSpPr>
        <p:spPr>
          <a:xfrm>
            <a:off x="540119" y="4255121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求直角三角形中的一边的长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可结合已知条件求出另外两边的平方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45c3d"/>
              </a:rPr>
              <a:t>进而根据勾股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定理求解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1" name="yt_shape_10021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020" name="yt_image_10020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23" name="yt_shape_10023"/>
          <p:cNvSpPr txBox="1"/>
          <p:nvPr/>
        </p:nvSpPr>
        <p:spPr>
          <a:xfrm>
            <a:off x="540000" y="1482165"/>
            <a:ext cx="581409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认识勾股定理及勾股定理的计算</a:t>
            </a:r>
          </a:p>
        </p:txBody>
      </p:sp>
      <p:sp>
        <p:nvSpPr>
          <p:cNvPr id="10024" name="yt_shape_10024"/>
          <p:cNvSpPr txBox="1"/>
          <p:nvPr/>
        </p:nvSpPr>
        <p:spPr>
          <a:xfrm>
            <a:off x="540000" y="1971599"/>
            <a:ext cx="101101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则下列式子成立的是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25" name="yt_table_1002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6254655"/>
              </p:ext>
            </p:extLst>
          </p:nvPr>
        </p:nvGraphicFramePr>
        <p:xfrm>
          <a:off x="540056" y="2450902"/>
          <a:ext cx="7344093" cy="950976"/>
        </p:xfrm>
        <a:graphic>
          <a:graphicData uri="http://schemas.openxmlformats.org/drawingml/2006/table">
            <a:tbl>
              <a:tblPr/>
              <a:tblGrid>
                <a:gridCol w="4205605">
                  <a:extLst>
                    <a:ext uri="{9D8B030D-6E8A-4147-A177-3AD203B41FA5}">
                      <a16:colId xmlns:a16="http://schemas.microsoft.com/office/drawing/2014/main" val="10000"/>
                    </a:ext>
                  </a:extLst>
                </a:gridCol>
                <a:gridCol w="3138488">
                  <a:extLst>
                    <a:ext uri="{9D8B030D-6E8A-4147-A177-3AD203B41FA5}">
                      <a16:colId xmlns:a16="http://schemas.microsoft.com/office/drawing/2014/main" val="1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AC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BC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BC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AC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AC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BC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AC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BC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027" name="yt_shape_10027"/>
          <p:cNvSpPr txBox="1"/>
          <p:nvPr/>
        </p:nvSpPr>
        <p:spPr>
          <a:xfrm>
            <a:off x="540119" y="3452456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已知直角三角形两直角边的长分别是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则其斜边长为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为圆心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9fd6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的长为半径画弧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029" name="yt_image_10029" title="H_82.8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9525" y="4891194"/>
            <a:ext cx="1452949" cy="1052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6043534441" title="H_26.259764">
            <a:extLst>
              <a:ext uri="{FF2B5EF4-FFF2-40B4-BE49-F238E27FC236}">
                <a16:creationId xmlns:a16="http://schemas.microsoft.com/office/drawing/2014/main" id="{F6082447-3293-205A-9043-8A3AF485AD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C7C1174-5C1F-6AD2-AF4F-9F4C15A79548}"/>
              </a:ext>
            </a:extLst>
          </p:cNvPr>
          <p:cNvSpPr txBox="1"/>
          <p:nvPr/>
        </p:nvSpPr>
        <p:spPr>
          <a:xfrm>
            <a:off x="9632089" y="1924793"/>
            <a:ext cx="400748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915F643-0926-E461-154C-F8B91CF2EA18}"/>
              </a:ext>
            </a:extLst>
          </p:cNvPr>
          <p:cNvSpPr txBox="1"/>
          <p:nvPr/>
        </p:nvSpPr>
        <p:spPr>
          <a:xfrm>
            <a:off x="8908307" y="340565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34D8046-8661-D5FD-A58E-4C215CAFC851}"/>
              </a:ext>
            </a:extLst>
          </p:cNvPr>
          <p:cNvSpPr txBox="1"/>
          <p:nvPr/>
        </p:nvSpPr>
        <p:spPr>
          <a:xfrm>
            <a:off x="6306396" y="4356626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1" name="yt_shape_10031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8aeda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032" name="yt_image_10032" title="H_100.6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4598" y="2011799"/>
            <a:ext cx="1602802" cy="12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34" name="yt_shape_10034"/>
          <p:cNvSpPr txBox="1"/>
          <p:nvPr/>
        </p:nvSpPr>
        <p:spPr>
          <a:xfrm>
            <a:off x="540000" y="3340179"/>
            <a:ext cx="4608634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中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由勾股定理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中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BE15A3B-D50C-A608-2D43-E09F256EEAF9}"/>
              </a:ext>
            </a:extLst>
          </p:cNvPr>
          <p:cNvSpPr txBox="1"/>
          <p:nvPr/>
        </p:nvSpPr>
        <p:spPr>
          <a:xfrm>
            <a:off x="449989" y="3293373"/>
            <a:ext cx="4744148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由勾股定理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3B40514-231E-4025-1EBB-92514D5BD28C}"/>
              </a:ext>
            </a:extLst>
          </p:cNvPr>
          <p:cNvSpPr txBox="1"/>
          <p:nvPr/>
        </p:nvSpPr>
        <p:spPr>
          <a:xfrm>
            <a:off x="449989" y="3768861"/>
            <a:ext cx="4571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6577D6F-3DE2-BFE1-6D05-D538DBDF8EBA}"/>
              </a:ext>
            </a:extLst>
          </p:cNvPr>
          <p:cNvSpPr txBox="1"/>
          <p:nvPr/>
        </p:nvSpPr>
        <p:spPr>
          <a:xfrm>
            <a:off x="449989" y="4244349"/>
            <a:ext cx="2340674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7BD5127-EF56-EAE1-31C5-E7F9EB6DE4D9}"/>
              </a:ext>
            </a:extLst>
          </p:cNvPr>
          <p:cNvSpPr txBox="1"/>
          <p:nvPr/>
        </p:nvSpPr>
        <p:spPr>
          <a:xfrm>
            <a:off x="497614" y="4719837"/>
            <a:ext cx="4186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044EDB7-6853-9066-A434-4F4FC5402C2E}"/>
              </a:ext>
            </a:extLst>
          </p:cNvPr>
          <p:cNvSpPr txBox="1"/>
          <p:nvPr/>
        </p:nvSpPr>
        <p:spPr>
          <a:xfrm>
            <a:off x="449989" y="5195326"/>
            <a:ext cx="16135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" name="yt_shape_10035"/>
          <p:cNvSpPr txBox="1"/>
          <p:nvPr/>
        </p:nvSpPr>
        <p:spPr>
          <a:xfrm>
            <a:off x="540000" y="900000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利用勾股定理求面积</a:t>
            </a:r>
          </a:p>
        </p:txBody>
      </p:sp>
      <p:sp>
        <p:nvSpPr>
          <p:cNvPr id="10036" name="yt_shape_10036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由两个直角三角形和三个正方形组成的图形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8d960"/>
              </a:rPr>
              <a:t>大直角三角形的斜边和其中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一直角边长分别是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则图中阴影部分的面积是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40" name="yt_table_1004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1519936"/>
              </p:ext>
            </p:extLst>
          </p:nvPr>
        </p:nvGraphicFramePr>
        <p:xfrm>
          <a:off x="540056" y="2348869"/>
          <a:ext cx="84194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002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00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04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144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169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10037" name="yt_shape_10037_skip" title="H_104.17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13297" y="2348869"/>
            <a:ext cx="2136657" cy="1322973"/>
            <a:chOff x="0" y="0"/>
            <a:chExt cx="2136657" cy="1322973"/>
          </a:xfrm>
        </p:grpSpPr>
        <p:pic>
          <p:nvPicPr>
            <p:cNvPr id="2" name="yt_image_10037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36657" cy="9269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039" name="yt_shape_10039"/>
            <p:cNvSpPr txBox="1"/>
            <p:nvPr/>
          </p:nvSpPr>
          <p:spPr>
            <a:xfrm>
              <a:off x="535047" y="96297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第5题图</a:t>
              </a:r>
            </a:p>
          </p:txBody>
        </p:sp>
      </p:grpSp>
      <p:pic>
        <p:nvPicPr>
          <p:cNvPr id="4" name="yt_shape_1716043534504">
            <a:extLst>
              <a:ext uri="{FF2B5EF4-FFF2-40B4-BE49-F238E27FC236}">
                <a16:creationId xmlns:a16="http://schemas.microsoft.com/office/drawing/2014/main" id="{C915A705-1B29-997B-EB01-974293916A8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0FCE5E5-C055-3F34-ECF1-B4E241287AF0}"/>
              </a:ext>
            </a:extLst>
          </p:cNvPr>
          <p:cNvSpPr txBox="1"/>
          <p:nvPr/>
        </p:nvSpPr>
        <p:spPr>
          <a:xfrm>
            <a:off x="8070107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2" name="yt_shape_10042"/>
          <p:cNvSpPr txBox="1"/>
          <p:nvPr/>
        </p:nvSpPr>
        <p:spPr>
          <a:xfrm>
            <a:off x="540000" y="900000"/>
            <a:ext cx="594072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图中的长方形的面积为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0046" name="yt_shape_10046"/>
          <p:cNvSpPr txBox="1"/>
          <p:nvPr/>
        </p:nvSpPr>
        <p:spPr>
          <a:xfrm>
            <a:off x="540000" y="2915421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043" name="yt_shape_10043" title="H_104.9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01171" y="1531667"/>
            <a:ext cx="2189656" cy="1333260"/>
            <a:chOff x="0" y="0"/>
            <a:chExt cx="2189656" cy="1333260"/>
          </a:xfrm>
        </p:grpSpPr>
        <p:pic>
          <p:nvPicPr>
            <p:cNvPr id="2" name="yt_image_10043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89656" cy="9372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045" name="yt_shape_10045"/>
            <p:cNvSpPr txBox="1"/>
            <p:nvPr/>
          </p:nvSpPr>
          <p:spPr>
            <a:xfrm>
              <a:off x="561547" y="97326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第6题图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50F54F-AE01-43E0-46A4-E4975B2F2F74}"/>
              </a:ext>
            </a:extLst>
          </p:cNvPr>
          <p:cNvSpPr txBox="1"/>
          <p:nvPr/>
        </p:nvSpPr>
        <p:spPr>
          <a:xfrm>
            <a:off x="5098189" y="85319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7" name="yt_shape_10047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一株美丽的勾股树如图所示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8951e,isEnd"/>
              </a:rPr>
              <a:t>其中所有的四边形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都是正方形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所有的三角形都是直角三角形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53763,isEnd"/>
              </a:rPr>
              <a:t>的面积分别为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则最大的正方形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0051" name="yt_shape_10051"/>
          <p:cNvSpPr txBox="1"/>
          <p:nvPr/>
        </p:nvSpPr>
        <p:spPr>
          <a:xfrm>
            <a:off x="540000" y="4835592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048" name="yt_shape_10048" title="H_180.5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35024" y="2491930"/>
            <a:ext cx="1921950" cy="2293380"/>
            <a:chOff x="0" y="0"/>
            <a:chExt cx="1921950" cy="2293380"/>
          </a:xfrm>
        </p:grpSpPr>
        <p:pic>
          <p:nvPicPr>
            <p:cNvPr id="2" name="yt_image_10048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21950" cy="18973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050" name="yt_shape_10050"/>
            <p:cNvSpPr txBox="1"/>
            <p:nvPr/>
          </p:nvSpPr>
          <p:spPr>
            <a:xfrm>
              <a:off x="427694" y="193338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第7题图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7E7516F-8504-8105-F761-E8A0B5F5ABB6}"/>
              </a:ext>
            </a:extLst>
          </p:cNvPr>
          <p:cNvSpPr txBox="1"/>
          <p:nvPr/>
        </p:nvSpPr>
        <p:spPr>
          <a:xfrm>
            <a:off x="6217496" y="1804170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2" name="yt_shape_10052"/>
          <p:cNvSpPr txBox="1"/>
          <p:nvPr/>
        </p:nvSpPr>
        <p:spPr>
          <a:xfrm>
            <a:off x="540000" y="900000"/>
            <a:ext cx="673742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没有明确哪条边是斜边而忽视分类讨论</a:t>
            </a:r>
          </a:p>
        </p:txBody>
      </p:sp>
      <p:sp>
        <p:nvSpPr>
          <p:cNvPr id="10053" name="yt_shape_10053"/>
          <p:cNvSpPr txBox="1"/>
          <p:nvPr/>
        </p:nvSpPr>
        <p:spPr>
          <a:xfrm>
            <a:off x="540000" y="1389434"/>
            <a:ext cx="992579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已知直角三角形中两边长分别为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则第三边的平方为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直角三角形的两条边分别为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则它的斜边为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16043534571" title="H_26.259764">
            <a:extLst>
              <a:ext uri="{FF2B5EF4-FFF2-40B4-BE49-F238E27FC236}">
                <a16:creationId xmlns:a16="http://schemas.microsoft.com/office/drawing/2014/main" id="{8FDAF87E-F473-1E33-1D44-330FDDBA55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56F3FBE-438A-8754-599D-EC567B05889C}"/>
              </a:ext>
            </a:extLst>
          </p:cNvPr>
          <p:cNvSpPr txBox="1"/>
          <p:nvPr/>
        </p:nvSpPr>
        <p:spPr>
          <a:xfrm>
            <a:off x="8755789" y="1342628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7E0C4E8-E4F1-252D-17B3-03E49B446212}"/>
              </a:ext>
            </a:extLst>
          </p:cNvPr>
          <p:cNvSpPr txBox="1"/>
          <p:nvPr/>
        </p:nvSpPr>
        <p:spPr>
          <a:xfrm>
            <a:off x="8374789" y="1818116"/>
            <a:ext cx="1170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1179</Words>
  <Application>Microsoft Office PowerPoint</Application>
  <PresentationFormat>宽屏</PresentationFormat>
  <Paragraphs>124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52" baseType="lpstr">
      <vt:lpstr>,isEnd</vt:lpstr>
      <vt:lpstr>_⨹_1_09fd6,isEnd</vt:lpstr>
      <vt:lpstr>_⨹_1_3d8de,isEnd</vt:lpstr>
      <vt:lpstr>_⨹_1_416d6,isEnd</vt:lpstr>
      <vt:lpstr>_⨹_1_81228</vt:lpstr>
      <vt:lpstr>_⨹_1_83e73,isEnd</vt:lpstr>
      <vt:lpstr>_⨹_1_8aeda</vt:lpstr>
      <vt:lpstr>_⨹_1_a6aa8,isEnd</vt:lpstr>
      <vt:lpstr>_⨹_1_ad4ec,isEnd</vt:lpstr>
      <vt:lpstr>_⨹_1_bb906</vt:lpstr>
      <vt:lpstr>_⨹_1_d7ba2,isEnd</vt:lpstr>
      <vt:lpstr>_⨹_1_ffc13</vt:lpstr>
      <vt:lpstr>_⨹_11_5627e</vt:lpstr>
      <vt:lpstr>_⨹_12_8d960</vt:lpstr>
      <vt:lpstr>_⨹_2_dbcd2,isEnd</vt:lpstr>
      <vt:lpstr>_⨹_23_d8dee</vt:lpstr>
      <vt:lpstr>_⨹_4_2318a</vt:lpstr>
      <vt:lpstr>_⨹_4_4279d</vt:lpstr>
      <vt:lpstr>_⨹_5_a8249</vt:lpstr>
      <vt:lpstr>_⨹_6_45c3d</vt:lpstr>
      <vt:lpstr>_⨹_6_53763,isEnd</vt:lpstr>
      <vt:lpstr>_⨹_8_8951e,isEnd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9</cp:revision>
  <dcterms:created xsi:type="dcterms:W3CDTF">2024-05-18T14:44:41Z</dcterms:created>
  <dcterms:modified xsi:type="dcterms:W3CDTF">2024-05-20T06:32:50Z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