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7" r:id="rId4"/>
    <p:sldId id="308" r:id="rId5"/>
    <p:sldId id="309" r:id="rId6"/>
    <p:sldId id="312" r:id="rId7"/>
    <p:sldId id="313" r:id="rId8"/>
    <p:sldId id="314" r:id="rId9"/>
    <p:sldId id="319" r:id="rId10"/>
    <p:sldId id="321" r:id="rId11"/>
    <p:sldId id="324" r:id="rId12"/>
    <p:sldId id="330" r:id="rId13"/>
    <p:sldId id="256" r:id="rId14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5" d="100"/>
          <a:sy n="65" d="100"/>
        </p:scale>
        <p:origin x="72" y="63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tags" Target="tags/tag1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2024/5/20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2024/5/20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2024/5/20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2024/5/20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00" name="yt_image_10200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41713" y="900000"/>
            <a:ext cx="2108572" cy="4971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02" name="yt_image_10202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81605" y="1600184"/>
            <a:ext cx="1428789" cy="3943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yt_shape_10204"/>
          <p:cNvSpPr txBox="1"/>
          <p:nvPr/>
        </p:nvSpPr>
        <p:spPr>
          <a:xfrm>
            <a:off x="540119" y="2078855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如果三角形的三边长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满足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1_ac411,isEnd"/>
              </a:rPr>
              <a:t>那么这个三角形是直角三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角形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勾股数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满足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</a:t>
            </a:r>
            <a:r>
              <a:rPr sz="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的三个正整数称为勾股数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7709336-C9CD-1A6B-77E9-7BB28B80577E}"/>
              </a:ext>
            </a:extLst>
          </p:cNvPr>
          <p:cNvSpPr txBox="1"/>
          <p:nvPr/>
        </p:nvSpPr>
        <p:spPr>
          <a:xfrm>
            <a:off x="5871421" y="2032049"/>
            <a:ext cx="19342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4CA8B2F1-11C7-02E3-AF23-D6BCA30F57A4}"/>
              </a:ext>
            </a:extLst>
          </p:cNvPr>
          <p:cNvSpPr txBox="1"/>
          <p:nvPr/>
        </p:nvSpPr>
        <p:spPr>
          <a:xfrm>
            <a:off x="3012333" y="2983025"/>
            <a:ext cx="193427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  <p:bldP spid="6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8" name="yt_shape_10268"/>
          <p:cNvSpPr txBox="1"/>
          <p:nvPr/>
        </p:nvSpPr>
        <p:spPr>
          <a:xfrm>
            <a:off x="540000" y="900000"/>
            <a:ext cx="890949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每个小正方形的边长为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的度数为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10269" name="yt_image_10269" title="H_93.69">
            <a:extLst>
              <a:ext uri="">
                <a16:creationId xmlns:a16="http://schemas.microsoft.com/office/drawing/2014/main" xmlns:a14="http://schemas.microsoft.com/office/drawing/2010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83862" y="1531667"/>
            <a:ext cx="1824274" cy="11898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272" name="yt_shape_10272"/>
          <p:cNvSpPr txBox="1"/>
          <p:nvPr/>
        </p:nvSpPr>
        <p:spPr>
          <a:xfrm>
            <a:off x="540119" y="2772055"/>
            <a:ext cx="11492915" cy="207928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｜＋｜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｜＋（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z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则以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z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8_8582d,isEnd"/>
              </a:rPr>
              <a:t>为三边的三角形的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面积为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altLang="zh-CN" sz="2400" b="0" i="0" u="none" dirty="0" smtClean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  <a:endParaRPr lang="en-US" altLang="zh-CN" sz="2400" b="0" i="0" u="none" dirty="0">
              <a:solidFill>
                <a:srgbClr val="000000"/>
              </a:solidFill>
              <a:effectLst/>
              <a:latin typeface="宋体" pitchFamily="24"/>
              <a:ea typeface="宋体" pitchFamily="24"/>
              <a:sym typeface=",isEnd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05B10A26-8BF4-AC75-8C63-F5983687CF81}"/>
              </a:ext>
            </a:extLst>
          </p:cNvPr>
          <p:cNvSpPr txBox="1"/>
          <p:nvPr/>
        </p:nvSpPr>
        <p:spPr>
          <a:xfrm>
            <a:off x="8206514" y="853194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B23853E-F86D-B96E-0098-469D30B85713}"/>
              </a:ext>
            </a:extLst>
          </p:cNvPr>
          <p:cNvSpPr txBox="1"/>
          <p:nvPr/>
        </p:nvSpPr>
        <p:spPr>
          <a:xfrm>
            <a:off x="1669308" y="3200737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6" name="yt_shape_10276"/>
          <p:cNvSpPr txBox="1"/>
          <p:nvPr/>
        </p:nvSpPr>
        <p:spPr>
          <a:xfrm>
            <a:off x="540000" y="1818215"/>
            <a:ext cx="6658874" cy="426956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Cambria Math" pitchFamily="24"/>
                <a:ea typeface="Cambria Math" pitchFamily="24"/>
              </a:rPr>
              <a:t>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FEC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为直角三角形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理由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设正方形边长为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则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1500" b="0" i="1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FD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在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Rt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Cambria Math" pitchFamily="24"/>
                <a:ea typeface="Cambria Math" pitchFamily="24"/>
              </a:rPr>
              <a:t>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AEF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中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EF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在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Rt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Cambria Math" pitchFamily="24"/>
                <a:ea typeface="Cambria Math" pitchFamily="24"/>
              </a:rPr>
              <a:t>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BCE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中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CE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在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Rt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Cambria Math" pitchFamily="24"/>
                <a:ea typeface="Cambria Math" pitchFamily="24"/>
              </a:rPr>
              <a:t>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CDF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中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CF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25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CF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CE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EF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Cambria Math" pitchFamily="24"/>
                <a:ea typeface="Cambria Math" pitchFamily="24"/>
              </a:rPr>
              <a:t>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FEC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是直角三角形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C68B5B70-ABD9-FB1C-2520-E54993CD5653}"/>
              </a:ext>
            </a:extLst>
          </p:cNvPr>
          <p:cNvSpPr txBox="1"/>
          <p:nvPr/>
        </p:nvSpPr>
        <p:spPr>
          <a:xfrm>
            <a:off x="449989" y="1771409"/>
            <a:ext cx="3847211" cy="56910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 Math" pitchFamily="24"/>
                <a:ea typeface="Cambria Math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FEC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为直角三角形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B548C45-CDB5-F8B8-FD71-81179E60B3B3}"/>
              </a:ext>
            </a:extLst>
          </p:cNvPr>
          <p:cNvSpPr txBox="1"/>
          <p:nvPr/>
        </p:nvSpPr>
        <p:spPr>
          <a:xfrm>
            <a:off x="449989" y="2246897"/>
            <a:ext cx="39329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理由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设正方形边长为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1FEC3C9-D3AD-233B-E9D4-7C605ECE2BA5}"/>
              </a:ext>
            </a:extLst>
          </p:cNvPr>
          <p:cNvSpPr txBox="1"/>
          <p:nvPr/>
        </p:nvSpPr>
        <p:spPr>
          <a:xfrm>
            <a:off x="449989" y="2722385"/>
            <a:ext cx="40567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则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4EE5758-0368-5B69-5D47-E43B6A23215C}"/>
              </a:ext>
            </a:extLst>
          </p:cNvPr>
          <p:cNvSpPr txBox="1"/>
          <p:nvPr/>
        </p:nvSpPr>
        <p:spPr>
          <a:xfrm>
            <a:off x="497614" y="3197873"/>
            <a:ext cx="14913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FD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4C729A34-1EBB-20E6-D37C-06456EAB71C7}"/>
              </a:ext>
            </a:extLst>
          </p:cNvPr>
          <p:cNvSpPr txBox="1"/>
          <p:nvPr/>
        </p:nvSpPr>
        <p:spPr>
          <a:xfrm>
            <a:off x="449989" y="3673361"/>
            <a:ext cx="5742686" cy="56910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Rt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 Math" pitchFamily="24"/>
                <a:ea typeface="Cambria Math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AEF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中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EF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96C8E3C4-B174-971E-A63D-99BBF4691141}"/>
              </a:ext>
            </a:extLst>
          </p:cNvPr>
          <p:cNvSpPr txBox="1"/>
          <p:nvPr/>
        </p:nvSpPr>
        <p:spPr>
          <a:xfrm>
            <a:off x="449989" y="4148849"/>
            <a:ext cx="6739637" cy="56910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Rt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 Math" pitchFamily="24"/>
                <a:ea typeface="Cambria Math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BCE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中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CE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95FCAB8D-054D-710B-94F2-3CEF085D9AF5}"/>
              </a:ext>
            </a:extLst>
          </p:cNvPr>
          <p:cNvSpPr txBox="1"/>
          <p:nvPr/>
        </p:nvSpPr>
        <p:spPr>
          <a:xfrm>
            <a:off x="449989" y="4624337"/>
            <a:ext cx="6774562" cy="56910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Rt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 Math" pitchFamily="24"/>
                <a:ea typeface="Cambria Math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CDF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中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CF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25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1A4C85BA-D370-7D52-8063-84F552495153}"/>
              </a:ext>
            </a:extLst>
          </p:cNvPr>
          <p:cNvSpPr txBox="1"/>
          <p:nvPr/>
        </p:nvSpPr>
        <p:spPr>
          <a:xfrm>
            <a:off x="449989" y="5099825"/>
            <a:ext cx="33011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CF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CE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EF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3C673295-591C-6BBB-FB60-961FB4DAFB50}"/>
              </a:ext>
            </a:extLst>
          </p:cNvPr>
          <p:cNvSpPr txBox="1"/>
          <p:nvPr/>
        </p:nvSpPr>
        <p:spPr>
          <a:xfrm>
            <a:off x="449989" y="5575313"/>
            <a:ext cx="3694811" cy="517983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 Math" pitchFamily="24"/>
                <a:ea typeface="Cambria Math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FEC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是直角三角形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2" name="yt_shape_10272"/>
              <p:cNvSpPr txBox="1"/>
              <p:nvPr/>
            </p:nvSpPr>
            <p:spPr>
              <a:xfrm>
                <a:off x="509646" y="810847"/>
                <a:ext cx="11492915" cy="117827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 smtClean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12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教材第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页随堂练习第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题变式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如图所示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在正方形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ABCD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E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AB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9e1e3,isEnd"/>
                  </a:rPr>
                  <a:t>的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中点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F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AD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上一点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且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AF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AD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试判断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Cambria Math" pitchFamily="24"/>
                    <a:ea typeface="Cambria Math" pitchFamily="24"/>
                  </a:rPr>
                  <a:t>△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FEC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的形状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并说明理由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>
          <p:sp>
            <p:nvSpPr>
              <p:cNvPr id="12" name="yt_shape_1027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9646" y="810847"/>
                <a:ext cx="11492915" cy="1178271"/>
              </a:xfrm>
              <a:prstGeom prst="rect">
                <a:avLst/>
              </a:prstGeom>
              <a:blipFill>
                <a:blip r:embed="rId2"/>
                <a:stretch>
                  <a:fillRect l="-1645" t="-4145" b="-362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" name="yt_image_10274" title="H_121.32">
            <a:extLst>
              <a:ext uri="">
                <a16:creationId xmlns:a16="http://schemas.microsoft.com/office/drawing/2014/main" xmlns:a14="http://schemas.microsoft.com/office/drawing/2010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984432" y="2340509"/>
            <a:ext cx="1630755" cy="15407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xmlns:p14="http://schemas.microsoft.com/office/powerpoint/2010/main" xmlns:a16="http://schemas.microsoft.com/office/drawing/2014/main" xmlns="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07" name="yt_shape_10207"/>
          <p:cNvSpPr txBox="1"/>
          <p:nvPr/>
        </p:nvSpPr>
        <p:spPr>
          <a:xfrm>
            <a:off x="5325513" y="900000"/>
            <a:ext cx="1444691" cy="35125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950" b="0" i="0" u="none" spc="10778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</a:rPr>
              <a:t> </a:t>
            </a:r>
          </a:p>
        </p:txBody>
      </p:sp>
      <p:pic>
        <p:nvPicPr>
          <p:cNvPr id="10206" name="yt_image_10206" title="H_31.05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25513" y="941398"/>
            <a:ext cx="1428789" cy="3943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209" name="yt_shape_10209"/>
          <p:cNvSpPr txBox="1"/>
          <p:nvPr/>
        </p:nvSpPr>
        <p:spPr>
          <a:xfrm>
            <a:off x="540119" y="1386424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在四边形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ABCD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CD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90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en-US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0" u="none" dirty="0" smtClean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 smtClean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9dae4"/>
              </a:rPr>
              <a:t> </a:t>
            </a:r>
            <a:r>
              <a:rPr lang="en-US" altLang="zh-CN" sz="2400" b="0" i="1" u="none" dirty="0" smtClean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DAB</a:t>
            </a:r>
            <a:r>
              <a:rPr lang="en-US" altLang="zh-CN" sz="1500" b="0" i="1" u="none" dirty="0" smtClean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的度数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0210" name="yt_image_10210" title="H_136.08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14441" y="2498223"/>
            <a:ext cx="1163116" cy="17282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12" name="yt_shape_10212"/>
          <p:cNvSpPr txBox="1"/>
          <p:nvPr/>
        </p:nvSpPr>
        <p:spPr>
          <a:xfrm>
            <a:off x="540119" y="900198"/>
            <a:ext cx="11492915" cy="523181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10000"/>
              </a:lnSpc>
            </a:pPr>
            <a:r>
              <a:rPr lang="zh-CN" altLang="zh-CN" sz="2400" b="0" i="0" u="none">
                <a:solidFill>
                  <a:srgbClr val="ED028C"/>
                </a:solidFill>
                <a:effectLst/>
                <a:latin typeface="Times New Roman" pitchFamily="24"/>
                <a:ea typeface="黑体" pitchFamily="24"/>
              </a:rPr>
              <a:t>【自主解答】</a:t>
            </a:r>
          </a:p>
          <a:p>
            <a:pPr algn="l" eaLnBrk="1" latinLnBrk="0" hangingPunct="0">
              <a:lnSpc>
                <a:spcPct val="11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连接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1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∵∠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10000"/>
              </a:lnSpc>
            </a:pP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1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10000"/>
              </a:lnSpc>
            </a:pP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AC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BC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1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1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AC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CD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1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1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135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°.</a:t>
            </a:r>
          </a:p>
          <a:p>
            <a:pPr algn="l" eaLnBrk="1" latinLnBrk="0" hangingPunct="0">
              <a:lnSpc>
                <a:spcPct val="110000"/>
              </a:lnSpc>
            </a:pPr>
            <a:r>
              <a:rPr lang="zh-CN" altLang="zh-CN" sz="2400" b="0" i="0" u="none">
                <a:solidFill>
                  <a:srgbClr val="ED028C"/>
                </a:solidFill>
                <a:effectLst/>
                <a:latin typeface="Times New Roman" pitchFamily="24"/>
                <a:ea typeface="黑体" pitchFamily="24"/>
              </a:rPr>
              <a:t>【方法归纳】</a:t>
            </a:r>
          </a:p>
          <a:p>
            <a:pPr algn="l" eaLnBrk="1" latinLnBrk="0" hangingPunct="0">
              <a:lnSpc>
                <a:spcPct val="11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这类问题是勾股定理与其逆定理相结合的题目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4_ee116"/>
              </a:rPr>
              <a:t>此类问题一般是由勾股定理求边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再根据勾股定理的逆定理判定直角三角形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25" name="yt_shape_10225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0224" name="yt_image_10224" title="H_41.85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227" name="yt_shape_10227"/>
          <p:cNvSpPr txBox="1"/>
          <p:nvPr/>
        </p:nvSpPr>
        <p:spPr>
          <a:xfrm>
            <a:off x="540000" y="1482165"/>
            <a:ext cx="3967433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直角三角形的判定</a:t>
            </a:r>
          </a:p>
        </p:txBody>
      </p:sp>
      <p:sp>
        <p:nvSpPr>
          <p:cNvPr id="10228" name="yt_shape_10228"/>
          <p:cNvSpPr txBox="1"/>
          <p:nvPr/>
        </p:nvSpPr>
        <p:spPr>
          <a:xfrm>
            <a:off x="540119" y="1971599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Cambria Math" pitchFamily="24"/>
                <a:ea typeface="Cambria Math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的对边分别记为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由下列条件不能判定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Cambria Math" pitchFamily="24"/>
                <a:ea typeface="Cambria Math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fcaaa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为直角三角形的是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229" name="yt_table_10229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5764130"/>
              </p:ext>
            </p:extLst>
          </p:nvPr>
        </p:nvGraphicFramePr>
        <p:xfrm>
          <a:off x="540056" y="2931034"/>
          <a:ext cx="9093518" cy="950976"/>
        </p:xfrm>
        <a:graphic>
          <a:graphicData uri="http://schemas.openxmlformats.org/drawingml/2006/table">
            <a:tbl>
              <a:tblPr/>
              <a:tblGrid>
                <a:gridCol w="4321493">
                  <a:extLst>
                    <a:ext uri="{9D8B030D-6E8A-4147-A177-3AD203B41FA5}">
                      <a16:colId xmlns:a16="http://schemas.microsoft.com/office/drawing/2014/main" val="10020"/>
                    </a:ext>
                  </a:extLst>
                </a:gridCol>
                <a:gridCol w="4772025">
                  <a:extLst>
                    <a:ext uri="{9D8B030D-6E8A-4147-A177-3AD203B41FA5}">
                      <a16:colId xmlns:a16="http://schemas.microsoft.com/office/drawing/2014/main" val="1002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∶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∶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∶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∶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∶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∶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∶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∶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sp>
        <p:nvSpPr>
          <p:cNvPr id="10231" name="yt_shape_10231"/>
          <p:cNvSpPr txBox="1"/>
          <p:nvPr/>
        </p:nvSpPr>
        <p:spPr>
          <a:xfrm>
            <a:off x="540119" y="3932588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Cambria Math" pitchFamily="24"/>
                <a:ea typeface="Cambria Math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的对边分别为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8d233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232" name="yt_table_10232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63926307"/>
              </p:ext>
            </p:extLst>
          </p:nvPr>
        </p:nvGraphicFramePr>
        <p:xfrm>
          <a:off x="540056" y="4892023"/>
          <a:ext cx="7488556" cy="950976"/>
        </p:xfrm>
        <a:graphic>
          <a:graphicData uri="http://schemas.openxmlformats.org/drawingml/2006/table">
            <a:tbl>
              <a:tblPr/>
              <a:tblGrid>
                <a:gridCol w="4321493">
                  <a:extLst>
                    <a:ext uri="{9D8B030D-6E8A-4147-A177-3AD203B41FA5}">
                      <a16:colId xmlns:a16="http://schemas.microsoft.com/office/drawing/2014/main" val="10022"/>
                    </a:ext>
                  </a:extLst>
                </a:gridCol>
                <a:gridCol w="3167063">
                  <a:extLst>
                    <a:ext uri="{9D8B030D-6E8A-4147-A177-3AD203B41FA5}">
                      <a16:colId xmlns:a16="http://schemas.microsoft.com/office/drawing/2014/main" val="1002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为直角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为直角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为直角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不是直角三角形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</a:tbl>
          </a:graphicData>
        </a:graphic>
      </p:graphicFrame>
      <p:pic>
        <p:nvPicPr>
          <p:cNvPr id="3" name="yt_shape_1716043551086" title="H_26.259764">
            <a:extLst>
              <a:ext uri="{FF2B5EF4-FFF2-40B4-BE49-F238E27FC236}">
                <a16:creationId xmlns:a16="http://schemas.microsoft.com/office/drawing/2014/main" id="{1A090856-1C43-CC3D-180F-97A7959EDAB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2618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974DCFD2-9618-EBC4-D6D1-E0F59F2E82F8}"/>
              </a:ext>
            </a:extLst>
          </p:cNvPr>
          <p:cNvSpPr txBox="1"/>
          <p:nvPr/>
        </p:nvSpPr>
        <p:spPr>
          <a:xfrm>
            <a:off x="4120408" y="2400281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550BC5D-AFD5-EAED-610F-4D507A1F904A}"/>
              </a:ext>
            </a:extLst>
          </p:cNvPr>
          <p:cNvSpPr txBox="1"/>
          <p:nvPr/>
        </p:nvSpPr>
        <p:spPr>
          <a:xfrm>
            <a:off x="2763096" y="4361270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34" name="yt_shape_10234"/>
          <p:cNvSpPr txBox="1"/>
          <p:nvPr/>
        </p:nvSpPr>
        <p:spPr>
          <a:xfrm>
            <a:off x="540120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在边长为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的正方形网格中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落在格点上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95c3f,isEnd"/>
              </a:rPr>
              <a:t>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度数为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10235" name="yt_image_10235" title="H_115.29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72162" y="2011799"/>
            <a:ext cx="2047674" cy="14641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4FA9DEBD-C326-1851-2EDF-92AA65A3083A}"/>
              </a:ext>
            </a:extLst>
          </p:cNvPr>
          <p:cNvSpPr txBox="1"/>
          <p:nvPr/>
        </p:nvSpPr>
        <p:spPr>
          <a:xfrm>
            <a:off x="1669309" y="1328682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90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37" name="yt_shape_10237"/>
          <p:cNvSpPr txBox="1"/>
          <p:nvPr/>
        </p:nvSpPr>
        <p:spPr>
          <a:xfrm>
            <a:off x="540119" y="900000"/>
            <a:ext cx="11111999" cy="2829172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Cambria Math" pitchFamily="24"/>
                <a:ea typeface="Cambria Math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上一点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Cambria Math" pitchFamily="24"/>
                <a:ea typeface="Cambria Math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是直角三角形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证明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CD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BD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144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225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BC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225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CD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BD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BC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BDC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ADC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Cambria Math" pitchFamily="24"/>
                <a:ea typeface="Cambria Math" pitchFamily="24"/>
              </a:rPr>
              <a:t>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ACD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是直角三角形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0240" name="yt_image_10240" title="H_88.56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00133" y="2010970"/>
            <a:ext cx="1951866" cy="1124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242" name="yt_shape_10242"/>
          <p:cNvSpPr txBox="1"/>
          <p:nvPr/>
        </p:nvSpPr>
        <p:spPr>
          <a:xfrm>
            <a:off x="540000" y="3930256"/>
            <a:ext cx="6173165" cy="2349041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求线段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在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Rt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Cambria Math" pitchFamily="24"/>
                <a:ea typeface="Cambria Math" pitchFamily="24"/>
              </a:rPr>
              <a:t>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ADC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中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CD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AD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AC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AD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AC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CD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256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1F9B983D-0F41-B426-0E92-059F6F326774}"/>
              </a:ext>
            </a:extLst>
          </p:cNvPr>
          <p:cNvSpPr txBox="1"/>
          <p:nvPr/>
        </p:nvSpPr>
        <p:spPr>
          <a:xfrm>
            <a:off x="450108" y="1804170"/>
            <a:ext cx="76381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证明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CD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BD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144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225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BC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225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1A65292-428D-BDAC-EB9C-71E6103A94F4}"/>
              </a:ext>
            </a:extLst>
          </p:cNvPr>
          <p:cNvSpPr txBox="1"/>
          <p:nvPr/>
        </p:nvSpPr>
        <p:spPr>
          <a:xfrm>
            <a:off x="450108" y="2279658"/>
            <a:ext cx="55998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CD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BD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BC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BDC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F4CA10D-F54C-9EBE-EC14-8799C706CBC0}"/>
              </a:ext>
            </a:extLst>
          </p:cNvPr>
          <p:cNvSpPr txBox="1"/>
          <p:nvPr/>
        </p:nvSpPr>
        <p:spPr>
          <a:xfrm>
            <a:off x="450108" y="2755146"/>
            <a:ext cx="27137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ADC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62E5B8B-5AC0-C97B-024E-789F4A94BCD9}"/>
              </a:ext>
            </a:extLst>
          </p:cNvPr>
          <p:cNvSpPr txBox="1"/>
          <p:nvPr/>
        </p:nvSpPr>
        <p:spPr>
          <a:xfrm>
            <a:off x="450108" y="3230634"/>
            <a:ext cx="3424936" cy="517983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 Math" pitchFamily="24"/>
                <a:ea typeface="Cambria Math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是直角三角形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532A4125-CF7B-BF70-651B-A8BCB42C3D38}"/>
              </a:ext>
            </a:extLst>
          </p:cNvPr>
          <p:cNvSpPr txBox="1"/>
          <p:nvPr/>
        </p:nvSpPr>
        <p:spPr>
          <a:xfrm>
            <a:off x="449989" y="4358938"/>
            <a:ext cx="6293548" cy="56910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Rt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 Math" pitchFamily="24"/>
                <a:ea typeface="Cambria Math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ADC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中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CD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AD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AC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F21EFAF3-9C24-4518-4D0D-963C7F753BB7}"/>
              </a:ext>
            </a:extLst>
          </p:cNvPr>
          <p:cNvSpPr txBox="1"/>
          <p:nvPr/>
        </p:nvSpPr>
        <p:spPr>
          <a:xfrm>
            <a:off x="449989" y="4834426"/>
            <a:ext cx="52505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AD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AC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CD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256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DE25A2CD-6259-A070-EDF9-3C01E6D837AA}"/>
              </a:ext>
            </a:extLst>
          </p:cNvPr>
          <p:cNvSpPr txBox="1"/>
          <p:nvPr/>
        </p:nvSpPr>
        <p:spPr>
          <a:xfrm>
            <a:off x="449989" y="5309914"/>
            <a:ext cx="19009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E1A5EF2F-0E73-380F-9E5B-61DB573E7B78}"/>
              </a:ext>
            </a:extLst>
          </p:cNvPr>
          <p:cNvSpPr txBox="1"/>
          <p:nvPr/>
        </p:nvSpPr>
        <p:spPr>
          <a:xfrm>
            <a:off x="449989" y="5785402"/>
            <a:ext cx="43933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6" name="yt_shape_10246"/>
          <p:cNvSpPr txBox="1"/>
          <p:nvPr/>
        </p:nvSpPr>
        <p:spPr>
          <a:xfrm>
            <a:off x="540000" y="900000"/>
            <a:ext cx="2428550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勾股数</a:t>
            </a:r>
          </a:p>
        </p:txBody>
      </p:sp>
      <p:sp>
        <p:nvSpPr>
          <p:cNvPr id="10247" name="yt_shape_10247"/>
          <p:cNvSpPr txBox="1"/>
          <p:nvPr/>
        </p:nvSpPr>
        <p:spPr>
          <a:xfrm>
            <a:off x="540119" y="1389434"/>
            <a:ext cx="11492915" cy="42695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下列各组数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④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0081a,isEnd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其中是勾股数的是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填组号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）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观察下列一组数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：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列举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猜想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列举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猜想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列举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猜想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…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列举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猜想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13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请你分析上述数据的规律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结合相关知识求得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3" name="yt_shape_1716043551163" title="H_26.259764">
            <a:extLst>
              <a:ext uri="{FF2B5EF4-FFF2-40B4-BE49-F238E27FC236}">
                <a16:creationId xmlns:a16="http://schemas.microsoft.com/office/drawing/2014/main" id="{CA20A424-A3CD-3B67-6B95-AB75DB60C75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8B661D32-6AD3-F72D-7E47-7B2CC0E3C0CB}"/>
              </a:ext>
            </a:extLst>
          </p:cNvPr>
          <p:cNvSpPr txBox="1"/>
          <p:nvPr/>
        </p:nvSpPr>
        <p:spPr>
          <a:xfrm>
            <a:off x="3193308" y="1818116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②③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4F1D4A1-7F32-168B-C2A2-AF29AA4EFC4F}"/>
              </a:ext>
            </a:extLst>
          </p:cNvPr>
          <p:cNvSpPr txBox="1"/>
          <p:nvPr/>
        </p:nvSpPr>
        <p:spPr>
          <a:xfrm>
            <a:off x="7403357" y="5146532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84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3F423820-15A7-0C14-4F9D-A4B6D6626E20}"/>
              </a:ext>
            </a:extLst>
          </p:cNvPr>
          <p:cNvSpPr txBox="1"/>
          <p:nvPr/>
        </p:nvSpPr>
        <p:spPr>
          <a:xfrm>
            <a:off x="9157546" y="5146532"/>
            <a:ext cx="7896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85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5" name="yt_shape_10255"/>
          <p:cNvSpPr txBox="1"/>
          <p:nvPr/>
        </p:nvSpPr>
        <p:spPr>
          <a:xfrm>
            <a:off x="540000" y="900000"/>
            <a:ext cx="5198539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图形不确定导致考虑不全面</a:t>
            </a:r>
          </a:p>
        </p:txBody>
      </p:sp>
      <p:sp>
        <p:nvSpPr>
          <p:cNvPr id="10256" name="yt_shape_10256"/>
          <p:cNvSpPr txBox="1"/>
          <p:nvPr/>
        </p:nvSpPr>
        <p:spPr>
          <a:xfrm>
            <a:off x="540120" y="1389434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Cambria Math" pitchFamily="24"/>
                <a:ea typeface="Cambria Math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边所在直线上的点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c9787,isEnd"/>
              </a:rPr>
              <a:t>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</a:t>
            </a:r>
            <a:r>
              <a:rPr sz="1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3" name="yt_shape_1716043551220" title="H_26.259764">
            <a:extLst>
              <a:ext uri="{FF2B5EF4-FFF2-40B4-BE49-F238E27FC236}">
                <a16:creationId xmlns:a16="http://schemas.microsoft.com/office/drawing/2014/main" id="{F0B80C8C-3FAD-F1B8-A6A1-6CCC417AD88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EAF03E53-97C1-C2D1-7589-D5C5A133E994}"/>
              </a:ext>
            </a:extLst>
          </p:cNvPr>
          <p:cNvSpPr txBox="1"/>
          <p:nvPr/>
        </p:nvSpPr>
        <p:spPr>
          <a:xfrm>
            <a:off x="2305897" y="1818116"/>
            <a:ext cx="1246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8" name="yt_shape_10258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0257" name="yt_image_10257" title="H_41.85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260" name="yt_shape_10260"/>
          <p:cNvSpPr txBox="1"/>
          <p:nvPr/>
        </p:nvSpPr>
        <p:spPr>
          <a:xfrm>
            <a:off x="540000" y="1482165"/>
            <a:ext cx="1030250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一个三角形的三边之比为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周长为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则它的面积是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261" name="yt_table_10261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30985102"/>
              </p:ext>
            </p:extLst>
          </p:nvPr>
        </p:nvGraphicFramePr>
        <p:xfrm>
          <a:off x="540056" y="1961468"/>
          <a:ext cx="8571866" cy="475488"/>
        </p:xfrm>
        <a:graphic>
          <a:graphicData uri="http://schemas.openxmlformats.org/drawingml/2006/table">
            <a:tbl>
              <a:tblPr/>
              <a:tblGrid>
                <a:gridCol w="2422843">
                  <a:extLst>
                    <a:ext uri="{9D8B030D-6E8A-4147-A177-3AD203B41FA5}">
                      <a16:colId xmlns:a16="http://schemas.microsoft.com/office/drawing/2014/main" val="10024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025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026"/>
                    </a:ext>
                  </a:extLst>
                </a:gridCol>
                <a:gridCol w="1338263">
                  <a:extLst>
                    <a:ext uri="{9D8B030D-6E8A-4147-A177-3AD203B41FA5}">
                      <a16:colId xmlns:a16="http://schemas.microsoft.com/office/drawing/2014/main" val="1002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120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144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196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60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</a:tbl>
          </a:graphicData>
        </a:graphic>
      </p:graphicFrame>
      <p:sp>
        <p:nvSpPr>
          <p:cNvPr id="10263" name="yt_shape_10263"/>
          <p:cNvSpPr txBox="1"/>
          <p:nvPr/>
        </p:nvSpPr>
        <p:spPr>
          <a:xfrm>
            <a:off x="540120" y="2487639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在学习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勾股数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的知识时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爱动脑的小明发现了一组有规律的勾股数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45601"/>
              </a:rPr>
              <a:t>并将它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们记录在如下的表格中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则当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264" name="yt_table_10264" title="H_133.92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00243769"/>
              </p:ext>
            </p:extLst>
          </p:nvPr>
        </p:nvGraphicFramePr>
        <p:xfrm>
          <a:off x="540000" y="3599438"/>
          <a:ext cx="11111998" cy="1700784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5884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891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89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58703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5870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58703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584281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8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…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8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48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…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17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26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37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…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10266" name="yt_table_10266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41220772"/>
              </p:ext>
            </p:extLst>
          </p:nvPr>
        </p:nvGraphicFramePr>
        <p:xfrm>
          <a:off x="540056" y="5569847"/>
          <a:ext cx="8724266" cy="475488"/>
        </p:xfrm>
        <a:graphic>
          <a:graphicData uri="http://schemas.openxmlformats.org/drawingml/2006/table">
            <a:tbl>
              <a:tblPr/>
              <a:tblGrid>
                <a:gridCol w="2422843">
                  <a:extLst>
                    <a:ext uri="{9D8B030D-6E8A-4147-A177-3AD203B41FA5}">
                      <a16:colId xmlns:a16="http://schemas.microsoft.com/office/drawing/2014/main" val="10028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029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030"/>
                    </a:ext>
                  </a:extLst>
                </a:gridCol>
                <a:gridCol w="1490663">
                  <a:extLst>
                    <a:ext uri="{9D8B030D-6E8A-4147-A177-3AD203B41FA5}">
                      <a16:colId xmlns:a16="http://schemas.microsoft.com/office/drawing/2014/main" val="1003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250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288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300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574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C870455F-80C2-E2A9-3A4B-F61E05CF2084}"/>
              </a:ext>
            </a:extLst>
          </p:cNvPr>
          <p:cNvSpPr txBox="1"/>
          <p:nvPr/>
        </p:nvSpPr>
        <p:spPr>
          <a:xfrm>
            <a:off x="9822589" y="1435359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BD0E26B-1B42-4D8D-6EB7-FC08EBC63A9E}"/>
              </a:ext>
            </a:extLst>
          </p:cNvPr>
          <p:cNvSpPr txBox="1"/>
          <p:nvPr/>
        </p:nvSpPr>
        <p:spPr>
          <a:xfrm>
            <a:off x="8185996" y="2916321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</TotalTime>
  <Words>1163</Words>
  <Application>Microsoft Office PowerPoint</Application>
  <PresentationFormat>宽屏</PresentationFormat>
  <Paragraphs>131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12</vt:i4>
      </vt:variant>
    </vt:vector>
  </HeadingPairs>
  <TitlesOfParts>
    <vt:vector size="37" baseType="lpstr">
      <vt:lpstr>,isEnd</vt:lpstr>
      <vt:lpstr>_⨹_1_0081a,isEnd</vt:lpstr>
      <vt:lpstr>_⨹_1_8d233</vt:lpstr>
      <vt:lpstr>_⨹_1_95c3f,isEnd</vt:lpstr>
      <vt:lpstr>_⨹_1_9dae4</vt:lpstr>
      <vt:lpstr>_⨹_1_9e1e3,isEnd</vt:lpstr>
      <vt:lpstr>_⨹_1_c9787,isEnd</vt:lpstr>
      <vt:lpstr>_⨹_1_fcaaa</vt:lpstr>
      <vt:lpstr>_⨹_11_ac411,isEnd</vt:lpstr>
      <vt:lpstr>_⨹_14_ee116</vt:lpstr>
      <vt:lpstr>_⨹_3_45601</vt:lpstr>
      <vt:lpstr>_⨹_8_8582d,isEnd</vt:lpstr>
      <vt:lpstr>Finished</vt:lpstr>
      <vt:lpstr>等线</vt:lpstr>
      <vt:lpstr>等线 Light</vt:lpstr>
      <vt:lpstr>黑体</vt:lpstr>
      <vt:lpstr>华文行楷</vt:lpstr>
      <vt:lpstr>楷体</vt:lpstr>
      <vt:lpstr>宋体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DELL</cp:lastModifiedBy>
  <cp:revision>11</cp:revision>
  <dcterms:created xsi:type="dcterms:W3CDTF">2024-05-18T14:44:41Z</dcterms:created>
  <dcterms:modified xsi:type="dcterms:W3CDTF">2024-05-20T07:00:52Z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