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12" r:id="rId6"/>
    <p:sldId id="314" r:id="rId7"/>
    <p:sldId id="317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7" name="yt_shape_13997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已知方程组的解求字母的值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98" name="yt_shape_13998"/>
              <p:cNvSpPr txBox="1"/>
              <p:nvPr/>
            </p:nvSpPr>
            <p:spPr>
              <a:xfrm>
                <a:off x="540000" y="1389434"/>
                <a:ext cx="10888622" cy="47223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5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</a:t>
                </a:r>
                <a:r>
                  <a:rPr lang="en-US" altLang="zh-CN" sz="2000" b="0" i="0" u="none" dirty="0">
                    <a:solidFill>
                      <a:srgbClr val="1EE3CF"/>
                    </a:solidFill>
                    <a:effectLst/>
                    <a:latin typeface="Times New Roman" pitchFamily="20"/>
                    <a:ea typeface="宋体" pitchFamily="20"/>
                    <a:sym typeface=""/>
                  </a:rPr>
                  <a:t> 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  <a:sym typeface=",isEnd"/>
                </a:endParaRPr>
              </a:p>
            </p:txBody>
          </p:sp>
        </mc:Choice>
        <mc:Fallback>
          <p:sp>
            <p:nvSpPr>
              <p:cNvPr id="13998" name="yt_shape_13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888622" cy="4722383"/>
              </a:xfrm>
              <a:prstGeom prst="rect">
                <a:avLst/>
              </a:prstGeom>
              <a:blipFill>
                <a:blip r:embed="rId2"/>
                <a:stretch>
                  <a:fillRect l="-1736" r="-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4024217" title="H_25.973701">
            <a:extLst>
              <a:ext uri="{FF2B5EF4-FFF2-40B4-BE49-F238E27FC236}">
                <a16:creationId xmlns:a16="http://schemas.microsoft.com/office/drawing/2014/main" id="{598C9950-2FF8-6089-1786-28D18DE3D5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524CCF-2A7E-D7EE-838E-83B9CC1B24DA}"/>
              </a:ext>
            </a:extLst>
          </p:cNvPr>
          <p:cNvSpPr txBox="1"/>
          <p:nvPr/>
        </p:nvSpPr>
        <p:spPr>
          <a:xfrm>
            <a:off x="10623704" y="1342628"/>
            <a:ext cx="637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FADE36-138A-F071-FECA-281C0E8E96BA}"/>
                  </a:ext>
                </a:extLst>
              </p:cNvPr>
              <p:cNvSpPr txBox="1"/>
              <p:nvPr/>
            </p:nvSpPr>
            <p:spPr>
              <a:xfrm>
                <a:off x="449989" y="3463782"/>
                <a:ext cx="531837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, 'mathAnswerShape': 1, 'IsSplitBraceMath': 1}">
                <a:extLst>
                  <a:ext uri="{FF2B5EF4-FFF2-40B4-BE49-F238E27FC236}">
                    <a16:creationId xmlns:a16="http://schemas.microsoft.com/office/drawing/2014/main" id="{EEFADE36-138A-F071-FECA-281C0E8E9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3782"/>
                <a:ext cx="5318379" cy="1154189"/>
              </a:xfrm>
              <a:prstGeom prst="rect">
                <a:avLst/>
              </a:prstGeom>
              <a:blipFill>
                <a:blip r:embed="rId5"/>
                <a:stretch>
                  <a:fillRect l="-1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A76ABE-A3BC-29FC-C559-1D61B55223FC}"/>
                  </a:ext>
                </a:extLst>
              </p:cNvPr>
              <p:cNvSpPr txBox="1"/>
              <p:nvPr/>
            </p:nvSpPr>
            <p:spPr>
              <a:xfrm>
                <a:off x="449989" y="4524359"/>
                <a:ext cx="47990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, 'mathAnswerShape': 1, 'IsSplitBraceMath': 1}">
                <a:extLst>
                  <a:ext uri="{FF2B5EF4-FFF2-40B4-BE49-F238E27FC236}">
                    <a16:creationId xmlns:a16="http://schemas.microsoft.com/office/drawing/2014/main" id="{61A76ABE-A3BC-29FC-C559-1D61B5522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4359"/>
                <a:ext cx="4799013" cy="1154189"/>
              </a:xfrm>
              <a:prstGeom prst="rect">
                <a:avLst/>
              </a:prstGeom>
              <a:blipFill>
                <a:blip r:embed="rId6"/>
                <a:stretch>
                  <a:fillRect l="-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05" name="yt_shape_14005"/>
              <p:cNvSpPr txBox="1"/>
              <p:nvPr/>
            </p:nvSpPr>
            <p:spPr>
              <a:xfrm>
                <a:off x="540119" y="900000"/>
                <a:ext cx="11492915" cy="32265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的解适合方程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dcca,isEn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005" name="yt_shape_140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26589"/>
              </a:xfrm>
              <a:prstGeom prst="rect">
                <a:avLst/>
              </a:prstGeom>
              <a:blipFill>
                <a:blip r:embed="rId2"/>
                <a:stretch>
                  <a:fillRect l="-1645" r="-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DB107C-6D22-A9BF-7926-ECB4BFB1638F}"/>
              </a:ext>
            </a:extLst>
          </p:cNvPr>
          <p:cNvSpPr txBox="1"/>
          <p:nvPr/>
        </p:nvSpPr>
        <p:spPr>
          <a:xfrm>
            <a:off x="2204296" y="191377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D5B59D-B8DA-5D3A-2793-F23059431240}"/>
              </a:ext>
            </a:extLst>
          </p:cNvPr>
          <p:cNvSpPr txBox="1"/>
          <p:nvPr/>
        </p:nvSpPr>
        <p:spPr>
          <a:xfrm>
            <a:off x="10883070" y="2619210"/>
            <a:ext cx="6372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8d01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048808-EAA7-BD71-3DC2-361A8105BE1A}"/>
              </a:ext>
            </a:extLst>
          </p:cNvPr>
          <p:cNvSpPr txBox="1"/>
          <p:nvPr/>
        </p:nvSpPr>
        <p:spPr>
          <a:xfrm>
            <a:off x="11208568" y="278092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shape_1716044024271" title="H_25.973701">
            <a:extLst>
              <a:ext uri="{FF2B5EF4-FFF2-40B4-BE49-F238E27FC236}">
                <a16:creationId xmlns:a16="http://schemas.microsoft.com/office/drawing/2014/main" id="{9BED0635-0501-4A4C-2C6A-BBD8853AC7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7" y="735583"/>
            <a:ext cx="979677" cy="32986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1904" y="613768"/>
            <a:ext cx="838062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已知二元一次方程组的解满足某一关系求字母的值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黑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9" name="yt_shape_14009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同解方程组中求字母的值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10" name="yt_shape_14010"/>
              <p:cNvSpPr txBox="1"/>
              <p:nvPr/>
            </p:nvSpPr>
            <p:spPr>
              <a:xfrm>
                <a:off x="540119" y="1389434"/>
                <a:ext cx="11492915" cy="3050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有相同的解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5665,isEnd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4010" name="yt_shape_14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050515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4024334" title="H_25.973701">
            <a:extLst>
              <a:ext uri="{FF2B5EF4-FFF2-40B4-BE49-F238E27FC236}">
                <a16:creationId xmlns:a16="http://schemas.microsoft.com/office/drawing/2014/main" id="{5535847E-A83E-7F0E-28CC-93705DBBEF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DA44A2-C75A-4D1C-6423-F9DD92BEAFBE}"/>
              </a:ext>
            </a:extLst>
          </p:cNvPr>
          <p:cNvSpPr txBox="1"/>
          <p:nvPr/>
        </p:nvSpPr>
        <p:spPr>
          <a:xfrm>
            <a:off x="1059708" y="24032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14" name="yt_shape_14014"/>
              <p:cNvSpPr txBox="1"/>
              <p:nvPr/>
            </p:nvSpPr>
            <p:spPr>
              <a:xfrm>
                <a:off x="540119" y="1667843"/>
                <a:ext cx="11492915" cy="47122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因为两组方程组有相同的解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所以原方程组可化为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ab246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14" name="yt_shape_14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7843"/>
                <a:ext cx="11492915" cy="4712252"/>
              </a:xfrm>
              <a:prstGeom prst="rect">
                <a:avLst/>
              </a:prstGeom>
              <a:blipFill>
                <a:blip r:embed="rId2"/>
                <a:stretch>
                  <a:fillRect l="-1645" b="-2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8FF840-535A-5664-4C8E-9CCAFBE79523}"/>
                  </a:ext>
                </a:extLst>
              </p:cNvPr>
              <p:cNvSpPr txBox="1"/>
              <p:nvPr/>
            </p:nvSpPr>
            <p:spPr>
              <a:xfrm>
                <a:off x="450108" y="1621037"/>
                <a:ext cx="1066571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因为两组方程组有相同的解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所以原方程组可化为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ab246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8FF840-535A-5664-4C8E-9CCAFBE79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21037"/>
                <a:ext cx="10665714" cy="1154189"/>
              </a:xfrm>
              <a:prstGeom prst="rect">
                <a:avLst/>
              </a:prstGeom>
              <a:blipFill>
                <a:blip r:embed="rId3"/>
                <a:stretch>
                  <a:fillRect l="-915" r="-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87865F-8995-FBCC-21C1-826013626438}"/>
                  </a:ext>
                </a:extLst>
              </p:cNvPr>
              <p:cNvSpPr txBox="1"/>
              <p:nvPr/>
            </p:nvSpPr>
            <p:spPr>
              <a:xfrm>
                <a:off x="450108" y="2681614"/>
                <a:ext cx="377761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87865F-8995-FBCC-21C1-8260136264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81614"/>
                <a:ext cx="3777615" cy="1154189"/>
              </a:xfrm>
              <a:prstGeom prst="rect">
                <a:avLst/>
              </a:prstGeom>
              <a:blipFill>
                <a:blip r:embed="rId4"/>
                <a:stretch>
                  <a:fillRect l="-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FF1FDE-0E02-639E-B0B5-D7605156F328}"/>
                  </a:ext>
                </a:extLst>
              </p:cNvPr>
              <p:cNvSpPr txBox="1"/>
              <p:nvPr/>
            </p:nvSpPr>
            <p:spPr>
              <a:xfrm>
                <a:off x="450108" y="3742191"/>
                <a:ext cx="36995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解方程组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FF1FDE-0E02-639E-B0B5-D7605156F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42191"/>
                <a:ext cx="3699573" cy="1154189"/>
              </a:xfrm>
              <a:prstGeom prst="rect">
                <a:avLst/>
              </a:prstGeom>
              <a:blipFill>
                <a:blip r:embed="rId5"/>
                <a:stretch>
                  <a:fillRect l="-2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755BC0-15E1-47B0-5F79-ACE9DEE9370D}"/>
                  </a:ext>
                </a:extLst>
              </p:cNvPr>
              <p:cNvSpPr txBox="1"/>
              <p:nvPr/>
            </p:nvSpPr>
            <p:spPr>
              <a:xfrm>
                <a:off x="450108" y="4802768"/>
                <a:ext cx="63348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755BC0-15E1-47B0-5F79-ACE9DEE93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02768"/>
                <a:ext cx="6334823" cy="1154189"/>
              </a:xfrm>
              <a:prstGeom prst="rect">
                <a:avLst/>
              </a:prstGeom>
              <a:blipFill>
                <a:blip r:embed="rId6"/>
                <a:stretch>
                  <a:fillRect l="-1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0A7AFAD-C40A-10CE-E544-7302CE8F9C1E}"/>
              </a:ext>
            </a:extLst>
          </p:cNvPr>
          <p:cNvSpPr txBox="1"/>
          <p:nvPr/>
        </p:nvSpPr>
        <p:spPr>
          <a:xfrm>
            <a:off x="450108" y="5863345"/>
            <a:ext cx="450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50108" y="257110"/>
                <a:ext cx="12169352" cy="1643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有相同解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1_d488a,isEnd"/>
                  </a:rPr>
                  <a:t>求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i="1" baseline="300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baseline="300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baseline="300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7110"/>
                <a:ext cx="12169352" cy="1643399"/>
              </a:xfrm>
              <a:prstGeom prst="rect">
                <a:avLst/>
              </a:prstGeom>
              <a:blipFill>
                <a:blip r:embed="rId7"/>
                <a:stretch>
                  <a:fillRect l="-802" b="-4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" name="yt_shape_14018"/>
          <p:cNvSpPr txBox="1"/>
          <p:nvPr/>
        </p:nvSpPr>
        <p:spPr>
          <a:xfrm>
            <a:off x="540000" y="900198"/>
            <a:ext cx="6529031" cy="4103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已知二元一次方程组的错解求字母的值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19" name="yt_shape_14019"/>
              <p:cNvSpPr txBox="1"/>
              <p:nvPr/>
            </p:nvSpPr>
            <p:spPr>
              <a:xfrm>
                <a:off x="540119" y="1361367"/>
                <a:ext cx="11492915" cy="48364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甲正确地解得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而乙粗心地把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看错了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61a9,isEnd"/>
                  </a:rPr>
                  <a:t>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4019" name="yt_shape_140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1367"/>
                <a:ext cx="11492915" cy="4836452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16044024401" title="H_25.973701">
            <a:extLst>
              <a:ext uri="{FF2B5EF4-FFF2-40B4-BE49-F238E27FC236}">
                <a16:creationId xmlns:a16="http://schemas.microsoft.com/office/drawing/2014/main" id="{A5E3AC06-3BC8-E7CB-B244-9CE959E5A5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846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9093E9-4C0D-15C0-4A44-DC87945522B9}"/>
              </a:ext>
            </a:extLst>
          </p:cNvPr>
          <p:cNvSpPr txBox="1"/>
          <p:nvPr/>
        </p:nvSpPr>
        <p:spPr>
          <a:xfrm>
            <a:off x="4505472" y="2293604"/>
            <a:ext cx="637286" cy="1072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23" name="yt_shape_14023"/>
              <p:cNvSpPr txBox="1"/>
              <p:nvPr/>
            </p:nvSpPr>
            <p:spPr>
              <a:xfrm>
                <a:off x="540000" y="2863353"/>
                <a:ext cx="8115940" cy="38686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23" name="yt_shape_14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3353"/>
                <a:ext cx="8115940" cy="3868623"/>
              </a:xfrm>
              <a:prstGeom prst="rect">
                <a:avLst/>
              </a:prstGeom>
              <a:blipFill>
                <a:blip r:embed="rId2"/>
                <a:stretch>
                  <a:fillRect l="-2329" r="-1352" b="-1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35E386-A560-B1B9-42E2-5AB094999287}"/>
                  </a:ext>
                </a:extLst>
              </p:cNvPr>
              <p:cNvSpPr txBox="1"/>
              <p:nvPr/>
            </p:nvSpPr>
            <p:spPr>
              <a:xfrm>
                <a:off x="449989" y="2816547"/>
                <a:ext cx="681901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35E386-A560-B1B9-42E2-5AB0949992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6547"/>
                <a:ext cx="6819012" cy="1154189"/>
              </a:xfrm>
              <a:prstGeom prst="rect">
                <a:avLst/>
              </a:prstGeom>
              <a:blipFill>
                <a:blip r:embed="rId3"/>
                <a:stretch>
                  <a:fillRect l="-1431" r="-1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5A08F16-699D-A55E-539B-501A95639F14}"/>
              </a:ext>
            </a:extLst>
          </p:cNvPr>
          <p:cNvSpPr txBox="1"/>
          <p:nvPr/>
        </p:nvSpPr>
        <p:spPr>
          <a:xfrm>
            <a:off x="449989" y="3877124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5A3D8E-9E94-1B92-A747-6E1FE6F1E29C}"/>
                  </a:ext>
                </a:extLst>
              </p:cNvPr>
              <p:cNvSpPr txBox="1"/>
              <p:nvPr/>
            </p:nvSpPr>
            <p:spPr>
              <a:xfrm>
                <a:off x="449989" y="4352612"/>
                <a:ext cx="45760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5A3D8E-9E94-1B92-A747-6E1FE6F1E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52612"/>
                <a:ext cx="4576001" cy="1154189"/>
              </a:xfrm>
              <a:prstGeom prst="rect">
                <a:avLst/>
              </a:prstGeom>
              <a:blipFill>
                <a:blip r:embed="rId4"/>
                <a:stretch>
                  <a:fillRect l="-2133" r="-2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4E7F016-E53C-2247-1D83-78976079BC45}"/>
              </a:ext>
            </a:extLst>
          </p:cNvPr>
          <p:cNvSpPr txBox="1"/>
          <p:nvPr/>
        </p:nvSpPr>
        <p:spPr>
          <a:xfrm>
            <a:off x="449989" y="5413189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F43074-508B-CD64-1FDE-D0C35EA6F4ED}"/>
                  </a:ext>
                </a:extLst>
              </p:cNvPr>
              <p:cNvSpPr txBox="1"/>
              <p:nvPr/>
            </p:nvSpPr>
            <p:spPr>
              <a:xfrm>
                <a:off x="449989" y="5888677"/>
                <a:ext cx="8217536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F43074-508B-CD64-1FDE-D0C35EA6F4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8677"/>
                <a:ext cx="8217536" cy="852691"/>
              </a:xfrm>
              <a:prstGeom prst="rect">
                <a:avLst/>
              </a:prstGeom>
              <a:blipFill>
                <a:blip r:embed="rId5"/>
                <a:stretch>
                  <a:fillRect l="-1187" r="-1187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49989" y="189899"/>
                <a:ext cx="11521280" cy="2982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乙两人共同解方程组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由于甲看错了方程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2_9117f,isEnd"/>
                  </a:rPr>
                  <a:t>得到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乙看错了方程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2_74eec,isEnd"/>
                  </a:rPr>
                  <a:t>试计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算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altLang="zh-CN" sz="2400" i="1">
                            <a:solidFill>
                              <a:srgbClr val="00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1500" i="1" dirty="0">
                    <a:solidFill>
                      <a:srgbClr val="00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899"/>
                <a:ext cx="11521280" cy="2982868"/>
              </a:xfrm>
              <a:prstGeom prst="rect">
                <a:avLst/>
              </a:prstGeom>
              <a:blipFill>
                <a:blip r:embed="rId6"/>
                <a:stretch>
                  <a:fillRect l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299</Words>
  <Application>Microsoft Office PowerPoint</Application>
  <PresentationFormat>宽屏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9" baseType="lpstr">
      <vt:lpstr>,isEnd</vt:lpstr>
      <vt:lpstr>_⨹_1_161a9,isEnd</vt:lpstr>
      <vt:lpstr>_⨹_1_48d01</vt:lpstr>
      <vt:lpstr>_⨹_1_5dcca,isEnd</vt:lpstr>
      <vt:lpstr>_⨹_1_ab246</vt:lpstr>
      <vt:lpstr>_⨹_1_d488a,isEnd</vt:lpstr>
      <vt:lpstr>_⨹_2_65665,isEnd</vt:lpstr>
      <vt:lpstr>_⨹_2_74eec,isEnd</vt:lpstr>
      <vt:lpstr>_⨹_2_9117f,isEnd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8</cp:revision>
  <dcterms:created xsi:type="dcterms:W3CDTF">2024-05-18T14:44:41Z</dcterms:created>
  <dcterms:modified xsi:type="dcterms:W3CDTF">2024-05-20T11:10:36Z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