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8" r:id="rId5"/>
    <p:sldId id="335" r:id="rId6"/>
    <p:sldId id="310" r:id="rId7"/>
    <p:sldId id="312" r:id="rId8"/>
    <p:sldId id="318" r:id="rId9"/>
    <p:sldId id="336" r:id="rId10"/>
    <p:sldId id="319" r:id="rId11"/>
    <p:sldId id="322" r:id="rId12"/>
    <p:sldId id="337" r:id="rId13"/>
    <p:sldId id="324" r:id="rId14"/>
    <p:sldId id="326" r:id="rId15"/>
    <p:sldId id="338" r:id="rId16"/>
    <p:sldId id="327" r:id="rId17"/>
    <p:sldId id="339" r:id="rId18"/>
    <p:sldId id="340" r:id="rId19"/>
    <p:sldId id="328" r:id="rId20"/>
    <p:sldId id="333" r:id="rId21"/>
    <p:sldId id="341" r:id="rId22"/>
    <p:sldId id="342" r:id="rId23"/>
    <p:sldId id="343" r:id="rId24"/>
    <p:sldId id="25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724" y="1020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bin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21" name="yt_image_1322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23" name="yt_image_1322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7822" y="548680"/>
            <a:ext cx="4516356" cy="605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6" name="yt_shape_13266"/>
          <p:cNvSpPr txBox="1"/>
          <p:nvPr/>
        </p:nvSpPr>
        <p:spPr>
          <a:xfrm>
            <a:off x="5095465" y="1326613"/>
            <a:ext cx="1601529" cy="132376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50" b="0" i="0" u="none" spc="-735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  <a:r>
              <a:rPr lang="en-US" altLang="zh-CN" sz="7350" b="0" i="0" u="none" spc="10651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</a:p>
        </p:txBody>
      </p:sp>
      <p:pic>
        <p:nvPicPr>
          <p:cNvPr id="13265" name="yt_image_13265" title="H_115.29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465" y="1326613"/>
            <a:ext cx="1584153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268" name="yt_shape_13268"/>
              <p:cNvSpPr txBox="1"/>
              <p:nvPr/>
            </p:nvSpPr>
            <p:spPr>
              <a:xfrm>
                <a:off x="540000" y="2841261"/>
                <a:ext cx="8149667" cy="39001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求该一次函数的表达式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设一次函数的表达式是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则一次函数的表达式是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3268" name="yt_shape_132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41261"/>
                <a:ext cx="8149667" cy="3900107"/>
              </a:xfrm>
              <a:prstGeom prst="rect">
                <a:avLst/>
              </a:prstGeom>
              <a:blipFill>
                <a:blip r:embed="rId3"/>
                <a:stretch>
                  <a:fillRect l="-2320" t="-1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3CA45E6-1002-0C84-9630-AAE62B3AE81F}"/>
              </a:ext>
            </a:extLst>
          </p:cNvPr>
          <p:cNvSpPr txBox="1"/>
          <p:nvPr/>
        </p:nvSpPr>
        <p:spPr>
          <a:xfrm>
            <a:off x="449989" y="3269943"/>
            <a:ext cx="582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F3E43C-00CC-F827-98C1-40A90686C23B}"/>
              </a:ext>
            </a:extLst>
          </p:cNvPr>
          <p:cNvSpPr txBox="1"/>
          <p:nvPr/>
        </p:nvSpPr>
        <p:spPr>
          <a:xfrm>
            <a:off x="449989" y="3745431"/>
            <a:ext cx="3661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F0DCF9-D33D-BB12-512A-55727DA513DB}"/>
              </a:ext>
            </a:extLst>
          </p:cNvPr>
          <p:cNvSpPr txBox="1"/>
          <p:nvPr/>
        </p:nvSpPr>
        <p:spPr>
          <a:xfrm>
            <a:off x="449989" y="4220919"/>
            <a:ext cx="498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设一次函数的表达式是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B224B5F-7D68-52D5-C29B-05DB9C441FEE}"/>
                  </a:ext>
                </a:extLst>
              </p:cNvPr>
              <p:cNvSpPr txBox="1"/>
              <p:nvPr/>
            </p:nvSpPr>
            <p:spPr>
              <a:xfrm>
                <a:off x="449989" y="4696407"/>
                <a:ext cx="399243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B224B5F-7D68-52D5-C29B-05DB9C441F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96407"/>
                <a:ext cx="3992435" cy="1154189"/>
              </a:xfrm>
              <a:prstGeom prst="rect">
                <a:avLst/>
              </a:prstGeom>
              <a:blipFill>
                <a:blip r:embed="rId4"/>
                <a:stretch>
                  <a:fillRect l="-24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4F9C831-B1F0-3553-A9DB-010A8838C717}"/>
              </a:ext>
            </a:extLst>
          </p:cNvPr>
          <p:cNvSpPr txBox="1"/>
          <p:nvPr/>
        </p:nvSpPr>
        <p:spPr>
          <a:xfrm>
            <a:off x="449989" y="5756984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则一次函数的表达式是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263"/>
          <p:cNvSpPr txBox="1"/>
          <p:nvPr/>
        </p:nvSpPr>
        <p:spPr>
          <a:xfrm>
            <a:off x="543110" y="68726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的一次函数的图象与正比例函数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的图象相交于点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b8fd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点的横坐标为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2" name="yt_shape_13272"/>
          <p:cNvSpPr txBox="1"/>
          <p:nvPr/>
        </p:nvSpPr>
        <p:spPr>
          <a:xfrm>
            <a:off x="540000" y="2256246"/>
            <a:ext cx="938558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若该一次函数的图象与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不在一次函数的图象上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5FA229-AA40-40BB-49E8-CFC5A9800158}"/>
              </a:ext>
            </a:extLst>
          </p:cNvPr>
          <p:cNvSpPr txBox="1"/>
          <p:nvPr/>
        </p:nvSpPr>
        <p:spPr>
          <a:xfrm>
            <a:off x="9135201" y="2209440"/>
            <a:ext cx="637285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05B84E-184C-453C-40AF-3BC4868E8EA9}"/>
              </a:ext>
            </a:extLst>
          </p:cNvPr>
          <p:cNvSpPr txBox="1"/>
          <p:nvPr/>
        </p:nvSpPr>
        <p:spPr>
          <a:xfrm>
            <a:off x="449989" y="1328682"/>
            <a:ext cx="6739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8709B4-7B46-E89A-DEF5-34E2B0EBA85B}"/>
              </a:ext>
            </a:extLst>
          </p:cNvPr>
          <p:cNvSpPr txBox="1"/>
          <p:nvPr/>
        </p:nvSpPr>
        <p:spPr>
          <a:xfrm>
            <a:off x="449989" y="1804170"/>
            <a:ext cx="6117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不在一次函数的图象上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9989" y="843745"/>
            <a:ext cx="859261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是否在该一次函数图象上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说明理由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4" name="yt_shape_13274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一次函数的应用</a:t>
            </a:r>
          </a:p>
        </p:txBody>
      </p:sp>
      <p:sp>
        <p:nvSpPr>
          <p:cNvPr id="13275" name="yt_shape_13275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李老师开车从甲地到相距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千米的乙地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如果油箱剩余油量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6edd"/>
              </a:rPr>
              <a:t>与行驶里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之间是一次函数关系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其图象如图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b7bbd"/>
              </a:rPr>
              <a:t>那么到达乙地时油箱剩余油量是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77" name="yt_table_1327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74419"/>
              </p:ext>
            </p:extLst>
          </p:nvPr>
        </p:nvGraphicFramePr>
        <p:xfrm>
          <a:off x="540056" y="2829000"/>
          <a:ext cx="1643063" cy="1901952"/>
        </p:xfrm>
        <a:graphic>
          <a:graphicData uri="http://schemas.openxmlformats.org/drawingml/2006/table">
            <a:tbl>
              <a:tblPr/>
              <a:tblGrid>
                <a:gridCol w="1643063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</a:tbl>
          </a:graphicData>
        </a:graphic>
      </p:graphicFrame>
      <p:pic>
        <p:nvPicPr>
          <p:cNvPr id="13276" name="yt_image_13276_skip" title="H_149.4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58038" y="2829000"/>
            <a:ext cx="3092126" cy="189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912221" title="H_25.973701">
            <a:extLst>
              <a:ext uri="{FF2B5EF4-FFF2-40B4-BE49-F238E27FC236}">
                <a16:creationId xmlns:a16="http://schemas.microsoft.com/office/drawing/2014/main" id="{F476D5A5-F0F9-479C-1926-D81EA71752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31ED35-54A9-9595-06FF-3F0981FA41AB}"/>
              </a:ext>
            </a:extLst>
          </p:cNvPr>
          <p:cNvSpPr txBox="1"/>
          <p:nvPr/>
        </p:nvSpPr>
        <p:spPr>
          <a:xfrm>
            <a:off x="1059708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9" name="yt_shape_13279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李强用甲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2_e6e51"/>
              </a:rPr>
              <a:t>乙两种具有恒温功能的热水壶同时加热相同质量的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甲壶比乙壶加热速度快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在一段时间内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水温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与加热时间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5dd4"/>
              </a:rPr>
              <a:t>之间近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似满足一次函数关系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根据记录的数据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画函数图象如下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280" name="yt_image_13280" title="H_164.52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0026" y="2475451"/>
            <a:ext cx="2351946" cy="208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82" name="yt_shape_13282"/>
          <p:cNvSpPr txBox="1"/>
          <p:nvPr/>
        </p:nvSpPr>
        <p:spPr>
          <a:xfrm>
            <a:off x="540000" y="4615182"/>
            <a:ext cx="708206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加热前水温是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1EE928-98D7-3F6D-0E69-F326B20CF12B}"/>
              </a:ext>
            </a:extLst>
          </p:cNvPr>
          <p:cNvSpPr txBox="1"/>
          <p:nvPr/>
        </p:nvSpPr>
        <p:spPr>
          <a:xfrm>
            <a:off x="3345589" y="456837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84" name="yt_shape_13284"/>
              <p:cNvSpPr txBox="1"/>
              <p:nvPr/>
            </p:nvSpPr>
            <p:spPr>
              <a:xfrm>
                <a:off x="540000" y="5292428"/>
                <a:ext cx="9472145" cy="5177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当甲壶中水温刚达到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80℃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乙壶中水温是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设乙壶中水温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关于加热时间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的函数表达式为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得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&amp;160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13284" name="yt_shape_132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92428"/>
                <a:ext cx="9472145" cy="517704"/>
              </a:xfrm>
              <a:prstGeom prst="rect">
                <a:avLst/>
              </a:prstGeom>
              <a:blipFill>
                <a:blip r:embed="rId2"/>
                <a:stretch>
                  <a:fillRect l="-1996" t="-9412" r="-1030" b="-761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FBFD9CE-9942-3E74-A368-E7D70D5A44B3}"/>
              </a:ext>
            </a:extLst>
          </p:cNvPr>
          <p:cNvSpPr txBox="1"/>
          <p:nvPr/>
        </p:nvSpPr>
        <p:spPr>
          <a:xfrm>
            <a:off x="7315926" y="5245621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090C95-F243-A5D8-D4F1-124770769596}"/>
              </a:ext>
            </a:extLst>
          </p:cNvPr>
          <p:cNvSpPr txBox="1"/>
          <p:nvPr/>
        </p:nvSpPr>
        <p:spPr>
          <a:xfrm>
            <a:off x="449989" y="1328682"/>
            <a:ext cx="956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设乙壶中水温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关于加热时间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457D49-AE3C-7338-99B3-F4D9E3946953}"/>
              </a:ext>
            </a:extLst>
          </p:cNvPr>
          <p:cNvSpPr txBox="1"/>
          <p:nvPr/>
        </p:nvSpPr>
        <p:spPr>
          <a:xfrm>
            <a:off x="449989" y="1804170"/>
            <a:ext cx="620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04F5689-53C2-6115-6838-48EC87C29901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259543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&amp;160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6}">
                <a:extLst>
                  <a:ext uri="{FF2B5EF4-FFF2-40B4-BE49-F238E27FC236}">
                    <a16:creationId xmlns:a16="http://schemas.microsoft.com/office/drawing/2014/main" id="{104F5689-53C2-6115-6838-48EC87C299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2595436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58E58D7-4B36-4EB0-68EB-426D03ECE462}"/>
                  </a:ext>
                </a:extLst>
              </p:cNvPr>
              <p:cNvSpPr txBox="1"/>
              <p:nvPr/>
            </p:nvSpPr>
            <p:spPr>
              <a:xfrm>
                <a:off x="449989" y="3340235"/>
                <a:ext cx="1918589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6}">
                <a:extLst>
                  <a:ext uri="{FF2B5EF4-FFF2-40B4-BE49-F238E27FC236}">
                    <a16:creationId xmlns:a16="http://schemas.microsoft.com/office/drawing/2014/main" id="{358E58D7-4B36-4EB0-68EB-426D03ECE4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40235"/>
                <a:ext cx="1918589" cy="1328560"/>
              </a:xfrm>
              <a:prstGeom prst="rect">
                <a:avLst/>
              </a:prstGeom>
              <a:blipFill>
                <a:blip r:embed="rId4"/>
                <a:stretch>
                  <a:fillRect l="-50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4BE337C-696E-60EF-34B1-09F860994822}"/>
                  </a:ext>
                </a:extLst>
              </p:cNvPr>
              <p:cNvSpPr txBox="1"/>
              <p:nvPr/>
            </p:nvSpPr>
            <p:spPr>
              <a:xfrm>
                <a:off x="449989" y="4575183"/>
                <a:ext cx="2188274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26}">
                <a:extLst>
                  <a:ext uri="{FF2B5EF4-FFF2-40B4-BE49-F238E27FC236}">
                    <a16:creationId xmlns:a16="http://schemas.microsoft.com/office/drawing/2014/main" id="{24BE337C-696E-60EF-34B1-09F8609948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75183"/>
                <a:ext cx="2188274" cy="730327"/>
              </a:xfrm>
              <a:prstGeom prst="rect">
                <a:avLst/>
              </a:prstGeom>
              <a:blipFill>
                <a:blip r:embed="rId5"/>
                <a:stretch>
                  <a:fillRect l="-4457" r="-417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282"/>
          <p:cNvSpPr txBox="1"/>
          <p:nvPr/>
        </p:nvSpPr>
        <p:spPr>
          <a:xfrm>
            <a:off x="449989" y="896045"/>
            <a:ext cx="708206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求乙壶中水温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关于加热时间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9" name="yt_shape_13289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丽水市中考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共富工坊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问海借力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某公司产品销售量得到大幅提升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aabe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为促进生产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公司提供了两种付给员工月报酬的方案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8c33"/>
              </a:rPr>
              <a:t>员工可以任选一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种方案与公司签订合同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看图解答下列问题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直接写出员工生产多少件产品时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两种方案付给的报酬一样多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观察图象得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方案一与方案二相交于点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员工生产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件产品时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两种方案付给的报酬一样多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292" name="yt_image_13292" title="H_199.08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9426" y="2954754"/>
            <a:ext cx="3822573" cy="252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8BB4C4-31FD-BC4D-A516-71E2D2FDAD3F}"/>
              </a:ext>
            </a:extLst>
          </p:cNvPr>
          <p:cNvSpPr txBox="1"/>
          <p:nvPr/>
        </p:nvSpPr>
        <p:spPr>
          <a:xfrm>
            <a:off x="450108" y="2755146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观察图象得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5B88DF-B61F-BA34-E91C-19F6E13AACFB}"/>
              </a:ext>
            </a:extLst>
          </p:cNvPr>
          <p:cNvSpPr txBox="1"/>
          <p:nvPr/>
        </p:nvSpPr>
        <p:spPr>
          <a:xfrm>
            <a:off x="450108" y="3230634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方案一与方案二相交于点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A480F1-EEFA-C8A3-3958-13FE59A2ADCA}"/>
              </a:ext>
            </a:extLst>
          </p:cNvPr>
          <p:cNvSpPr txBox="1"/>
          <p:nvPr/>
        </p:nvSpPr>
        <p:spPr>
          <a:xfrm>
            <a:off x="450108" y="3706122"/>
            <a:ext cx="734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员工生产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件产品时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两种方案付给的报酬一样多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94" name="yt_shape_13294"/>
              <p:cNvSpPr txBox="1"/>
              <p:nvPr/>
            </p:nvSpPr>
            <p:spPr>
              <a:xfrm>
                <a:off x="540000" y="900000"/>
                <a:ext cx="7160615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求方案二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设方案二的函数图象表达式为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代入表达式中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即方案二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3294" name="yt_shape_13294" descr="{&quot;rangeId&quot;:4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160615" cy="2939844"/>
              </a:xfrm>
              <a:prstGeom prst="rect">
                <a:avLst/>
              </a:prstGeom>
              <a:blipFill>
                <a:blip r:embed="rId2"/>
                <a:stretch>
                  <a:fillRect l="-2641" t="-1867" r="-1618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97" name="yt_image_13297" title="H_199.08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29426" y="1531667"/>
            <a:ext cx="3822573" cy="252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268AB4-1B10-AD6D-80D1-0A8DDF87F752}"/>
              </a:ext>
            </a:extLst>
          </p:cNvPr>
          <p:cNvSpPr txBox="1"/>
          <p:nvPr/>
        </p:nvSpPr>
        <p:spPr>
          <a:xfrm>
            <a:off x="449989" y="1328682"/>
            <a:ext cx="727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设方案二的函数图象表达式为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3BF75F-DCFA-3ADB-381F-68216D5972D2}"/>
              </a:ext>
            </a:extLst>
          </p:cNvPr>
          <p:cNvSpPr txBox="1"/>
          <p:nvPr/>
        </p:nvSpPr>
        <p:spPr>
          <a:xfrm>
            <a:off x="449989" y="1804170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代入表达式中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E38064-4FA1-C1F2-DA9C-8988E34A39D0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466382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4" name="文本框 3" descr="{'rangeId': 41}">
                <a:extLst>
                  <a:ext uri="{FF2B5EF4-FFF2-40B4-BE49-F238E27FC236}">
                    <a16:creationId xmlns:a16="http://schemas.microsoft.com/office/drawing/2014/main" id="{D2E38064-4FA1-C1F2-DA9C-8988E34A39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4663822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B749253-12F9-CCF1-57DC-061BB0A72F91}"/>
              </a:ext>
            </a:extLst>
          </p:cNvPr>
          <p:cNvSpPr txBox="1"/>
          <p:nvPr/>
        </p:nvSpPr>
        <p:spPr>
          <a:xfrm>
            <a:off x="449989" y="3340235"/>
            <a:ext cx="6587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即方案二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9" name="yt_shape_13299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如果你是劳务服务部门的工作人员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2bf16"/>
              </a:rPr>
              <a:t>你如何指导员工根据自己的生产能力选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择方案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由两方案的图象交点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若生产件数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的取值范围为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选择方案二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若生产件数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67944"/>
              </a:rPr>
              <a:t>选择两个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方案都可以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若生产件数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的取值范围为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选择方案一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301" name="yt_image_13301" title="H_199.08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0397" y="3501008"/>
            <a:ext cx="3822573" cy="252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BE8F45-BBEE-629D-D07B-B45CDAA0F2BB}"/>
              </a:ext>
            </a:extLst>
          </p:cNvPr>
          <p:cNvSpPr txBox="1"/>
          <p:nvPr/>
        </p:nvSpPr>
        <p:spPr>
          <a:xfrm>
            <a:off x="450108" y="1804170"/>
            <a:ext cx="703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由两方案的图象交点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BE0206-EFC0-6C24-BBD5-CE1E34ABB2C4}"/>
              </a:ext>
            </a:extLst>
          </p:cNvPr>
          <p:cNvSpPr txBox="1"/>
          <p:nvPr/>
        </p:nvSpPr>
        <p:spPr>
          <a:xfrm>
            <a:off x="450108" y="2279658"/>
            <a:ext cx="11157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若生产件数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的取值范围为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选择方案二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若生产件数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67944"/>
              </a:rPr>
              <a:t>选择两个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554617-4FEC-06EB-DFA3-F26007B0FFA4}"/>
              </a:ext>
            </a:extLst>
          </p:cNvPr>
          <p:cNvSpPr txBox="1"/>
          <p:nvPr/>
        </p:nvSpPr>
        <p:spPr>
          <a:xfrm>
            <a:off x="450108" y="2755146"/>
            <a:ext cx="84128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方案都可以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若生产件数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的取值范围为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选择方案一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4" name="yt_shape_13304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03" name="yt_image_13303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06" name="yt_shape_13306"/>
              <p:cNvSpPr txBox="1"/>
              <p:nvPr/>
            </p:nvSpPr>
            <p:spPr>
              <a:xfrm>
                <a:off x="540119" y="1482165"/>
                <a:ext cx="11492915" cy="27978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的图象上存在点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轴的距离等于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56d0,isEnd"/>
                  </a:rPr>
                  <a:t>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已知一直线与直角坐标系中两数轴交于点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d1b3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且此直线与两坐标轴围成的三角形面积为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是一次函数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3306" name="yt_shape_133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2797817"/>
              </a:xfrm>
              <a:prstGeom prst="rect">
                <a:avLst/>
              </a:prstGeom>
              <a:blipFill>
                <a:blip r:embed="rId3"/>
                <a:stretch>
                  <a:fillRect l="-1645" t="-1743" b="-28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274A36F-3F3E-DFCE-CAB4-823061E86808}"/>
                  </a:ext>
                </a:extLst>
              </p:cNvPr>
              <p:cNvSpPr txBox="1"/>
              <p:nvPr/>
            </p:nvSpPr>
            <p:spPr>
              <a:xfrm>
                <a:off x="1107333" y="1772816"/>
                <a:ext cx="3147886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274A36F-3F3E-DFCE-CAB4-823061E868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1772816"/>
                <a:ext cx="3147886" cy="80519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3F5256F-EFBD-0BFA-A12E-B2A5931868FF}"/>
              </a:ext>
            </a:extLst>
          </p:cNvPr>
          <p:cNvSpPr txBox="1"/>
          <p:nvPr/>
        </p:nvSpPr>
        <p:spPr>
          <a:xfrm>
            <a:off x="8317757" y="309791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B7EF662-7DE1-E71B-7C72-05FC2A9656AB}"/>
                  </a:ext>
                </a:extLst>
              </p:cNvPr>
              <p:cNvSpPr txBox="1"/>
              <p:nvPr/>
            </p:nvSpPr>
            <p:spPr>
              <a:xfrm>
                <a:off x="2213821" y="3492454"/>
                <a:ext cx="19279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4" name="文本框 3" descr="{'rangeId': 16, 'hasSerialNum': 1, 'mathAnswerShape': 1}">
                <a:extLst>
                  <a:ext uri="{FF2B5EF4-FFF2-40B4-BE49-F238E27FC236}">
                    <a16:creationId xmlns:a16="http://schemas.microsoft.com/office/drawing/2014/main" id="{AB7EF662-7DE1-E71B-7C72-05FC2A9656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3821" y="3492454"/>
                <a:ext cx="1927924" cy="726326"/>
              </a:xfrm>
              <a:prstGeom prst="rect">
                <a:avLst/>
              </a:prstGeom>
              <a:blipFill>
                <a:blip r:embed="rId5"/>
                <a:stretch>
                  <a:fillRect l="-474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" name="yt_shape_13312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11" name="yt_image_13311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14" name="yt_shape_13314"/>
              <p:cNvSpPr txBox="1"/>
              <p:nvPr/>
            </p:nvSpPr>
            <p:spPr>
              <a:xfrm>
                <a:off x="540119" y="1482165"/>
                <a:ext cx="11492915" cy="37242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空间观念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xOy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3aa48"/>
                  </a:rPr>
                  <a:t>正比例函数图象上有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求正比例函数的表达式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设正比例函数的表达式为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的坐标代入上式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则正比例函数的表达式为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3314" name="yt_shape_13314" descr="{&quot;rangeId&quot;:2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724289"/>
              </a:xfrm>
              <a:prstGeom prst="rect">
                <a:avLst/>
              </a:prstGeom>
              <a:blipFill>
                <a:blip r:embed="rId3"/>
                <a:stretch>
                  <a:fillRect l="-1645" t="-1309" b="-19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18" name="yt_image_13318" title="H_185.40749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68756" y="3073267"/>
            <a:ext cx="2583243" cy="235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655244-ECED-FEFF-872E-430FC36176A1}"/>
              </a:ext>
            </a:extLst>
          </p:cNvPr>
          <p:cNvSpPr txBox="1"/>
          <p:nvPr/>
        </p:nvSpPr>
        <p:spPr>
          <a:xfrm>
            <a:off x="450108" y="2861823"/>
            <a:ext cx="6109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设正比例函数的表达式为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778F1B-AC62-C249-C022-BA7462798C40}"/>
              </a:ext>
            </a:extLst>
          </p:cNvPr>
          <p:cNvSpPr txBox="1"/>
          <p:nvPr/>
        </p:nvSpPr>
        <p:spPr>
          <a:xfrm>
            <a:off x="450108" y="3337311"/>
            <a:ext cx="495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的坐标代入上式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5EECA62-DA75-3E8A-3972-2802C36B083C}"/>
                  </a:ext>
                </a:extLst>
              </p:cNvPr>
              <p:cNvSpPr txBox="1"/>
              <p:nvPr/>
            </p:nvSpPr>
            <p:spPr>
              <a:xfrm>
                <a:off x="450108" y="3812799"/>
                <a:ext cx="18533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4" name="文本框 3" descr="{'rangeId': 28, 'hasSerialNum': 1}">
                <a:extLst>
                  <a:ext uri="{FF2B5EF4-FFF2-40B4-BE49-F238E27FC236}">
                    <a16:creationId xmlns:a16="http://schemas.microsoft.com/office/drawing/2014/main" id="{95EECA62-DA75-3E8A-3972-2802C36B08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12799"/>
                <a:ext cx="1853311" cy="768490"/>
              </a:xfrm>
              <a:prstGeom prst="rect">
                <a:avLst/>
              </a:prstGeom>
              <a:blipFill>
                <a:blip r:embed="rId5"/>
                <a:stretch>
                  <a:fillRect l="-5263" r="-493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BFD66D9-96E3-A906-AA93-2DFA795E52BD}"/>
                  </a:ext>
                </a:extLst>
              </p:cNvPr>
              <p:cNvSpPr txBox="1"/>
              <p:nvPr/>
            </p:nvSpPr>
            <p:spPr>
              <a:xfrm>
                <a:off x="450108" y="4487677"/>
                <a:ext cx="462667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则正比例函数的表达式为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5" name="文本框 4" descr="{'rangeId': 28, 'hasSerialNum': 1}">
                <a:extLst>
                  <a:ext uri="{FF2B5EF4-FFF2-40B4-BE49-F238E27FC236}">
                    <a16:creationId xmlns:a16="http://schemas.microsoft.com/office/drawing/2014/main" id="{DBFD66D9-96E3-A906-AA93-2DFA795E52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87677"/>
                <a:ext cx="4626673" cy="729565"/>
              </a:xfrm>
              <a:prstGeom prst="rect">
                <a:avLst/>
              </a:prstGeom>
              <a:blipFill>
                <a:blip r:embed="rId6"/>
                <a:stretch>
                  <a:fillRect l="-2108" r="-197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6" name="yt_shape_13226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25" name="yt_image_13225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28" name="yt_shape_13228"/>
          <p:cNvSpPr txBox="1"/>
          <p:nvPr/>
        </p:nvSpPr>
        <p:spPr>
          <a:xfrm>
            <a:off x="540000" y="1482165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函数的相关概念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29" name="yt_shape_13229"/>
              <p:cNvSpPr txBox="1"/>
              <p:nvPr/>
            </p:nvSpPr>
            <p:spPr>
              <a:xfrm>
                <a:off x="540119" y="1971599"/>
                <a:ext cx="11492915" cy="18742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黄石市中考改编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的自变量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2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若该函数为一次函数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3909,isEnd"/>
                  </a:rPr>
                  <a:t>若该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函数为正比例函数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 xmlns="">
          <p:sp>
            <p:nvSpPr>
              <p:cNvPr id="13229" name="yt_shape_132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1599"/>
                <a:ext cx="11492915" cy="1874231"/>
              </a:xfrm>
              <a:prstGeom prst="rect">
                <a:avLst/>
              </a:prstGeom>
              <a:blipFill>
                <a:blip r:embed="rId3"/>
                <a:stretch>
                  <a:fillRect l="-1645" t="-19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912001" title="H_25.973701">
            <a:extLst>
              <a:ext uri="{FF2B5EF4-FFF2-40B4-BE49-F238E27FC236}">
                <a16:creationId xmlns:a16="http://schemas.microsoft.com/office/drawing/2014/main" id="{90EAC2B4-0E17-CD82-7A36-284BA3F7B2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6D214F-4CC4-78A3-635B-4BB0F2CFDEC7}"/>
              </a:ext>
            </a:extLst>
          </p:cNvPr>
          <p:cNvSpPr txBox="1"/>
          <p:nvPr/>
        </p:nvSpPr>
        <p:spPr>
          <a:xfrm>
            <a:off x="8816042" y="1924793"/>
            <a:ext cx="1124649" cy="57437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F9ADF0-B76D-006D-0920-449DC8A42B66}"/>
              </a:ext>
            </a:extLst>
          </p:cNvPr>
          <p:cNvSpPr txBox="1"/>
          <p:nvPr/>
        </p:nvSpPr>
        <p:spPr>
          <a:xfrm>
            <a:off x="9297246" y="2405552"/>
            <a:ext cx="1515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5F3157-BC7C-702B-9809-51C1EE211FF4}"/>
              </a:ext>
            </a:extLst>
          </p:cNvPr>
          <p:cNvSpPr txBox="1"/>
          <p:nvPr/>
        </p:nvSpPr>
        <p:spPr>
          <a:xfrm>
            <a:off x="3850533" y="2881040"/>
            <a:ext cx="2524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20" name="yt_shape_13320"/>
              <p:cNvSpPr txBox="1"/>
              <p:nvPr/>
            </p:nvSpPr>
            <p:spPr>
              <a:xfrm>
                <a:off x="540000" y="900000"/>
                <a:ext cx="11004616" cy="34199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3320" name="yt_shape_13320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1004616" cy="3419975"/>
              </a:xfrm>
              <a:prstGeom prst="rect">
                <a:avLst/>
              </a:prstGeom>
              <a:blipFill>
                <a:blip r:embed="rId2"/>
                <a:stretch>
                  <a:fillRect l="-1717" t="-1604" r="-720" b="-4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23" name="yt_image_13323" title="H_185.40749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51384" y="1999059"/>
            <a:ext cx="2583243" cy="235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678211-812C-7711-A124-7D6BEDE9436D}"/>
              </a:ext>
            </a:extLst>
          </p:cNvPr>
          <p:cNvSpPr txBox="1"/>
          <p:nvPr/>
        </p:nvSpPr>
        <p:spPr>
          <a:xfrm>
            <a:off x="449989" y="1328682"/>
            <a:ext cx="1107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9720F29-4550-4DB6-9081-040B63A20A9A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408768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3" name="文本框 2" descr="{'rangeId': 29}">
                <a:extLst>
                  <a:ext uri="{FF2B5EF4-FFF2-40B4-BE49-F238E27FC236}">
                    <a16:creationId xmlns:a16="http://schemas.microsoft.com/office/drawing/2014/main" id="{B9720F29-4550-4DB6-9081-040B63A20A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4087685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D646775-B20F-49C7-46A1-41257170A9E9}"/>
              </a:ext>
            </a:extLst>
          </p:cNvPr>
          <p:cNvSpPr txBox="1"/>
          <p:nvPr/>
        </p:nvSpPr>
        <p:spPr>
          <a:xfrm>
            <a:off x="449989" y="2864747"/>
            <a:ext cx="4917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414F1F-DD77-DCE7-886F-33FB1A30E81F}"/>
              </a:ext>
            </a:extLst>
          </p:cNvPr>
          <p:cNvSpPr txBox="1"/>
          <p:nvPr/>
        </p:nvSpPr>
        <p:spPr>
          <a:xfrm>
            <a:off x="449989" y="3340235"/>
            <a:ext cx="491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990207-7803-4A9B-AF3A-7B3368666A47}"/>
              </a:ext>
            </a:extLst>
          </p:cNvPr>
          <p:cNvSpPr txBox="1"/>
          <p:nvPr/>
        </p:nvSpPr>
        <p:spPr>
          <a:xfrm>
            <a:off x="449989" y="3815723"/>
            <a:ext cx="3661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5" name="yt_shape_1332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上是否存在一点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6fb3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请求出点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326"/>
              <p:cNvSpPr txBox="1"/>
              <p:nvPr/>
            </p:nvSpPr>
            <p:spPr>
              <a:xfrm>
                <a:off x="540119" y="2011799"/>
                <a:ext cx="8873672" cy="23130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存在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轴交直线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065f5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4" name="yt_shape_13326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1799"/>
                <a:ext cx="8873672" cy="2313005"/>
              </a:xfrm>
              <a:prstGeom prst="rect">
                <a:avLst/>
              </a:prstGeom>
              <a:blipFill>
                <a:blip r:embed="rId2"/>
                <a:stretch>
                  <a:fillRect l="-2131" t="-2111" b="-7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28" name="yt_image_13328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68756" y="2011799"/>
            <a:ext cx="2583243" cy="235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024DB9-E521-CECC-E21A-FFCA9ED436BB}"/>
              </a:ext>
            </a:extLst>
          </p:cNvPr>
          <p:cNvSpPr txBox="1"/>
          <p:nvPr/>
        </p:nvSpPr>
        <p:spPr>
          <a:xfrm>
            <a:off x="450108" y="1964993"/>
            <a:ext cx="6245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EA634B-A029-AA11-5892-E475235C5F98}"/>
                  </a:ext>
                </a:extLst>
              </p:cNvPr>
              <p:cNvSpPr txBox="1"/>
              <p:nvPr/>
            </p:nvSpPr>
            <p:spPr>
              <a:xfrm>
                <a:off x="450108" y="2440481"/>
                <a:ext cx="372814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3" name="文本框 2" descr="{'rangeId': 18}">
                <a:extLst>
                  <a:ext uri="{FF2B5EF4-FFF2-40B4-BE49-F238E27FC236}">
                    <a16:creationId xmlns:a16="http://schemas.microsoft.com/office/drawing/2014/main" id="{7DEA634B-A029-AA11-5892-E475235C5F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40481"/>
                <a:ext cx="3728148" cy="772808"/>
              </a:xfrm>
              <a:prstGeom prst="rect">
                <a:avLst/>
              </a:prstGeom>
              <a:blipFill>
                <a:blip r:embed="rId4"/>
                <a:stretch>
                  <a:fillRect l="-2619" r="-2619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4D13D6C-7E2E-DDAA-C888-C43E7559345F}"/>
                  </a:ext>
                </a:extLst>
              </p:cNvPr>
              <p:cNvSpPr txBox="1"/>
              <p:nvPr/>
            </p:nvSpPr>
            <p:spPr>
              <a:xfrm>
                <a:off x="450108" y="3119677"/>
                <a:ext cx="8728773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过点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轴交直线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于点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sym typeface="_⨹_1_065f5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5" name="文本框 4" descr="{'rangeId': 18}">
                <a:extLst>
                  <a:ext uri="{FF2B5EF4-FFF2-40B4-BE49-F238E27FC236}">
                    <a16:creationId xmlns:a16="http://schemas.microsoft.com/office/drawing/2014/main" id="{A4D13D6C-7E2E-DDAA-C888-C43E755934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19677"/>
                <a:ext cx="8728773" cy="805193"/>
              </a:xfrm>
              <a:prstGeom prst="rect">
                <a:avLst/>
              </a:prstGeom>
              <a:blipFill>
                <a:blip r:embed="rId5"/>
                <a:stretch>
                  <a:fillRect l="-1117" t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3D9178D-C646-46BC-E038-FF35E18F10EF}"/>
              </a:ext>
            </a:extLst>
          </p:cNvPr>
          <p:cNvSpPr txBox="1"/>
          <p:nvPr/>
        </p:nvSpPr>
        <p:spPr>
          <a:xfrm>
            <a:off x="450108" y="3831258"/>
            <a:ext cx="2621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3330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3392" y="4321167"/>
            <a:ext cx="2583572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33" name="yt_shape_13333"/>
              <p:cNvSpPr txBox="1"/>
              <p:nvPr/>
            </p:nvSpPr>
            <p:spPr>
              <a:xfrm>
                <a:off x="540000" y="869868"/>
                <a:ext cx="8642366" cy="2786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ABP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333" name="yt_shape_133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69868"/>
                <a:ext cx="8642366" cy="2786147"/>
              </a:xfrm>
              <a:prstGeom prst="rect">
                <a:avLst/>
              </a:prstGeom>
              <a:blipFill>
                <a:blip r:embed="rId2"/>
                <a:stretch>
                  <a:fillRect l="-2188" r="-1200" b="-2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8DD49A9-E70C-9F14-261F-5589130E5244}"/>
                  </a:ext>
                </a:extLst>
              </p:cNvPr>
              <p:cNvSpPr txBox="1"/>
              <p:nvPr/>
            </p:nvSpPr>
            <p:spPr>
              <a:xfrm>
                <a:off x="449989" y="823062"/>
                <a:ext cx="4711954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8DD49A9-E70C-9F14-261F-5589130E52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823062"/>
                <a:ext cx="4711954" cy="801701"/>
              </a:xfrm>
              <a:prstGeom prst="rect">
                <a:avLst/>
              </a:prstGeom>
              <a:blipFill>
                <a:blip r:embed="rId3"/>
                <a:stretch>
                  <a:fillRect l="-2070" r="-2070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15422D0-594D-FBBF-5E34-1A47C6481B8C}"/>
                  </a:ext>
                </a:extLst>
              </p:cNvPr>
              <p:cNvSpPr txBox="1"/>
              <p:nvPr/>
            </p:nvSpPr>
            <p:spPr>
              <a:xfrm>
                <a:off x="449989" y="1531151"/>
                <a:ext cx="8738870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ABP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15422D0-594D-FBBF-5E34-1A47C6481B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1151"/>
                <a:ext cx="8738870" cy="801700"/>
              </a:xfrm>
              <a:prstGeom prst="rect">
                <a:avLst/>
              </a:prstGeom>
              <a:blipFill>
                <a:blip r:embed="rId4"/>
                <a:stretch>
                  <a:fillRect l="-1117" r="-1117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F4CA9C-5C37-3923-E4BD-CA459073547E}"/>
                  </a:ext>
                </a:extLst>
              </p:cNvPr>
              <p:cNvSpPr txBox="1"/>
              <p:nvPr/>
            </p:nvSpPr>
            <p:spPr>
              <a:xfrm>
                <a:off x="449989" y="2239239"/>
                <a:ext cx="28153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F4CA9C-5C37-3923-E4BD-CA45907354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39239"/>
                <a:ext cx="2815336" cy="766077"/>
              </a:xfrm>
              <a:prstGeom prst="rect">
                <a:avLst/>
              </a:prstGeom>
              <a:blipFill>
                <a:blip r:embed="rId5"/>
                <a:stretch>
                  <a:fillRect l="-3463" r="-324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FED662-3D00-1131-12A0-8785F078913A}"/>
                  </a:ext>
                </a:extLst>
              </p:cNvPr>
              <p:cNvSpPr txBox="1"/>
              <p:nvPr/>
            </p:nvSpPr>
            <p:spPr>
              <a:xfrm>
                <a:off x="449989" y="2911704"/>
                <a:ext cx="5281485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FED662-3D00-1131-12A0-8785F07891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1704"/>
                <a:ext cx="5281485" cy="764172"/>
              </a:xfrm>
              <a:prstGeom prst="rect">
                <a:avLst/>
              </a:prstGeom>
              <a:blipFill>
                <a:blip r:embed="rId6"/>
                <a:stretch>
                  <a:fillRect l="-1848" r="-173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33" name="yt_table_13233" title="H_239.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909513"/>
              </p:ext>
            </p:extLst>
          </p:nvPr>
        </p:nvGraphicFramePr>
        <p:xfrm>
          <a:off x="540000" y="1255210"/>
          <a:ext cx="11111995" cy="2084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95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3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9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3_efdca"/>
                        </a:rPr>
                        <a:t>岩层的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深度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h/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3_445c3"/>
                        </a:rPr>
                        <a:t>岩层的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温度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T/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235" name="yt_shape_13235"/>
          <p:cNvSpPr txBox="1"/>
          <p:nvPr/>
        </p:nvSpPr>
        <p:spPr>
          <a:xfrm>
            <a:off x="540119" y="3429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上表反映了哪两个变量之间的关系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哪个是自变量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哪个是因变量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上表反映了岩层的深度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与岩层的温度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之间的关系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cbb87"/>
              </a:rPr>
              <a:t>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中岩层的深度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是自变量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岩层的温度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是因变量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B69BEA-8A26-FA0C-097A-C0B15BBDAC32}"/>
              </a:ext>
            </a:extLst>
          </p:cNvPr>
          <p:cNvSpPr txBox="1"/>
          <p:nvPr/>
        </p:nvSpPr>
        <p:spPr>
          <a:xfrm>
            <a:off x="450108" y="3857682"/>
            <a:ext cx="11071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上表反映了岩层的深度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与岩层的温度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之间的关系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cbb87"/>
              </a:rPr>
              <a:t>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8866A0-1F6F-316C-7FA8-D365F012D530}"/>
              </a:ext>
            </a:extLst>
          </p:cNvPr>
          <p:cNvSpPr txBox="1"/>
          <p:nvPr/>
        </p:nvSpPr>
        <p:spPr>
          <a:xfrm>
            <a:off x="450108" y="4333170"/>
            <a:ext cx="8862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中岩层的深度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是自变量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岩层的温度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是因变量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229"/>
          <p:cNvSpPr txBox="1"/>
          <p:nvPr/>
        </p:nvSpPr>
        <p:spPr>
          <a:xfrm>
            <a:off x="540119" y="764704"/>
            <a:ext cx="11492915" cy="5933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地表以下岩层的温度与它所处的深度有下表中的关系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7" name="yt_shape_1323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岩层的深度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是怎样变化的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试写出岩层的温度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0085"/>
              </a:rPr>
              <a:t>与它的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深度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岩层的深度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每增加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温度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关系式为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23227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估计岩层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深处的温度是多少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11198BC-E196-B1BB-ACC9-291BE9EC4859}"/>
              </a:ext>
            </a:extLst>
          </p:cNvPr>
          <p:cNvSpPr txBox="1"/>
          <p:nvPr/>
        </p:nvSpPr>
        <p:spPr>
          <a:xfrm>
            <a:off x="450108" y="1804170"/>
            <a:ext cx="11203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岩层的深度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每增加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温度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23227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1731B5-DFF8-45EC-17F3-7E3F5638D4DE}"/>
              </a:ext>
            </a:extLst>
          </p:cNvPr>
          <p:cNvSpPr txBox="1"/>
          <p:nvPr/>
        </p:nvSpPr>
        <p:spPr>
          <a:xfrm>
            <a:off x="450108" y="2279658"/>
            <a:ext cx="225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1423A8-1A25-BC88-64D2-FC3906454072}"/>
              </a:ext>
            </a:extLst>
          </p:cNvPr>
          <p:cNvSpPr txBox="1"/>
          <p:nvPr/>
        </p:nvSpPr>
        <p:spPr>
          <a:xfrm>
            <a:off x="450108" y="3230634"/>
            <a:ext cx="72539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1" name="yt_shape_13241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一次函数的图象与性质</a:t>
            </a:r>
          </a:p>
        </p:txBody>
      </p:sp>
      <p:sp>
        <p:nvSpPr>
          <p:cNvPr id="13242" name="yt_shape_13242"/>
          <p:cNvSpPr txBox="1"/>
          <p:nvPr/>
        </p:nvSpPr>
        <p:spPr>
          <a:xfrm>
            <a:off x="540000" y="1389434"/>
            <a:ext cx="98264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43" name="yt_table_1324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2489432"/>
              </p:ext>
            </p:extLst>
          </p:nvPr>
        </p:nvGraphicFramePr>
        <p:xfrm>
          <a:off x="540056" y="1868737"/>
          <a:ext cx="5438775" cy="1901952"/>
        </p:xfrm>
        <a:graphic>
          <a:graphicData uri="http://schemas.openxmlformats.org/drawingml/2006/table">
            <a:tbl>
              <a:tblPr/>
              <a:tblGrid>
                <a:gridCol w="5438775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图象经过第一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轴交于点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函数值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随自变量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</a:tbl>
          </a:graphicData>
        </a:graphic>
      </p:graphicFrame>
      <p:pic>
        <p:nvPicPr>
          <p:cNvPr id="3" name="yt_shape_1716043912071" title="H_25.973701">
            <a:extLst>
              <a:ext uri="{FF2B5EF4-FFF2-40B4-BE49-F238E27FC236}">
                <a16:creationId xmlns:a16="http://schemas.microsoft.com/office/drawing/2014/main" id="{AA2EE25F-EFDB-1519-34F5-1C94F7BBD3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D25B5C-7A9C-ADA0-76CB-DED764072F0F}"/>
              </a:ext>
            </a:extLst>
          </p:cNvPr>
          <p:cNvSpPr txBox="1"/>
          <p:nvPr/>
        </p:nvSpPr>
        <p:spPr>
          <a:xfrm>
            <a:off x="9368564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5" name="yt_shape_13245"/>
          <p:cNvSpPr txBox="1"/>
          <p:nvPr/>
        </p:nvSpPr>
        <p:spPr>
          <a:xfrm>
            <a:off x="540000" y="739502"/>
            <a:ext cx="80374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246" name="yt_image_13246" title="H_119.6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96752"/>
            <a:ext cx="4764780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48" name="yt_shape_13248"/>
          <p:cNvSpPr txBox="1"/>
          <p:nvPr/>
        </p:nvSpPr>
        <p:spPr>
          <a:xfrm>
            <a:off x="540119" y="2766252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的增大而减小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6310,isEnd"/>
              </a:rPr>
              <a:t>则它的图象不经过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象限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8b89b,isEnd"/>
              </a:rPr>
              <a:t>则平移后的函数表达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它们的横坐标依次为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420b,isEnd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分别过这些点作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则图中阴影部分的面积之和是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680715-8021-EEE5-729E-2F342D3C8A3D}"/>
              </a:ext>
            </a:extLst>
          </p:cNvPr>
          <p:cNvSpPr txBox="1"/>
          <p:nvPr/>
        </p:nvSpPr>
        <p:spPr>
          <a:xfrm>
            <a:off x="7596914" y="69269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1B5AA2-F740-B207-9525-94D38D6AE557}"/>
              </a:ext>
            </a:extLst>
          </p:cNvPr>
          <p:cNvSpPr txBox="1"/>
          <p:nvPr/>
        </p:nvSpPr>
        <p:spPr>
          <a:xfrm>
            <a:off x="1120033" y="3194934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9BFC62-60E9-6A40-C819-F196B3424AA7}"/>
              </a:ext>
            </a:extLst>
          </p:cNvPr>
          <p:cNvSpPr txBox="1"/>
          <p:nvPr/>
        </p:nvSpPr>
        <p:spPr>
          <a:xfrm>
            <a:off x="1412133" y="4118163"/>
            <a:ext cx="211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3274D4-4779-8318-E0C5-1C69FE34C00C}"/>
              </a:ext>
            </a:extLst>
          </p:cNvPr>
          <p:cNvSpPr txBox="1"/>
          <p:nvPr/>
        </p:nvSpPr>
        <p:spPr>
          <a:xfrm>
            <a:off x="10816482" y="509688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325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99956" y="5645877"/>
            <a:ext cx="792088" cy="108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3" name="yt_shape_13253"/>
          <p:cNvSpPr txBox="1"/>
          <p:nvPr/>
        </p:nvSpPr>
        <p:spPr>
          <a:xfrm>
            <a:off x="540000" y="900000"/>
            <a:ext cx="8266687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是什么数时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一次函数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的增大而增大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为任意实数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为任意实数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是什么数时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轴的交点在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轴下方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一次函数与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轴交点在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轴下方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时函数图象与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轴交点在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轴下方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5ACB6E-1DC2-5C50-EEEB-429177C822B0}"/>
              </a:ext>
            </a:extLst>
          </p:cNvPr>
          <p:cNvSpPr txBox="1"/>
          <p:nvPr/>
        </p:nvSpPr>
        <p:spPr>
          <a:xfrm>
            <a:off x="449989" y="1804170"/>
            <a:ext cx="597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一次函数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的增大而增大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0D345B-27CE-C94A-B4B1-0DF1B0F63F58}"/>
              </a:ext>
            </a:extLst>
          </p:cNvPr>
          <p:cNvSpPr txBox="1"/>
          <p:nvPr/>
        </p:nvSpPr>
        <p:spPr>
          <a:xfrm>
            <a:off x="449989" y="2279658"/>
            <a:ext cx="4096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为任意实数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6BB07C-0715-AEC1-6E98-31A847A60481}"/>
              </a:ext>
            </a:extLst>
          </p:cNvPr>
          <p:cNvSpPr txBox="1"/>
          <p:nvPr/>
        </p:nvSpPr>
        <p:spPr>
          <a:xfrm>
            <a:off x="449989" y="2755146"/>
            <a:ext cx="3791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为任意实数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B9D25E-E5D6-15D5-D384-500EC0E01E6D}"/>
              </a:ext>
            </a:extLst>
          </p:cNvPr>
          <p:cNvSpPr txBox="1"/>
          <p:nvPr/>
        </p:nvSpPr>
        <p:spPr>
          <a:xfrm>
            <a:off x="449989" y="3706122"/>
            <a:ext cx="627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一次函数与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轴交点在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轴下方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03D9BE-64D7-3F9B-BBDE-260E08C59EE1}"/>
              </a:ext>
            </a:extLst>
          </p:cNvPr>
          <p:cNvSpPr txBox="1"/>
          <p:nvPr/>
        </p:nvSpPr>
        <p:spPr>
          <a:xfrm>
            <a:off x="449989" y="4181610"/>
            <a:ext cx="3334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FE0FC9-2454-74D4-2FC2-00DCA4A5F832}"/>
              </a:ext>
            </a:extLst>
          </p:cNvPr>
          <p:cNvSpPr txBox="1"/>
          <p:nvPr/>
        </p:nvSpPr>
        <p:spPr>
          <a:xfrm>
            <a:off x="449989" y="4657098"/>
            <a:ext cx="7147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时函数图象与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轴交点在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轴下方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8" name="yt_shape_13258"/>
          <p:cNvSpPr txBox="1"/>
          <p:nvPr/>
        </p:nvSpPr>
        <p:spPr>
          <a:xfrm>
            <a:off x="540000" y="900000"/>
            <a:ext cx="8571257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是什么数时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函数图象经过原点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一次函数经过原点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时函数图象经过原点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求此函数图象与两坐标轴的交点坐标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函数表达式为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所以函数图象与两坐标轴的交点坐标为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D13793-652A-0DB9-3A22-7482BA0A303E}"/>
              </a:ext>
            </a:extLst>
          </p:cNvPr>
          <p:cNvSpPr txBox="1"/>
          <p:nvPr/>
        </p:nvSpPr>
        <p:spPr>
          <a:xfrm>
            <a:off x="449989" y="1328682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一次函数经过原点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EBCFBD-2A63-5EF0-96F7-FC0B86C78718}"/>
              </a:ext>
            </a:extLst>
          </p:cNvPr>
          <p:cNvSpPr txBox="1"/>
          <p:nvPr/>
        </p:nvSpPr>
        <p:spPr>
          <a:xfrm>
            <a:off x="449989" y="1804170"/>
            <a:ext cx="348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B925C8-7712-17CD-3756-CB3D4B4068AD}"/>
              </a:ext>
            </a:extLst>
          </p:cNvPr>
          <p:cNvSpPr txBox="1"/>
          <p:nvPr/>
        </p:nvSpPr>
        <p:spPr>
          <a:xfrm>
            <a:off x="449989" y="2279658"/>
            <a:ext cx="5468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时函数图象经过原点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81EDE4-4DD4-7F10-B152-35E55D080B05}"/>
              </a:ext>
            </a:extLst>
          </p:cNvPr>
          <p:cNvSpPr txBox="1"/>
          <p:nvPr/>
        </p:nvSpPr>
        <p:spPr>
          <a:xfrm>
            <a:off x="449989" y="3230634"/>
            <a:ext cx="790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3B36F0-1393-836A-B81F-28156C8A3228}"/>
              </a:ext>
            </a:extLst>
          </p:cNvPr>
          <p:cNvSpPr txBox="1"/>
          <p:nvPr/>
        </p:nvSpPr>
        <p:spPr>
          <a:xfrm>
            <a:off x="449989" y="3706122"/>
            <a:ext cx="552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77FB54-F383-578B-759F-45867C5F7147}"/>
              </a:ext>
            </a:extLst>
          </p:cNvPr>
          <p:cNvSpPr txBox="1"/>
          <p:nvPr/>
        </p:nvSpPr>
        <p:spPr>
          <a:xfrm>
            <a:off x="449989" y="4181610"/>
            <a:ext cx="8562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所以函数图象与两坐标轴的交点坐标为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2" name="yt_shape_13262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确定一次函数的表达式</a:t>
            </a:r>
          </a:p>
        </p:txBody>
      </p:sp>
      <p:sp>
        <p:nvSpPr>
          <p:cNvPr id="13263" name="yt_shape_13263"/>
          <p:cNvSpPr txBox="1"/>
          <p:nvPr/>
        </p:nvSpPr>
        <p:spPr>
          <a:xfrm>
            <a:off x="540119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成正比例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3" name="yt_shape_1716043912151" title="H_25.973701">
            <a:extLst>
              <a:ext uri="{FF2B5EF4-FFF2-40B4-BE49-F238E27FC236}">
                <a16:creationId xmlns:a16="http://schemas.microsoft.com/office/drawing/2014/main" id="{026F2462-A0C5-BA75-4E9F-A4874D3B50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86DFCC-48BC-D779-9508-51350CCE97D3}"/>
              </a:ext>
            </a:extLst>
          </p:cNvPr>
          <p:cNvSpPr txBox="1"/>
          <p:nvPr/>
        </p:nvSpPr>
        <p:spPr>
          <a:xfrm>
            <a:off x="10776520" y="134262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5fc60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E63FA5-AC4D-3774-1D8C-ED95BF73996C}"/>
              </a:ext>
            </a:extLst>
          </p:cNvPr>
          <p:cNvSpPr txBox="1"/>
          <p:nvPr/>
        </p:nvSpPr>
        <p:spPr>
          <a:xfrm>
            <a:off x="11118792" y="128213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2085</Words>
  <Application>Microsoft Office PowerPoint</Application>
  <PresentationFormat>宽屏</PresentationFormat>
  <Paragraphs>200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61" baseType="lpstr">
      <vt:lpstr>,isEnd</vt:lpstr>
      <vt:lpstr>_⨹_1_065f5</vt:lpstr>
      <vt:lpstr>_⨹_1_06fb3</vt:lpstr>
      <vt:lpstr>_⨹_1_23227</vt:lpstr>
      <vt:lpstr>_⨹_1_4d1b3,isEnd</vt:lpstr>
      <vt:lpstr>_⨹_1_5fc60</vt:lpstr>
      <vt:lpstr>_⨹_1_aaabe</vt:lpstr>
      <vt:lpstr>_⨹_1_cbb87</vt:lpstr>
      <vt:lpstr>_⨹_1_e420b,isEnd</vt:lpstr>
      <vt:lpstr>_⨹_1_fb8fd,isEnd</vt:lpstr>
      <vt:lpstr>_⨹_14_b7bbd</vt:lpstr>
      <vt:lpstr>_⨹_17_2bf16</vt:lpstr>
      <vt:lpstr>_⨹_2_63909,isEnd</vt:lpstr>
      <vt:lpstr>_⨹_22_e6e51</vt:lpstr>
      <vt:lpstr>_⨹_3_156d0,isEnd</vt:lpstr>
      <vt:lpstr>_⨹_3_445c3</vt:lpstr>
      <vt:lpstr>_⨹_3_50085</vt:lpstr>
      <vt:lpstr>_⨹_3_75dd4</vt:lpstr>
      <vt:lpstr>_⨹_3_efdca</vt:lpstr>
      <vt:lpstr>_⨹_4_26edd</vt:lpstr>
      <vt:lpstr>_⨹_4_67944</vt:lpstr>
      <vt:lpstr>_⨹_7_98c33</vt:lpstr>
      <vt:lpstr>_⨹_8_56310,isEnd</vt:lpstr>
      <vt:lpstr>_⨹_9_3aa48</vt:lpstr>
      <vt:lpstr>_⨹_9_8b89b,isEnd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2024-05-18T14:44:41Z</dcterms:created>
  <dcterms:modified xsi:type="dcterms:W3CDTF">2024-05-22T06:57:17Z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