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9" r:id="rId6"/>
    <p:sldId id="311" r:id="rId7"/>
    <p:sldId id="313" r:id="rId8"/>
    <p:sldId id="318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65" name="yt_image_1466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7" name="yt_shape_14667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归纳得到的结论可能正确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也可能不正确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4c49,isEnd"/>
              </a:rPr>
              <a:t>要判断一个数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学结论是否正确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仅仅依靠实验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归纳是不够的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必须进行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b746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FAF539-07DE-A54A-FF06-7D65A3F1594C}"/>
              </a:ext>
            </a:extLst>
          </p:cNvPr>
          <p:cNvSpPr txBox="1"/>
          <p:nvPr/>
        </p:nvSpPr>
        <p:spPr>
          <a:xfrm>
            <a:off x="9594108" y="191084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有根有据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9" name="yt_shape_1466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68" name="yt_image_14668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71" name="yt_shape_14671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推理证明的必要性</a:t>
            </a:r>
          </a:p>
        </p:txBody>
      </p:sp>
      <p:sp>
        <p:nvSpPr>
          <p:cNvPr id="14672" name="yt_shape_14672"/>
          <p:cNvSpPr txBox="1"/>
          <p:nvPr/>
        </p:nvSpPr>
        <p:spPr>
          <a:xfrm>
            <a:off x="540000" y="1971599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你能肯定的是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3" name="yt_table_1467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049923"/>
              </p:ext>
            </p:extLst>
          </p:nvPr>
        </p:nvGraphicFramePr>
        <p:xfrm>
          <a:off x="540056" y="2450902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图形中线段是否相等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图形中线段是否平行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图形中线段是否相交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图形中线段是否垂直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</a:tbl>
          </a:graphicData>
        </a:graphic>
      </p:graphicFrame>
      <p:pic>
        <p:nvPicPr>
          <p:cNvPr id="3" name="yt_shape_1716044107619" title="H_26.259764">
            <a:extLst>
              <a:ext uri="{FF2B5EF4-FFF2-40B4-BE49-F238E27FC236}">
                <a16:creationId xmlns:a16="http://schemas.microsoft.com/office/drawing/2014/main" id="{83AFB584-E2E3-5556-63BB-A2FE9144D3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7ECDAD-7BA6-AE81-6F80-51F080C47612}"/>
              </a:ext>
            </a:extLst>
          </p:cNvPr>
          <p:cNvSpPr txBox="1"/>
          <p:nvPr/>
        </p:nvSpPr>
        <p:spPr>
          <a:xfrm>
            <a:off x="4793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5" name="yt_shape_14675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推理论证</a:t>
            </a:r>
          </a:p>
        </p:txBody>
      </p:sp>
      <p:sp>
        <p:nvSpPr>
          <p:cNvPr id="14676" name="yt_shape_14676"/>
          <p:cNvSpPr txBox="1"/>
          <p:nvPr/>
        </p:nvSpPr>
        <p:spPr>
          <a:xfrm>
            <a:off x="540119" y="138943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语句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有一条线段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另一条线段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9349,isEnd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正确的结论是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4107680" title="H_26.259764">
            <a:extLst>
              <a:ext uri="{FF2B5EF4-FFF2-40B4-BE49-F238E27FC236}">
                <a16:creationId xmlns:a16="http://schemas.microsoft.com/office/drawing/2014/main" id="{214261C9-7D21-6FFA-C820-BF697FE3BC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FA15F0-6ED0-A52E-AE6A-DFC75BE9C102}"/>
              </a:ext>
            </a:extLst>
          </p:cNvPr>
          <p:cNvSpPr txBox="1"/>
          <p:nvPr/>
        </p:nvSpPr>
        <p:spPr>
          <a:xfrm>
            <a:off x="1059708" y="181811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错误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F51337-AFF0-0644-76EF-E532DE066E0A}"/>
              </a:ext>
            </a:extLst>
          </p:cNvPr>
          <p:cNvSpPr txBox="1"/>
          <p:nvPr/>
        </p:nvSpPr>
        <p:spPr>
          <a:xfrm>
            <a:off x="7508132" y="1818116"/>
            <a:ext cx="420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9_eb981"/>
              </a:rPr>
              <a:t>并不一定在同一条直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C2AAC4-B142-C604-2FE5-CDE7FFB57A49}"/>
              </a:ext>
            </a:extLst>
          </p:cNvPr>
          <p:cNvSpPr txBox="1"/>
          <p:nvPr/>
        </p:nvSpPr>
        <p:spPr>
          <a:xfrm>
            <a:off x="450108" y="229360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5F7D74-6243-E113-2896-583FB15B3D4A}"/>
              </a:ext>
            </a:extLst>
          </p:cNvPr>
          <p:cNvSpPr txBox="1"/>
          <p:nvPr/>
        </p:nvSpPr>
        <p:spPr>
          <a:xfrm>
            <a:off x="3802908" y="2293604"/>
            <a:ext cx="2626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8" name="yt_shape_14678"/>
          <p:cNvSpPr txBox="1"/>
          <p:nvPr/>
        </p:nvSpPr>
        <p:spPr>
          <a:xfrm>
            <a:off x="540000" y="1689071"/>
            <a:ext cx="772968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判断小明的猜想是否正确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请举例说明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小明的猜想错误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CF23E0-0DBA-A7C6-3D93-C1A828484A99}"/>
              </a:ext>
            </a:extLst>
          </p:cNvPr>
          <p:cNvSpPr txBox="1"/>
          <p:nvPr/>
        </p:nvSpPr>
        <p:spPr>
          <a:xfrm>
            <a:off x="449989" y="2117753"/>
            <a:ext cx="6523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53C0D0-5B3B-8188-8FE5-145880A11ADC}"/>
              </a:ext>
            </a:extLst>
          </p:cNvPr>
          <p:cNvSpPr txBox="1"/>
          <p:nvPr/>
        </p:nvSpPr>
        <p:spPr>
          <a:xfrm>
            <a:off x="449989" y="2593241"/>
            <a:ext cx="515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D4BF94-676D-3550-678E-F4044C55DAE6}"/>
              </a:ext>
            </a:extLst>
          </p:cNvPr>
          <p:cNvSpPr txBox="1"/>
          <p:nvPr/>
        </p:nvSpPr>
        <p:spPr>
          <a:xfrm>
            <a:off x="449989" y="3068729"/>
            <a:ext cx="499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C282D9-2719-026D-EC99-BE7F143ED654}"/>
              </a:ext>
            </a:extLst>
          </p:cNvPr>
          <p:cNvSpPr txBox="1"/>
          <p:nvPr/>
        </p:nvSpPr>
        <p:spPr>
          <a:xfrm>
            <a:off x="449989" y="4019705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小明的猜想错误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81B68A-208D-8D55-9BE6-451855979E6E}"/>
              </a:ext>
            </a:extLst>
          </p:cNvPr>
          <p:cNvSpPr txBox="1"/>
          <p:nvPr/>
        </p:nvSpPr>
        <p:spPr>
          <a:xfrm>
            <a:off x="449989" y="4495193"/>
            <a:ext cx="376923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676"/>
          <p:cNvSpPr txBox="1"/>
          <p:nvPr/>
        </p:nvSpPr>
        <p:spPr>
          <a:xfrm>
            <a:off x="540119" y="761687"/>
            <a:ext cx="11492915" cy="98383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学习求代数式的值的内容时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1b98,isEnd"/>
              </a:rPr>
              <a:t>的值都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于是他猜想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为任意正整数时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的值都是负数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2" name="yt_shape_14682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凭自己的主观臆断而出错</a:t>
            </a:r>
          </a:p>
        </p:txBody>
      </p:sp>
      <p:sp>
        <p:nvSpPr>
          <p:cNvPr id="14683" name="yt_shape_14683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有两只小虫同时出发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以相同的速度从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甲虫沿路线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d10c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虫沿路线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85" name="yt_table_1468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9149"/>
              </p:ext>
            </p:extLst>
          </p:nvPr>
        </p:nvGraphicFramePr>
        <p:xfrm>
          <a:off x="540056" y="2348869"/>
          <a:ext cx="3430588" cy="1901952"/>
        </p:xfrm>
        <a:graphic>
          <a:graphicData uri="http://schemas.openxmlformats.org/drawingml/2006/table">
            <a:tbl>
              <a:tblPr/>
              <a:tblGrid>
                <a:gridCol w="3430588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甲先到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乙先到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乙同时到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</a:tbl>
          </a:graphicData>
        </a:graphic>
      </p:graphicFrame>
      <p:pic>
        <p:nvPicPr>
          <p:cNvPr id="14684" name="yt_image_14684_skip" title="H_66.0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9935" y="2348869"/>
            <a:ext cx="1639909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107746" title="H_26.259764">
            <a:extLst>
              <a:ext uri="{FF2B5EF4-FFF2-40B4-BE49-F238E27FC236}">
                <a16:creationId xmlns:a16="http://schemas.microsoft.com/office/drawing/2014/main" id="{AEFAF98D-1633-FB61-B5AD-B72EBC1E38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6FE195-599A-D916-21EF-C7BD8BBF2A51}"/>
              </a:ext>
            </a:extLst>
          </p:cNvPr>
          <p:cNvSpPr txBox="1"/>
          <p:nvPr/>
        </p:nvSpPr>
        <p:spPr>
          <a:xfrm>
            <a:off x="6698507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8" name="yt_shape_1468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87" name="yt_image_1468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90" name="yt_shape_14690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16807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4294,isEnd"/>
              </a:rPr>
              <a:t>由此可判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的个位数字是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观察图中的两个图形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再用刻度尺检验一下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9A6337-3872-8F52-27C0-F610DCD0409A}"/>
              </a:ext>
            </a:extLst>
          </p:cNvPr>
          <p:cNvSpPr txBox="1"/>
          <p:nvPr/>
        </p:nvSpPr>
        <p:spPr>
          <a:xfrm>
            <a:off x="3447308" y="19108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692"/>
          <p:cNvSpPr txBox="1"/>
          <p:nvPr/>
        </p:nvSpPr>
        <p:spPr>
          <a:xfrm>
            <a:off x="540000" y="2918037"/>
            <a:ext cx="56938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中小棒的中间部分比两端宽吗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一样宽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7" name="yt_image_14694" title="H_121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4320" y="3549704"/>
            <a:ext cx="4177679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4696"/>
          <p:cNvSpPr txBox="1"/>
          <p:nvPr/>
        </p:nvSpPr>
        <p:spPr>
          <a:xfrm>
            <a:off x="540000" y="5146630"/>
            <a:ext cx="43473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769CBF-FDBD-481F-34C5-D0AE849E15EB}"/>
              </a:ext>
            </a:extLst>
          </p:cNvPr>
          <p:cNvSpPr txBox="1"/>
          <p:nvPr/>
        </p:nvSpPr>
        <p:spPr>
          <a:xfrm>
            <a:off x="449989" y="3346719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一样宽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2AE26CD-9779-2391-54C2-37A43F10BDB2}"/>
              </a:ext>
            </a:extLst>
          </p:cNvPr>
          <p:cNvSpPr txBox="1"/>
          <p:nvPr/>
        </p:nvSpPr>
        <p:spPr>
          <a:xfrm>
            <a:off x="449989" y="5575313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1" name="yt_shape_1470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00" name="yt_image_1470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03" name="yt_shape_14703"/>
          <p:cNvSpPr txBox="1"/>
          <p:nvPr/>
        </p:nvSpPr>
        <p:spPr>
          <a:xfrm>
            <a:off x="540119" y="1431377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比较下列各算式结果的大小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5699,isEnd"/>
              </a:rPr>
              <a:t>在横线上选填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通过观察归纳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写出反映这种规律的一般结论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通过观察归纳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反映这种规律的一般结论为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AD3F35-B0D7-181E-8714-FE94A9ABBA39}"/>
              </a:ext>
            </a:extLst>
          </p:cNvPr>
          <p:cNvSpPr txBox="1"/>
          <p:nvPr/>
        </p:nvSpPr>
        <p:spPr>
          <a:xfrm>
            <a:off x="2329708" y="23355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6239A4-BFE4-0EE9-8C79-DE764D754C05}"/>
              </a:ext>
            </a:extLst>
          </p:cNvPr>
          <p:cNvSpPr txBox="1"/>
          <p:nvPr/>
        </p:nvSpPr>
        <p:spPr>
          <a:xfrm>
            <a:off x="3244108" y="28110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9CB7C0-5BC8-A834-4FB4-FF4C367A2A76}"/>
              </a:ext>
            </a:extLst>
          </p:cNvPr>
          <p:cNvSpPr txBox="1"/>
          <p:nvPr/>
        </p:nvSpPr>
        <p:spPr>
          <a:xfrm>
            <a:off x="2329708" y="32865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B43E7E-1CBD-6CBD-8379-969CA01FB744}"/>
              </a:ext>
            </a:extLst>
          </p:cNvPr>
          <p:cNvSpPr txBox="1"/>
          <p:nvPr/>
        </p:nvSpPr>
        <p:spPr>
          <a:xfrm>
            <a:off x="2611902" y="37620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0F39D7-F794-545B-3EB2-6D67CA7AA3F6}"/>
              </a:ext>
            </a:extLst>
          </p:cNvPr>
          <p:cNvSpPr txBox="1"/>
          <p:nvPr/>
        </p:nvSpPr>
        <p:spPr>
          <a:xfrm>
            <a:off x="450108" y="4712988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通过观察归纳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反映这种规律的一般结论为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D552EC-B73C-C669-E2C3-E663A571879A}"/>
              </a:ext>
            </a:extLst>
          </p:cNvPr>
          <p:cNvSpPr txBox="1"/>
          <p:nvPr/>
        </p:nvSpPr>
        <p:spPr>
          <a:xfrm>
            <a:off x="497733" y="5188475"/>
            <a:ext cx="220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77D746-9818-5FC0-21E0-3A4F9590877F}"/>
              </a:ext>
            </a:extLst>
          </p:cNvPr>
          <p:cNvSpPr txBox="1"/>
          <p:nvPr/>
        </p:nvSpPr>
        <p:spPr>
          <a:xfrm>
            <a:off x="450108" y="5663963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4F6D52-EDAA-A1D6-F3BF-0A4BA0F385A6}"/>
              </a:ext>
            </a:extLst>
          </p:cNvPr>
          <p:cNvSpPr txBox="1"/>
          <p:nvPr/>
        </p:nvSpPr>
        <p:spPr>
          <a:xfrm>
            <a:off x="450108" y="6139451"/>
            <a:ext cx="2402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665</Words>
  <Application>Microsoft Office PowerPoint</Application>
  <PresentationFormat>宽屏</PresentationFormat>
  <Paragraphs>71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,isEnd</vt:lpstr>
      <vt:lpstr>_⨹_1_5d10c</vt:lpstr>
      <vt:lpstr>_⨹_1_69349,isEnd</vt:lpstr>
      <vt:lpstr>_⨹_1_ab746,isEnd</vt:lpstr>
      <vt:lpstr>_⨹_3_c1b98,isEnd</vt:lpstr>
      <vt:lpstr>_⨹_4_24294,isEnd</vt:lpstr>
      <vt:lpstr>_⨹_6_15699,isEnd</vt:lpstr>
      <vt:lpstr>_⨹_6_c4c49,isEnd</vt:lpstr>
      <vt:lpstr>_⨹_9_eb981</vt:lpstr>
      <vt:lpstr>Finished</vt:lpstr>
      <vt:lpstr>W:6.004961,H:37.44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2024-05-18T14:44:41Z</dcterms:created>
  <dcterms:modified xsi:type="dcterms:W3CDTF">2024-05-20T10:43:08Z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