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08" r:id="rId7"/>
    <p:sldId id="309" r:id="rId8"/>
    <p:sldId id="312" r:id="rId9"/>
    <p:sldId id="315" r:id="rId10"/>
    <p:sldId id="316" r:id="rId11"/>
    <p:sldId id="317" r:id="rId12"/>
    <p:sldId id="319" r:id="rId13"/>
    <p:sldId id="321" r:id="rId14"/>
    <p:sldId id="322" r:id="rId15"/>
    <p:sldId id="323" r:id="rId16"/>
    <p:sldId id="324" r:id="rId17"/>
    <p:sldId id="325" r:id="rId18"/>
    <p:sldId id="329" r:id="rId19"/>
    <p:sldId id="330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90" name="yt_image_15090" title="H_64.561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4645" y="900000"/>
            <a:ext cx="3242709" cy="81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92" name="yt_image_15092" title="H_31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922905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94" name="yt_shape_15094"/>
          <p:cNvSpPr txBox="1"/>
          <p:nvPr/>
        </p:nvSpPr>
        <p:spPr>
          <a:xfrm>
            <a:off x="540000" y="2367941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三角形的内角和为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D94401-859C-62A1-818A-02D053361366}"/>
              </a:ext>
            </a:extLst>
          </p:cNvPr>
          <p:cNvSpPr txBox="1"/>
          <p:nvPr/>
        </p:nvSpPr>
        <p:spPr>
          <a:xfrm>
            <a:off x="3193189" y="232113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7" name="yt_shape_15147"/>
          <p:cNvSpPr txBox="1"/>
          <p:nvPr/>
        </p:nvSpPr>
        <p:spPr>
          <a:xfrm>
            <a:off x="540000" y="900000"/>
            <a:ext cx="981518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已知等腰三角形的一角求另两个角时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未分情况讨论导致漏解</a:t>
            </a:r>
          </a:p>
        </p:txBody>
      </p:sp>
      <p:sp>
        <p:nvSpPr>
          <p:cNvPr id="15148" name="yt_shape_1514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已知一个角的度数为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05c64,isEnd"/>
              </a:rPr>
              <a:t>则它的另外两个角的度数分别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16044152159" title="H_26.259764">
            <a:extLst>
              <a:ext uri="{FF2B5EF4-FFF2-40B4-BE49-F238E27FC236}">
                <a16:creationId xmlns:a16="http://schemas.microsoft.com/office/drawing/2014/main" id="{456A0C73-BD57-3B8C-1B32-EED241C3E3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082ECD-2F81-8A3A-8753-7C5DFBE493B8}"/>
              </a:ext>
            </a:extLst>
          </p:cNvPr>
          <p:cNvSpPr txBox="1"/>
          <p:nvPr/>
        </p:nvSpPr>
        <p:spPr>
          <a:xfrm>
            <a:off x="1059708" y="1818116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0" name="yt_shape_1515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149" name="yt_image_151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52" name="yt_shape_1515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3cb0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56" name="yt_table_151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035793"/>
              </p:ext>
            </p:extLst>
          </p:nvPr>
        </p:nvGraphicFramePr>
        <p:xfrm>
          <a:off x="540056" y="4208810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1"/>
                  </a:ext>
                </a:extLst>
              </a:tr>
            </a:tbl>
          </a:graphicData>
        </a:graphic>
      </p:graphicFrame>
      <p:grpSp>
        <p:nvGrpSpPr>
          <p:cNvPr id="15153" name="yt_shape_15153_skip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5140" y="2441600"/>
            <a:ext cx="1919694" cy="1767600"/>
            <a:chOff x="0" y="0"/>
            <a:chExt cx="1919694" cy="1767600"/>
          </a:xfrm>
        </p:grpSpPr>
        <p:pic>
          <p:nvPicPr>
            <p:cNvPr id="2" name="yt_image_1515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9694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55" name="yt_shape_15155"/>
            <p:cNvSpPr txBox="1"/>
            <p:nvPr/>
          </p:nvSpPr>
          <p:spPr>
            <a:xfrm>
              <a:off x="350383" y="14076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0A2392-2F31-7BAA-8B26-B41F8CBFEBEF}"/>
              </a:ext>
            </a:extLst>
          </p:cNvPr>
          <p:cNvSpPr txBox="1"/>
          <p:nvPr/>
        </p:nvSpPr>
        <p:spPr>
          <a:xfrm>
            <a:off x="6666757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8" name="yt_shape_1515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0f9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62" name="yt_table_1516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097777"/>
              </p:ext>
            </p:extLst>
          </p:nvPr>
        </p:nvGraphicFramePr>
        <p:xfrm>
          <a:off x="540056" y="344494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2"/>
                  </a:ext>
                </a:extLst>
              </a:tr>
            </a:tbl>
          </a:graphicData>
        </a:graphic>
      </p:graphicFrame>
      <p:grpSp>
        <p:nvGrpSpPr>
          <p:cNvPr id="15159" name="yt_shape_15159_skip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8812" y="1859435"/>
            <a:ext cx="1892343" cy="1585863"/>
            <a:chOff x="0" y="0"/>
            <a:chExt cx="1892343" cy="1585863"/>
          </a:xfrm>
        </p:grpSpPr>
        <p:pic>
          <p:nvPicPr>
            <p:cNvPr id="2" name="yt_image_1515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2343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61" name="yt_shape_15161"/>
            <p:cNvSpPr txBox="1"/>
            <p:nvPr/>
          </p:nvSpPr>
          <p:spPr>
            <a:xfrm>
              <a:off x="336707" y="122586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7D572F4-08D4-BAD6-DA77-BFE2C98480D4}"/>
              </a:ext>
            </a:extLst>
          </p:cNvPr>
          <p:cNvSpPr txBox="1"/>
          <p:nvPr/>
        </p:nvSpPr>
        <p:spPr>
          <a:xfrm>
            <a:off x="709062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4" name="yt_shape_1516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徐州市中考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8828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15168" name="yt_shape_15168"/>
          <p:cNvSpPr txBox="1"/>
          <p:nvPr/>
        </p:nvSpPr>
        <p:spPr>
          <a:xfrm>
            <a:off x="540000" y="438860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65" name="yt_shape_15165" title="H_183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9640" y="2011799"/>
            <a:ext cx="2072719" cy="2326527"/>
            <a:chOff x="0" y="0"/>
            <a:chExt cx="2072719" cy="2326527"/>
          </a:xfrm>
        </p:grpSpPr>
        <p:pic>
          <p:nvPicPr>
            <p:cNvPr id="2" name="yt_image_1516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72719" cy="19305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67" name="yt_shape_15167"/>
            <p:cNvSpPr txBox="1"/>
            <p:nvPr/>
          </p:nvSpPr>
          <p:spPr>
            <a:xfrm>
              <a:off x="426895" y="196652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8A60BC3-A7C8-5391-D0B9-85D7F3B40AE9}"/>
              </a:ext>
            </a:extLst>
          </p:cNvPr>
          <p:cNvSpPr txBox="1"/>
          <p:nvPr/>
        </p:nvSpPr>
        <p:spPr>
          <a:xfrm>
            <a:off x="5421968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9" name="yt_shape_1516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edae"/>
              </a:rPr>
              <a:t>的平分线相交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5173" name="yt_shape_15173"/>
          <p:cNvSpPr txBox="1"/>
          <p:nvPr/>
        </p:nvSpPr>
        <p:spPr>
          <a:xfrm>
            <a:off x="540000" y="391664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70" name="yt_shape_15170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7709" y="2011799"/>
            <a:ext cx="1616581" cy="1854468"/>
            <a:chOff x="0" y="0"/>
            <a:chExt cx="1616581" cy="1854468"/>
          </a:xfrm>
        </p:grpSpPr>
        <p:pic>
          <p:nvPicPr>
            <p:cNvPr id="2" name="yt_image_15170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6581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72" name="yt_shape_15172"/>
            <p:cNvSpPr txBox="1"/>
            <p:nvPr/>
          </p:nvSpPr>
          <p:spPr>
            <a:xfrm>
              <a:off x="198826" y="14944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第13题图</a:t>
              </a:r>
            </a:p>
          </p:txBody>
        </p:sp>
      </p:grpSp>
      <p:sp>
        <p:nvSpPr>
          <p:cNvPr id="15174" name="yt_shape_15174"/>
          <p:cNvSpPr txBox="1"/>
          <p:nvPr/>
        </p:nvSpPr>
        <p:spPr>
          <a:xfrm>
            <a:off x="540000" y="4325930"/>
            <a:ext cx="62276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175" name="yt_shape_15175"/>
          <p:cNvSpPr txBox="1"/>
          <p:nvPr/>
        </p:nvSpPr>
        <p:spPr>
          <a:xfrm>
            <a:off x="540000" y="4805233"/>
            <a:ext cx="62276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76" name="yt_shape_15176"/>
              <p:cNvSpPr txBox="1"/>
              <p:nvPr/>
            </p:nvSpPr>
            <p:spPr>
              <a:xfrm>
                <a:off x="540000" y="5284536"/>
                <a:ext cx="960359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之间具有的数量关系是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76" name="yt_shape_151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84536"/>
                <a:ext cx="9603591" cy="638893"/>
              </a:xfrm>
              <a:prstGeom prst="rect">
                <a:avLst/>
              </a:prstGeom>
              <a:blipFill>
                <a:blip r:embed="rId3"/>
                <a:stretch>
                  <a:fillRect l="-1968" r="-95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167E64E-AA08-242E-378C-7953861F4177}"/>
              </a:ext>
            </a:extLst>
          </p:cNvPr>
          <p:cNvSpPr txBox="1"/>
          <p:nvPr/>
        </p:nvSpPr>
        <p:spPr>
          <a:xfrm>
            <a:off x="5245827" y="4279124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84B699-37A6-91FD-CCFE-11E2A75F1EDA}"/>
              </a:ext>
            </a:extLst>
          </p:cNvPr>
          <p:cNvSpPr txBox="1"/>
          <p:nvPr/>
        </p:nvSpPr>
        <p:spPr>
          <a:xfrm>
            <a:off x="5398227" y="4758427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13EE2E-80D0-76F6-04DE-36042CC3C69D}"/>
                  </a:ext>
                </a:extLst>
              </p:cNvPr>
              <p:cNvSpPr txBox="1"/>
              <p:nvPr/>
            </p:nvSpPr>
            <p:spPr>
              <a:xfrm>
                <a:off x="6465027" y="5156780"/>
                <a:ext cx="35233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mathAnswerShape': 1}">
                <a:extLst>
                  <a:ext uri="{FF2B5EF4-FFF2-40B4-BE49-F238E27FC236}">
                    <a16:creationId xmlns:a16="http://schemas.microsoft.com/office/drawing/2014/main" id="{CD13EE2E-80D0-76F6-04DE-36042CC3C6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5027" y="5156780"/>
                <a:ext cx="3523361" cy="726326"/>
              </a:xfrm>
              <a:prstGeom prst="rect">
                <a:avLst/>
              </a:prstGeom>
              <a:blipFill>
                <a:blip r:embed="rId4"/>
                <a:stretch>
                  <a:fillRect l="-27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8" name="yt_shape_1517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十堰市中考改编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一副三角板按如图所示放置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250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180" name="yt_shape_15180"/>
          <p:cNvSpPr txBox="1"/>
          <p:nvPr/>
        </p:nvSpPr>
        <p:spPr>
          <a:xfrm>
            <a:off x="4955390" y="2011799"/>
            <a:ext cx="1884555" cy="15218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50" b="0" i="0" u="none" spc="12583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</a:p>
        </p:txBody>
      </p:sp>
      <p:pic>
        <p:nvPicPr>
          <p:cNvPr id="15179" name="yt_image_15179" title="H_133.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011799"/>
            <a:ext cx="1864303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5182"/>
          <p:cNvSpPr txBox="1"/>
          <p:nvPr/>
        </p:nvSpPr>
        <p:spPr>
          <a:xfrm>
            <a:off x="540000" y="1833087"/>
            <a:ext cx="6202019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AGD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CGF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AGD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CGF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CECE0A-F29F-89D3-7FE6-28C6137A7B11}"/>
              </a:ext>
            </a:extLst>
          </p:cNvPr>
          <p:cNvSpPr txBox="1"/>
          <p:nvPr/>
        </p:nvSpPr>
        <p:spPr>
          <a:xfrm>
            <a:off x="449989" y="1786281"/>
            <a:ext cx="450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2A3196-A756-6C72-C0C1-B6B7B949F44C}"/>
              </a:ext>
            </a:extLst>
          </p:cNvPr>
          <p:cNvSpPr txBox="1"/>
          <p:nvPr/>
        </p:nvSpPr>
        <p:spPr>
          <a:xfrm>
            <a:off x="449989" y="2261769"/>
            <a:ext cx="3842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E60054-51C9-BF58-852F-B79323CD228C}"/>
              </a:ext>
            </a:extLst>
          </p:cNvPr>
          <p:cNvSpPr txBox="1"/>
          <p:nvPr/>
        </p:nvSpPr>
        <p:spPr>
          <a:xfrm>
            <a:off x="449989" y="2737257"/>
            <a:ext cx="2661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47F4468-5180-0AB5-0582-61D1A6D15F43}"/>
              </a:ext>
            </a:extLst>
          </p:cNvPr>
          <p:cNvSpPr txBox="1"/>
          <p:nvPr/>
        </p:nvSpPr>
        <p:spPr>
          <a:xfrm>
            <a:off x="449989" y="3212745"/>
            <a:ext cx="6322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1AE2AC-FB29-AAC1-6F95-C1F0274B2D44}"/>
              </a:ext>
            </a:extLst>
          </p:cNvPr>
          <p:cNvSpPr txBox="1"/>
          <p:nvPr/>
        </p:nvSpPr>
        <p:spPr>
          <a:xfrm>
            <a:off x="449989" y="3688233"/>
            <a:ext cx="603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43993AB-C403-2901-3C6F-1CB2F5E24CFF}"/>
              </a:ext>
            </a:extLst>
          </p:cNvPr>
          <p:cNvSpPr txBox="1"/>
          <p:nvPr/>
        </p:nvSpPr>
        <p:spPr>
          <a:xfrm>
            <a:off x="449989" y="4163721"/>
            <a:ext cx="4045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A6CBDE5-893F-F7F8-9BAF-E400DF1EC51F}"/>
              </a:ext>
            </a:extLst>
          </p:cNvPr>
          <p:cNvSpPr txBox="1"/>
          <p:nvPr/>
        </p:nvSpPr>
        <p:spPr>
          <a:xfrm>
            <a:off x="449989" y="4639209"/>
            <a:ext cx="6003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4" name="yt_shape_1518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183" name="yt_image_15183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86" name="yt_shape_15186"/>
          <p:cNvSpPr txBox="1"/>
          <p:nvPr/>
        </p:nvSpPr>
        <p:spPr>
          <a:xfrm>
            <a:off x="540119" y="1431377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a25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我们把形如图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的图形称之为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0f0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c835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试解答下列问题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并加以证明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ef92d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189" name="yt_image_15189" title="H_141.6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0592" y="3966262"/>
            <a:ext cx="3691407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F52F65-7AEF-E4E3-8ED1-2434660B68B5}"/>
              </a:ext>
            </a:extLst>
          </p:cNvPr>
          <p:cNvSpPr txBox="1"/>
          <p:nvPr/>
        </p:nvSpPr>
        <p:spPr>
          <a:xfrm>
            <a:off x="450108" y="3762011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C30BE9-8941-A478-3BC0-5A66A7F28095}"/>
              </a:ext>
            </a:extLst>
          </p:cNvPr>
          <p:cNvSpPr txBox="1"/>
          <p:nvPr/>
        </p:nvSpPr>
        <p:spPr>
          <a:xfrm>
            <a:off x="450108" y="4237499"/>
            <a:ext cx="1111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5FAFE9-0B79-2C47-F6BC-294462BD82D4}"/>
              </a:ext>
            </a:extLst>
          </p:cNvPr>
          <p:cNvSpPr txBox="1"/>
          <p:nvPr/>
        </p:nvSpPr>
        <p:spPr>
          <a:xfrm>
            <a:off x="450108" y="471298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  <a:sym typeface="_⨹_1_ef92d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E790BA-3662-3989-DE99-0646D2F31E24}"/>
              </a:ext>
            </a:extLst>
          </p:cNvPr>
          <p:cNvSpPr txBox="1"/>
          <p:nvPr/>
        </p:nvSpPr>
        <p:spPr>
          <a:xfrm>
            <a:off x="450108" y="5188475"/>
            <a:ext cx="8879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CC05B0-543F-86C5-9800-B0535A8074DF}"/>
              </a:ext>
            </a:extLst>
          </p:cNvPr>
          <p:cNvSpPr txBox="1"/>
          <p:nvPr/>
        </p:nvSpPr>
        <p:spPr>
          <a:xfrm>
            <a:off x="450108" y="6093296"/>
            <a:ext cx="4023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91" name="yt_shape_15191"/>
              <p:cNvSpPr txBox="1"/>
              <p:nvPr/>
            </p:nvSpPr>
            <p:spPr>
              <a:xfrm>
                <a:off x="540000" y="900000"/>
                <a:ext cx="8734763" cy="41036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91" name="yt_shape_15191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34763" cy="4103624"/>
              </a:xfrm>
              <a:prstGeom prst="rect">
                <a:avLst/>
              </a:prstGeom>
              <a:blipFill>
                <a:blip r:embed="rId2"/>
                <a:stretch>
                  <a:fillRect l="-2165" t="-1337" r="-1187" b="-1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94" name="yt_image_15194" title="H_141.6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0592" y="1531667"/>
            <a:ext cx="3691407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1F6542-BBFB-42B6-A924-8251796455E6}"/>
              </a:ext>
            </a:extLst>
          </p:cNvPr>
          <p:cNvSpPr txBox="1"/>
          <p:nvPr/>
        </p:nvSpPr>
        <p:spPr>
          <a:xfrm>
            <a:off x="449989" y="1328682"/>
            <a:ext cx="6872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C5E99F-69E6-01DC-48F0-EB750938EC31}"/>
              </a:ext>
            </a:extLst>
          </p:cNvPr>
          <p:cNvSpPr txBox="1"/>
          <p:nvPr/>
        </p:nvSpPr>
        <p:spPr>
          <a:xfrm>
            <a:off x="449989" y="1804170"/>
            <a:ext cx="348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BC263E-1F16-4A1F-7E9A-A2636AED0009}"/>
              </a:ext>
            </a:extLst>
          </p:cNvPr>
          <p:cNvSpPr txBox="1"/>
          <p:nvPr/>
        </p:nvSpPr>
        <p:spPr>
          <a:xfrm>
            <a:off x="449989" y="2279658"/>
            <a:ext cx="7053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AF01E8-BDF2-BE4A-E432-C3035BA32932}"/>
              </a:ext>
            </a:extLst>
          </p:cNvPr>
          <p:cNvSpPr txBox="1"/>
          <p:nvPr/>
        </p:nvSpPr>
        <p:spPr>
          <a:xfrm>
            <a:off x="449989" y="2755146"/>
            <a:ext cx="557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2400AC-5CF2-3DC3-816C-D9C3046065EF}"/>
              </a:ext>
            </a:extLst>
          </p:cNvPr>
          <p:cNvSpPr txBox="1"/>
          <p:nvPr/>
        </p:nvSpPr>
        <p:spPr>
          <a:xfrm>
            <a:off x="449989" y="3230634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2BCAB3-C338-346D-7E59-110756018449}"/>
              </a:ext>
            </a:extLst>
          </p:cNvPr>
          <p:cNvSpPr txBox="1"/>
          <p:nvPr/>
        </p:nvSpPr>
        <p:spPr>
          <a:xfrm>
            <a:off x="449989" y="3706122"/>
            <a:ext cx="334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489E7E0-7858-3950-53C8-6F6968806A85}"/>
                  </a:ext>
                </a:extLst>
              </p:cNvPr>
              <p:cNvSpPr txBox="1"/>
              <p:nvPr/>
            </p:nvSpPr>
            <p:spPr>
              <a:xfrm>
                <a:off x="449989" y="4181610"/>
                <a:ext cx="3823398" cy="8291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3}">
                <a:extLst>
                  <a:ext uri="{FF2B5EF4-FFF2-40B4-BE49-F238E27FC236}">
                    <a16:creationId xmlns:a16="http://schemas.microsoft.com/office/drawing/2014/main" id="{A489E7E0-7858-3950-53C8-6F6968806A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1610"/>
                <a:ext cx="3823398" cy="829133"/>
              </a:xfrm>
              <a:prstGeom prst="rect">
                <a:avLst/>
              </a:prstGeom>
              <a:blipFill>
                <a:blip r:embed="rId4"/>
                <a:stretch>
                  <a:fillRect l="-2552" r="-2552" b="-7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6" name="yt_shape_1519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为任意角时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4ab6"/>
              </a:rPr>
              <a:t>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间存在着怎样的数量关系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直接写出结论即可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198" name="yt_image_15198" title="H_141.6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0592" y="1995319"/>
            <a:ext cx="3691407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E37386-BF6D-2300-DFB6-A80D7AEE786F}"/>
              </a:ext>
            </a:extLst>
          </p:cNvPr>
          <p:cNvSpPr txBox="1"/>
          <p:nvPr/>
        </p:nvSpPr>
        <p:spPr>
          <a:xfrm>
            <a:off x="450108" y="1804170"/>
            <a:ext cx="4334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6" name="yt_shape_15096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5095" name="yt_image_15095" title="H_31.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98" name="yt_shape_15098"/>
          <p:cNvSpPr txBox="1"/>
          <p:nvPr/>
        </p:nvSpPr>
        <p:spPr>
          <a:xfrm>
            <a:off x="540120" y="138642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ddb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099" name="yt_image_15099" title="H_82.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3829" y="2481743"/>
            <a:ext cx="2324341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01" name="yt_shape_15101"/>
          <p:cNvSpPr txBox="1"/>
          <p:nvPr/>
        </p:nvSpPr>
        <p:spPr>
          <a:xfrm>
            <a:off x="540000" y="306896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5102"/>
              <p:cNvSpPr txBox="1"/>
              <p:nvPr/>
            </p:nvSpPr>
            <p:spPr>
              <a:xfrm>
                <a:off x="540000" y="3497475"/>
                <a:ext cx="5725926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的角平分线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7" name="yt_shape_15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97475"/>
                <a:ext cx="5725926" cy="3027047"/>
              </a:xfrm>
              <a:prstGeom prst="rect">
                <a:avLst/>
              </a:prstGeom>
              <a:blipFill>
                <a:blip r:embed="rId4"/>
                <a:stretch>
                  <a:fillRect l="-3301" t="-1815" r="-2236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9" name="yt_shape_15109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运用三角形内角和定理求角的度数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要找出所求角所在的三角形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20a9"/>
              </a:rPr>
              <a:t>根据已知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先求出此三角形的另外两角的度数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三角形中已知两角的度数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常利用三角形内角和等于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求第三个角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2f86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三角形中角的关系较复杂时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可利用方程或方程组进行角的求值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3" name="yt_shape_151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112" name="yt_image_1511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15" name="yt_shape_15115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三角形的内角和定理</a:t>
            </a:r>
          </a:p>
        </p:txBody>
      </p:sp>
      <p:sp>
        <p:nvSpPr>
          <p:cNvPr id="15116" name="yt_shape_15116"/>
          <p:cNvSpPr txBox="1"/>
          <p:nvPr/>
        </p:nvSpPr>
        <p:spPr>
          <a:xfrm>
            <a:off x="540000" y="1971599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若一个三角形的两个内角的度数分别为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17" name="yt_table_151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851828"/>
              </p:ext>
            </p:extLst>
          </p:nvPr>
        </p:nvGraphicFramePr>
        <p:xfrm>
          <a:off x="540056" y="2450902"/>
          <a:ext cx="696182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  <a:gridCol w="3472180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4"/>
                  </a:ext>
                </a:extLst>
              </a:tr>
            </a:tbl>
          </a:graphicData>
        </a:graphic>
      </p:graphicFrame>
      <p:pic>
        <p:nvPicPr>
          <p:cNvPr id="3" name="yt_shape_1716044152068" title="H_26.259764">
            <a:extLst>
              <a:ext uri="{FF2B5EF4-FFF2-40B4-BE49-F238E27FC236}">
                <a16:creationId xmlns:a16="http://schemas.microsoft.com/office/drawing/2014/main" id="{4AB6F903-7926-4C37-F667-40757A6BC7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8FDEE9-0AF6-015D-6EB1-83336113AA42}"/>
              </a:ext>
            </a:extLst>
          </p:cNvPr>
          <p:cNvSpPr txBox="1"/>
          <p:nvPr/>
        </p:nvSpPr>
        <p:spPr>
          <a:xfrm>
            <a:off x="10584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9" name="yt_shape_1511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c4ba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23" name="yt_table_1512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881430"/>
              </p:ext>
            </p:extLst>
          </p:nvPr>
        </p:nvGraphicFramePr>
        <p:xfrm>
          <a:off x="540056" y="3768346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"/>
                  </a:ext>
                </a:extLst>
              </a:tr>
            </a:tbl>
          </a:graphicData>
        </a:graphic>
      </p:graphicFrame>
      <p:grpSp>
        <p:nvGrpSpPr>
          <p:cNvPr id="15120" name="yt_shape_15120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5820" y="1859435"/>
            <a:ext cx="1778302" cy="1909332"/>
            <a:chOff x="0" y="0"/>
            <a:chExt cx="1778302" cy="1909332"/>
          </a:xfrm>
        </p:grpSpPr>
        <p:pic>
          <p:nvPicPr>
            <p:cNvPr id="2" name="yt_image_1512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8302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22" name="yt_shape_15122"/>
            <p:cNvSpPr txBox="1"/>
            <p:nvPr/>
          </p:nvSpPr>
          <p:spPr>
            <a:xfrm>
              <a:off x="355870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037CA5F-99EC-06B6-FDC3-EB189C17D707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5" name="yt_shape_1512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db07"/>
              </a:rPr>
              <a:t>的度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29" name="yt_table_1512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977814"/>
              </p:ext>
            </p:extLst>
          </p:nvPr>
        </p:nvGraphicFramePr>
        <p:xfrm>
          <a:off x="540056" y="3878050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9"/>
                  </a:ext>
                </a:extLst>
              </a:tr>
            </a:tbl>
          </a:graphicData>
        </a:graphic>
      </p:graphicFrame>
      <p:grpSp>
        <p:nvGrpSpPr>
          <p:cNvPr id="15126" name="yt_shape_15126_skip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0492" y="1859435"/>
            <a:ext cx="1868977" cy="2019060"/>
            <a:chOff x="0" y="0"/>
            <a:chExt cx="1868977" cy="2019060"/>
          </a:xfrm>
        </p:grpSpPr>
        <p:pic>
          <p:nvPicPr>
            <p:cNvPr id="2" name="yt_image_1512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8977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28" name="yt_shape_15128"/>
            <p:cNvSpPr txBox="1"/>
            <p:nvPr/>
          </p:nvSpPr>
          <p:spPr>
            <a:xfrm>
              <a:off x="401207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15131" name="yt_shape_15131"/>
          <p:cNvSpPr txBox="1"/>
          <p:nvPr/>
        </p:nvSpPr>
        <p:spPr>
          <a:xfrm>
            <a:off x="540000" y="4404221"/>
            <a:ext cx="90200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32" name="yt_table_151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200420"/>
              </p:ext>
            </p:extLst>
          </p:nvPr>
        </p:nvGraphicFramePr>
        <p:xfrm>
          <a:off x="540056" y="4883524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0"/>
                  </a:ext>
                </a:extLst>
              </a:tr>
            </a:tbl>
          </a:graphicData>
        </a:graphic>
      </p:graphicFrame>
      <p:sp>
        <p:nvSpPr>
          <p:cNvPr id="15134" name="yt_shape_15134"/>
          <p:cNvSpPr txBox="1"/>
          <p:nvPr/>
        </p:nvSpPr>
        <p:spPr>
          <a:xfrm>
            <a:off x="540119" y="540969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遂宁市中考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若三角形三个内角的比为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则这个三角形是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a9b4,isEnd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EA13B4-321B-3D58-46E3-CDF507CBE446}"/>
              </a:ext>
            </a:extLst>
          </p:cNvPr>
          <p:cNvSpPr txBox="1"/>
          <p:nvPr/>
        </p:nvSpPr>
        <p:spPr>
          <a:xfrm>
            <a:off x="16693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94515D-E02B-C1D3-E441-048F06EEDE9B}"/>
              </a:ext>
            </a:extLst>
          </p:cNvPr>
          <p:cNvSpPr txBox="1"/>
          <p:nvPr/>
        </p:nvSpPr>
        <p:spPr>
          <a:xfrm>
            <a:off x="8552589" y="4357415"/>
            <a:ext cx="4007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42FE40-D32C-DB96-ECEF-5292B631E774}"/>
              </a:ext>
            </a:extLst>
          </p:cNvPr>
          <p:cNvSpPr txBox="1"/>
          <p:nvPr/>
        </p:nvSpPr>
        <p:spPr>
          <a:xfrm>
            <a:off x="10127507" y="53628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5" name="yt_shape_15135"/>
          <p:cNvSpPr txBox="1"/>
          <p:nvPr/>
        </p:nvSpPr>
        <p:spPr>
          <a:xfrm>
            <a:off x="540000" y="900000"/>
            <a:ext cx="97206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15139" name="yt_shape_15139"/>
          <p:cNvSpPr txBox="1"/>
          <p:nvPr/>
        </p:nvSpPr>
        <p:spPr>
          <a:xfrm>
            <a:off x="540000" y="313673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36" name="yt_shape_15136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7836" y="1379303"/>
            <a:ext cx="1556326" cy="1707021"/>
            <a:chOff x="0" y="0"/>
            <a:chExt cx="1556326" cy="1707021"/>
          </a:xfrm>
        </p:grpSpPr>
        <p:pic>
          <p:nvPicPr>
            <p:cNvPr id="2" name="yt_image_1513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6326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38" name="yt_shape_15138"/>
            <p:cNvSpPr txBox="1"/>
            <p:nvPr/>
          </p:nvSpPr>
          <p:spPr>
            <a:xfrm>
              <a:off x="244882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1F63FD6-E27A-37FD-B024-12C5ADAA8A84}"/>
              </a:ext>
            </a:extLst>
          </p:cNvPr>
          <p:cNvSpPr txBox="1"/>
          <p:nvPr/>
        </p:nvSpPr>
        <p:spPr>
          <a:xfrm>
            <a:off x="8857389" y="8531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0" name="yt_shape_1514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f57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翻折得到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141" name="yt_image_15141" title="H_123.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3979" y="2011799"/>
            <a:ext cx="2324041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8C1A83-7E52-D598-5EF5-041EA576038B}"/>
              </a:ext>
            </a:extLst>
          </p:cNvPr>
          <p:cNvSpPr txBox="1"/>
          <p:nvPr/>
        </p:nvSpPr>
        <p:spPr>
          <a:xfrm>
            <a:off x="5293571" y="1328682"/>
            <a:ext cx="10944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3" name="yt_shape_1514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7aa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144" name="yt_image_15144" title="H_95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9830" y="2011799"/>
            <a:ext cx="1872338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46" name="yt_shape_15146"/>
          <p:cNvSpPr txBox="1"/>
          <p:nvPr/>
        </p:nvSpPr>
        <p:spPr>
          <a:xfrm>
            <a:off x="540000" y="3279613"/>
            <a:ext cx="809356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边上的高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72848C-E9AB-49AF-1EDE-7C4F83FA4B40}"/>
              </a:ext>
            </a:extLst>
          </p:cNvPr>
          <p:cNvSpPr txBox="1"/>
          <p:nvPr/>
        </p:nvSpPr>
        <p:spPr>
          <a:xfrm>
            <a:off x="449989" y="3232807"/>
            <a:ext cx="8195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边上的高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A68F1C-C3CE-DA75-108B-FEABAE3B3764}"/>
              </a:ext>
            </a:extLst>
          </p:cNvPr>
          <p:cNvSpPr txBox="1"/>
          <p:nvPr/>
        </p:nvSpPr>
        <p:spPr>
          <a:xfrm>
            <a:off x="449989" y="3708295"/>
            <a:ext cx="4788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245B6F-8822-EC8C-6F9D-419FEF678BBD}"/>
              </a:ext>
            </a:extLst>
          </p:cNvPr>
          <p:cNvSpPr txBox="1"/>
          <p:nvPr/>
        </p:nvSpPr>
        <p:spPr>
          <a:xfrm>
            <a:off x="449989" y="4183783"/>
            <a:ext cx="571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F4F03F-76CD-4295-3EC5-979A0E1328D0}"/>
              </a:ext>
            </a:extLst>
          </p:cNvPr>
          <p:cNvSpPr txBox="1"/>
          <p:nvPr/>
        </p:nvSpPr>
        <p:spPr>
          <a:xfrm>
            <a:off x="449989" y="4659271"/>
            <a:ext cx="4985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1486</Words>
  <Application>Microsoft Office PowerPoint</Application>
  <PresentationFormat>宽屏</PresentationFormat>
  <Paragraphs>139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52" baseType="lpstr">
      <vt:lpstr>,isEnd</vt:lpstr>
      <vt:lpstr>_⨹_1_0a25c</vt:lpstr>
      <vt:lpstr>_⨹_1_40f97</vt:lpstr>
      <vt:lpstr>_⨹_1_4f579,isEnd</vt:lpstr>
      <vt:lpstr>_⨹_1_5ddbc</vt:lpstr>
      <vt:lpstr>_⨹_1_87aa5</vt:lpstr>
      <vt:lpstr>_⨹_1_88828,isEnd</vt:lpstr>
      <vt:lpstr>_⨹_1_9250d</vt:lpstr>
      <vt:lpstr>_⨹_1_a0f0a</vt:lpstr>
      <vt:lpstr>_⨹_1_a3cb0</vt:lpstr>
      <vt:lpstr>_⨹_1_d4ab6</vt:lpstr>
      <vt:lpstr>_⨹_1_dc835</vt:lpstr>
      <vt:lpstr>_⨹_1_ef92d</vt:lpstr>
      <vt:lpstr>_⨹_1_fa9b4,isEnd</vt:lpstr>
      <vt:lpstr>_⨹_13_05c64,isEnd</vt:lpstr>
      <vt:lpstr>_⨹_2_b2f86</vt:lpstr>
      <vt:lpstr>_⨹_2_cdb07</vt:lpstr>
      <vt:lpstr>_⨹_4_9c4ba</vt:lpstr>
      <vt:lpstr>_⨹_4_b20a9</vt:lpstr>
      <vt:lpstr>_⨹_6_8edae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10</cp:revision>
  <dcterms:created xsi:type="dcterms:W3CDTF">2024-05-18T14:44:41Z</dcterms:created>
  <dcterms:modified xsi:type="dcterms:W3CDTF">2024-05-20T10:38:29Z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