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7" r:id="rId5"/>
    <p:sldId id="308" r:id="rId6"/>
    <p:sldId id="311" r:id="rId7"/>
    <p:sldId id="312" r:id="rId8"/>
    <p:sldId id="313" r:id="rId9"/>
    <p:sldId id="314" r:id="rId10"/>
    <p:sldId id="317" r:id="rId11"/>
    <p:sldId id="318" r:id="rId12"/>
    <p:sldId id="326" r:id="rId13"/>
    <p:sldId id="319" r:id="rId14"/>
    <p:sldId id="324" r:id="rId15"/>
    <p:sldId id="327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21" name="yt_image_1542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105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23" name="yt_image_1542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1263" y="1634529"/>
            <a:ext cx="4829472" cy="242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7" name="yt_shape_15477"/>
          <p:cNvSpPr txBox="1"/>
          <p:nvPr/>
        </p:nvSpPr>
        <p:spPr>
          <a:xfrm>
            <a:off x="540119" y="900000"/>
            <a:ext cx="11651881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ef3d"/>
              </a:rPr>
              <a:t> </a:t>
            </a:r>
            <a:r>
              <a:rPr lang="en-US" altLang="zh-CN" sz="2400" b="0" i="1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APC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的垂直平分线上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的外角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5480" name="yt_image_15480" title="H_113.1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57997" y="2491102"/>
            <a:ext cx="3994002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60EF54-9167-6277-50B0-7172ED8B1299}"/>
              </a:ext>
            </a:extLst>
          </p:cNvPr>
          <p:cNvSpPr txBox="1"/>
          <p:nvPr/>
        </p:nvSpPr>
        <p:spPr>
          <a:xfrm>
            <a:off x="450108" y="2279658"/>
            <a:ext cx="5956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的垂直平分线上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E3E864-E7C4-BA7D-341D-13113557386A}"/>
              </a:ext>
            </a:extLst>
          </p:cNvPr>
          <p:cNvSpPr txBox="1"/>
          <p:nvPr/>
        </p:nvSpPr>
        <p:spPr>
          <a:xfrm>
            <a:off x="450108" y="2755146"/>
            <a:ext cx="436987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535450-BB89-2D62-834D-71AD2E0B3CAA}"/>
              </a:ext>
            </a:extLst>
          </p:cNvPr>
          <p:cNvSpPr txBox="1"/>
          <p:nvPr/>
        </p:nvSpPr>
        <p:spPr>
          <a:xfrm>
            <a:off x="450108" y="3230634"/>
            <a:ext cx="419487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的外角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FC650C-3965-0275-5B8B-063AB3B55897}"/>
              </a:ext>
            </a:extLst>
          </p:cNvPr>
          <p:cNvSpPr txBox="1"/>
          <p:nvPr/>
        </p:nvSpPr>
        <p:spPr>
          <a:xfrm>
            <a:off x="450108" y="3706122"/>
            <a:ext cx="4883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5483"/>
          <p:cNvSpPr txBox="1"/>
          <p:nvPr/>
        </p:nvSpPr>
        <p:spPr>
          <a:xfrm>
            <a:off x="540000" y="1748359"/>
            <a:ext cx="4879541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BQA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AQC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AQC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BQA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5484" name="yt_image_15484" title="H_113.1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57997" y="1748359"/>
            <a:ext cx="3994002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3ADDEC-40ED-57BE-D398-1E57F7127E8A}"/>
              </a:ext>
            </a:extLst>
          </p:cNvPr>
          <p:cNvSpPr txBox="1"/>
          <p:nvPr/>
        </p:nvSpPr>
        <p:spPr>
          <a:xfrm>
            <a:off x="449989" y="1701553"/>
            <a:ext cx="465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206215-9CBB-EFC6-B7E5-F649347681C0}"/>
              </a:ext>
            </a:extLst>
          </p:cNvPr>
          <p:cNvSpPr txBox="1"/>
          <p:nvPr/>
        </p:nvSpPr>
        <p:spPr>
          <a:xfrm>
            <a:off x="449989" y="2177041"/>
            <a:ext cx="3002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BQA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AAD319-307C-F7E9-1FCD-71B14FFA0351}"/>
              </a:ext>
            </a:extLst>
          </p:cNvPr>
          <p:cNvSpPr txBox="1"/>
          <p:nvPr/>
        </p:nvSpPr>
        <p:spPr>
          <a:xfrm>
            <a:off x="449989" y="2652529"/>
            <a:ext cx="4217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AQC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26FA5C8-2BC8-2979-AB45-B3C7F666567D}"/>
              </a:ext>
            </a:extLst>
          </p:cNvPr>
          <p:cNvSpPr txBox="1"/>
          <p:nvPr/>
        </p:nvSpPr>
        <p:spPr>
          <a:xfrm>
            <a:off x="449989" y="3128017"/>
            <a:ext cx="4674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AQC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8DC463-3B48-9E6D-532A-EE03F7FBF900}"/>
              </a:ext>
            </a:extLst>
          </p:cNvPr>
          <p:cNvSpPr txBox="1"/>
          <p:nvPr/>
        </p:nvSpPr>
        <p:spPr>
          <a:xfrm>
            <a:off x="449989" y="3603505"/>
            <a:ext cx="3613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BQA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B7A130-F677-7021-83A0-2E11B1E4FED2}"/>
              </a:ext>
            </a:extLst>
          </p:cNvPr>
          <p:cNvSpPr txBox="1"/>
          <p:nvPr/>
        </p:nvSpPr>
        <p:spPr>
          <a:xfrm>
            <a:off x="449989" y="4078993"/>
            <a:ext cx="50124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F1890F1-F77A-C430-5794-F5DA1CAD2872}"/>
              </a:ext>
            </a:extLst>
          </p:cNvPr>
          <p:cNvSpPr txBox="1"/>
          <p:nvPr/>
        </p:nvSpPr>
        <p:spPr>
          <a:xfrm>
            <a:off x="449989" y="4554481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0B95193-74D3-B7EA-7E72-17CD38E33641}"/>
              </a:ext>
            </a:extLst>
          </p:cNvPr>
          <p:cNvSpPr txBox="1"/>
          <p:nvPr/>
        </p:nvSpPr>
        <p:spPr>
          <a:xfrm>
            <a:off x="449989" y="5029969"/>
            <a:ext cx="2137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5482"/>
          <p:cNvSpPr txBox="1"/>
          <p:nvPr/>
        </p:nvSpPr>
        <p:spPr>
          <a:xfrm>
            <a:off x="540000" y="76470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长为半径画弧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4e37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AQC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7" name="yt_shape_15487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5486" name="yt_image_15486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89" name="yt_shape_15489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的两边与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的两边分别平行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4331,isEnd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哈尔滨市中考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14ae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已知在非直角三角形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所在直线交于点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30ab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BHC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083CAD-31B4-80A3-85C7-0255DC028CA0}"/>
              </a:ext>
            </a:extLst>
          </p:cNvPr>
          <p:cNvSpPr txBox="1"/>
          <p:nvPr/>
        </p:nvSpPr>
        <p:spPr>
          <a:xfrm>
            <a:off x="1059708" y="1910847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39F080-FB50-0E13-C13D-BE5CEC17BF3E}"/>
              </a:ext>
            </a:extLst>
          </p:cNvPr>
          <p:cNvSpPr txBox="1"/>
          <p:nvPr/>
        </p:nvSpPr>
        <p:spPr>
          <a:xfrm>
            <a:off x="3558433" y="286182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522F40-19AF-1467-76EF-FFD77DC6E538}"/>
              </a:ext>
            </a:extLst>
          </p:cNvPr>
          <p:cNvSpPr txBox="1"/>
          <p:nvPr/>
        </p:nvSpPr>
        <p:spPr>
          <a:xfrm>
            <a:off x="3288558" y="3812799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3" name="yt_shape_15493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5492" name="yt_image_154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95" name="yt_shape_15495"/>
          <p:cNvSpPr txBox="1"/>
          <p:nvPr/>
        </p:nvSpPr>
        <p:spPr>
          <a:xfrm>
            <a:off x="540000" y="1431377"/>
            <a:ext cx="92140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一张三角形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496" name="yt_image_1549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5920" y="2105866"/>
            <a:ext cx="1883286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00" name="yt_shape_15500"/>
          <p:cNvSpPr txBox="1"/>
          <p:nvPr/>
        </p:nvSpPr>
        <p:spPr>
          <a:xfrm>
            <a:off x="5999014" y="3372310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</p:txBody>
      </p:sp>
      <p:sp>
        <p:nvSpPr>
          <p:cNvPr id="15505" name="yt_shape_15505"/>
          <p:cNvSpPr txBox="1"/>
          <p:nvPr/>
        </p:nvSpPr>
        <p:spPr>
          <a:xfrm>
            <a:off x="539881" y="350680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5506" name="yt_shape_15506"/>
          <p:cNvSpPr txBox="1"/>
          <p:nvPr/>
        </p:nvSpPr>
        <p:spPr>
          <a:xfrm>
            <a:off x="540000" y="39160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探究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如果沿直线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5e8b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数量关系是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FC56CF-7843-0066-13A0-1E75DDF0D59F}"/>
              </a:ext>
            </a:extLst>
          </p:cNvPr>
          <p:cNvSpPr txBox="1"/>
          <p:nvPr/>
        </p:nvSpPr>
        <p:spPr>
          <a:xfrm>
            <a:off x="2278789" y="4344771"/>
            <a:ext cx="2489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BDA'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7" name="yt_shape_15507"/>
          <p:cNvSpPr txBox="1"/>
          <p:nvPr/>
        </p:nvSpPr>
        <p:spPr>
          <a:xfrm>
            <a:off x="540119" y="692696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探究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如果折成图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0353,isEnd"/>
              </a:rPr>
              <a:t>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探究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如果折成图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的数量关系是什么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91d4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069037-22D9-90D8-E158-ECF5E6F4CCC5}"/>
              </a:ext>
            </a:extLst>
          </p:cNvPr>
          <p:cNvSpPr txBox="1"/>
          <p:nvPr/>
        </p:nvSpPr>
        <p:spPr>
          <a:xfrm>
            <a:off x="1059708" y="1121378"/>
            <a:ext cx="373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BDA'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CEA'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4" name="yt_shape_15502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08368" y="2527043"/>
            <a:ext cx="1890198" cy="1783602"/>
            <a:chOff x="0" y="0"/>
            <a:chExt cx="1890198" cy="1783602"/>
          </a:xfrm>
        </p:grpSpPr>
        <p:pic>
          <p:nvPicPr>
            <p:cNvPr id="5" name="yt_image_15502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0198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5504"/>
            <p:cNvSpPr txBox="1"/>
            <p:nvPr/>
          </p:nvSpPr>
          <p:spPr>
            <a:xfrm>
              <a:off x="716550" y="1423602"/>
              <a:ext cx="49309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图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</a:p>
          </p:txBody>
        </p:sp>
      </p:grpSp>
      <p:pic>
        <p:nvPicPr>
          <p:cNvPr id="7" name="yt_image_1549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8128" y="2545126"/>
            <a:ext cx="1886020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5501"/>
          <p:cNvSpPr txBox="1"/>
          <p:nvPr/>
        </p:nvSpPr>
        <p:spPr>
          <a:xfrm>
            <a:off x="7872589" y="3811570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</p:txBody>
      </p:sp>
      <p:sp>
        <p:nvSpPr>
          <p:cNvPr id="9" name="yt_shape_15509"/>
          <p:cNvSpPr txBox="1"/>
          <p:nvPr/>
        </p:nvSpPr>
        <p:spPr>
          <a:xfrm>
            <a:off x="540000" y="2475007"/>
            <a:ext cx="5762796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DFA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DFA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A'DE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沿直线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折叠而得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DA'E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0D400B6-3293-94DB-7F00-07230C1D7F25}"/>
              </a:ext>
            </a:extLst>
          </p:cNvPr>
          <p:cNvSpPr txBox="1"/>
          <p:nvPr/>
        </p:nvSpPr>
        <p:spPr>
          <a:xfrm>
            <a:off x="449989" y="2428201"/>
            <a:ext cx="522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7425B4D-819D-FCD6-CE4F-9386D2806ED1}"/>
              </a:ext>
            </a:extLst>
          </p:cNvPr>
          <p:cNvSpPr txBox="1"/>
          <p:nvPr/>
        </p:nvSpPr>
        <p:spPr>
          <a:xfrm>
            <a:off x="449989" y="2903689"/>
            <a:ext cx="3855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33E4D32-A91A-C71B-22A4-327C445D16E0}"/>
              </a:ext>
            </a:extLst>
          </p:cNvPr>
          <p:cNvSpPr txBox="1"/>
          <p:nvPr/>
        </p:nvSpPr>
        <p:spPr>
          <a:xfrm>
            <a:off x="449989" y="3379177"/>
            <a:ext cx="389997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DFA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315831D-DC57-C55A-3304-AD6F3F7E2DBF}"/>
              </a:ext>
            </a:extLst>
          </p:cNvPr>
          <p:cNvSpPr txBox="1"/>
          <p:nvPr/>
        </p:nvSpPr>
        <p:spPr>
          <a:xfrm>
            <a:off x="449989" y="3854665"/>
            <a:ext cx="354755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DFA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3A95D6D-29A7-2429-7EE1-AF1400304175}"/>
              </a:ext>
            </a:extLst>
          </p:cNvPr>
          <p:cNvSpPr txBox="1"/>
          <p:nvPr/>
        </p:nvSpPr>
        <p:spPr>
          <a:xfrm>
            <a:off x="449989" y="4330153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54C23D7-CAD7-9897-32E1-DB093C87D7C0}"/>
              </a:ext>
            </a:extLst>
          </p:cNvPr>
          <p:cNvSpPr txBox="1"/>
          <p:nvPr/>
        </p:nvSpPr>
        <p:spPr>
          <a:xfrm>
            <a:off x="449989" y="4805641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7E3EFD4-3487-C87A-F114-A3901631C566}"/>
              </a:ext>
            </a:extLst>
          </p:cNvPr>
          <p:cNvSpPr txBox="1"/>
          <p:nvPr/>
        </p:nvSpPr>
        <p:spPr>
          <a:xfrm>
            <a:off x="449989" y="5281129"/>
            <a:ext cx="588714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A'DE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沿直线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折叠而得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DB6589B-E43A-FCF1-AD98-6E1E5F1D5D68}"/>
              </a:ext>
            </a:extLst>
          </p:cNvPr>
          <p:cNvSpPr txBox="1"/>
          <p:nvPr/>
        </p:nvSpPr>
        <p:spPr>
          <a:xfrm>
            <a:off x="449989" y="5756617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DA'E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4D23F58-63CF-C5EB-9BB0-363DB212A560}"/>
              </a:ext>
            </a:extLst>
          </p:cNvPr>
          <p:cNvSpPr txBox="1"/>
          <p:nvPr/>
        </p:nvSpPr>
        <p:spPr>
          <a:xfrm>
            <a:off x="449989" y="6232105"/>
            <a:ext cx="4158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6" name="yt_shape_15426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5425" name="yt_image_15425" title="H_41.85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28" name="yt_shape_15428"/>
          <p:cNvSpPr txBox="1"/>
          <p:nvPr/>
        </p:nvSpPr>
        <p:spPr>
          <a:xfrm>
            <a:off x="540000" y="1482165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命题及相关概念</a:t>
            </a:r>
          </a:p>
        </p:txBody>
      </p:sp>
      <p:sp>
        <p:nvSpPr>
          <p:cNvPr id="15429" name="yt_shape_15429"/>
          <p:cNvSpPr txBox="1"/>
          <p:nvPr/>
        </p:nvSpPr>
        <p:spPr>
          <a:xfrm>
            <a:off x="540120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两点之间线段最短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是假命题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是真命题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770d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是公理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其中说法正确的有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30" name="yt_table_154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344997"/>
              </p:ext>
            </p:extLst>
          </p:nvPr>
        </p:nvGraphicFramePr>
        <p:xfrm>
          <a:off x="540056" y="2931034"/>
          <a:ext cx="4675506" cy="950976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53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7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432" name="yt_shape_15432"/>
              <p:cNvSpPr txBox="1"/>
              <p:nvPr/>
            </p:nvSpPr>
            <p:spPr>
              <a:xfrm>
                <a:off x="540119" y="3932588"/>
                <a:ext cx="11492915" cy="1109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用三个不等式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中的两个不等式作为条件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3e71e"/>
                  </a:rPr>
                  <a:t>余下的一个不等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式作为结论组成一个命题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组成真命题的个数为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m="http://schemas.openxmlformats.org/officeDocument/2006/math" xmlns:p14="http://schemas.microsoft.com/office/powerpoint/2010/main">
          <p:sp>
            <p:nvSpPr>
              <p:cNvPr id="15432" name="yt_shape_15432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32588"/>
                <a:ext cx="11492915" cy="1109150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434" name="yt_table_154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567630"/>
              </p:ext>
            </p:extLst>
          </p:nvPr>
        </p:nvGraphicFramePr>
        <p:xfrm>
          <a:off x="540056" y="5092526"/>
          <a:ext cx="4142106" cy="950976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5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2"/>
                  </a:ext>
                </a:extLst>
              </a:tr>
            </a:tbl>
          </a:graphicData>
        </a:graphic>
      </p:graphicFrame>
      <p:pic>
        <p:nvPicPr>
          <p:cNvPr id="3" name="yt_shape_1716044182274" title="H_25.973701">
            <a:extLst>
              <a:ext uri="{FF2B5EF4-FFF2-40B4-BE49-F238E27FC236}">
                <a16:creationId xmlns:a16="http://schemas.microsoft.com/office/drawing/2014/main" id="{5D2C439A-55A8-92AD-6A8C-242F62D569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C44016-AC51-BF67-3051-E5EB271207CA}"/>
              </a:ext>
            </a:extLst>
          </p:cNvPr>
          <p:cNvSpPr txBox="1"/>
          <p:nvPr/>
        </p:nvSpPr>
        <p:spPr>
          <a:xfrm>
            <a:off x="4869709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C37BCD-915D-AB43-733E-6F9E05C7C82F}"/>
              </a:ext>
            </a:extLst>
          </p:cNvPr>
          <p:cNvSpPr txBox="1"/>
          <p:nvPr/>
        </p:nvSpPr>
        <p:spPr>
          <a:xfrm>
            <a:off x="7460507" y="4559835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6" name="yt_shape_1543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一个角的补角大于这个角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是假命题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可以举一个反例为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B6A4F0-B17B-D850-4CFB-EFC6078B0CB7}"/>
              </a:ext>
            </a:extLst>
          </p:cNvPr>
          <p:cNvSpPr txBox="1"/>
          <p:nvPr/>
        </p:nvSpPr>
        <p:spPr>
          <a:xfrm>
            <a:off x="10279907" y="853194"/>
            <a:ext cx="1323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b8d19"/>
              </a:rPr>
              <a:t>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90979E-A1AC-8DFA-018A-13F58C1C39F6}"/>
              </a:ext>
            </a:extLst>
          </p:cNvPr>
          <p:cNvSpPr txBox="1"/>
          <p:nvPr/>
        </p:nvSpPr>
        <p:spPr>
          <a:xfrm>
            <a:off x="450108" y="1328682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的补角是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7" name="yt_shape_15437"/>
          <p:cNvSpPr txBox="1"/>
          <p:nvPr/>
        </p:nvSpPr>
        <p:spPr>
          <a:xfrm>
            <a:off x="540000" y="900000"/>
            <a:ext cx="414376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平行线的判定与性质 </a:t>
            </a:r>
          </a:p>
        </p:txBody>
      </p:sp>
      <p:sp>
        <p:nvSpPr>
          <p:cNvPr id="15438" name="yt_shape_15438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ca1f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40" name="yt_table_1544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333825"/>
              </p:ext>
            </p:extLst>
          </p:nvPr>
        </p:nvGraphicFramePr>
        <p:xfrm>
          <a:off x="540056" y="3609320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5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3"/>
                  </a:ext>
                </a:extLst>
              </a:tr>
            </a:tbl>
          </a:graphicData>
        </a:graphic>
      </p:graphicFrame>
      <p:pic>
        <p:nvPicPr>
          <p:cNvPr id="15439" name="yt_image_15439_skip" title="H_99.27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476" y="2348869"/>
            <a:ext cx="2183081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42" name="yt_shape_15442"/>
          <p:cNvSpPr txBox="1"/>
          <p:nvPr/>
        </p:nvSpPr>
        <p:spPr>
          <a:xfrm>
            <a:off x="540000" y="4135491"/>
            <a:ext cx="101405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泰安市中考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44" name="yt_table_1544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325119"/>
              </p:ext>
            </p:extLst>
          </p:nvPr>
        </p:nvGraphicFramePr>
        <p:xfrm>
          <a:off x="540056" y="4614794"/>
          <a:ext cx="1871663" cy="1901952"/>
        </p:xfrm>
        <a:graphic>
          <a:graphicData uri="http://schemas.openxmlformats.org/drawingml/2006/table">
            <a:tbl>
              <a:tblPr/>
              <a:tblGrid>
                <a:gridCol w="1871663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214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7"/>
                  </a:ext>
                </a:extLst>
              </a:tr>
            </a:tbl>
          </a:graphicData>
        </a:graphic>
      </p:graphicFrame>
      <p:pic>
        <p:nvPicPr>
          <p:cNvPr id="15443" name="yt_image_15443_skip" title="H_100.17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88971" y="4614794"/>
            <a:ext cx="2261010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4182341">
            <a:extLst>
              <a:ext uri="{FF2B5EF4-FFF2-40B4-BE49-F238E27FC236}">
                <a16:creationId xmlns:a16="http://schemas.microsoft.com/office/drawing/2014/main" id="{20869D47-3C31-A181-DA0F-71B6034686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503684-4CA1-7601-09B3-524850B5FEF6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196E2E-5AAD-071F-26DA-321E23C523AC}"/>
              </a:ext>
            </a:extLst>
          </p:cNvPr>
          <p:cNvSpPr txBox="1"/>
          <p:nvPr/>
        </p:nvSpPr>
        <p:spPr>
          <a:xfrm>
            <a:off x="9679714" y="40886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6" name="yt_shape_1544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一块含有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角的直角三角尺顶点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58d2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450" name="yt_shape_15450"/>
          <p:cNvSpPr txBox="1"/>
          <p:nvPr/>
        </p:nvSpPr>
        <p:spPr>
          <a:xfrm>
            <a:off x="540000" y="381836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47" name="yt_shape_15447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5960" y="2011799"/>
            <a:ext cx="1920078" cy="1756170"/>
            <a:chOff x="0" y="0"/>
            <a:chExt cx="1920078" cy="1756170"/>
          </a:xfrm>
        </p:grpSpPr>
        <p:pic>
          <p:nvPicPr>
            <p:cNvPr id="2" name="yt_image_15447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0078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49" name="yt_shape_15449"/>
            <p:cNvSpPr txBox="1"/>
            <p:nvPr/>
          </p:nvSpPr>
          <p:spPr>
            <a:xfrm>
              <a:off x="426758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C91254E-CE16-C4BB-86F6-5CE93FCBC7DC}"/>
              </a:ext>
            </a:extLst>
          </p:cNvPr>
          <p:cNvSpPr txBox="1"/>
          <p:nvPr/>
        </p:nvSpPr>
        <p:spPr>
          <a:xfrm>
            <a:off x="5079258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1" name="yt_shape_1545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e73f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其中可以判定直线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455" name="yt_shape_15455"/>
          <p:cNvSpPr txBox="1"/>
          <p:nvPr/>
        </p:nvSpPr>
        <p:spPr>
          <a:xfrm>
            <a:off x="540000" y="391664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52" name="yt_shape_15452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0512" y="2011799"/>
            <a:ext cx="1970974" cy="1854468"/>
            <a:chOff x="0" y="0"/>
            <a:chExt cx="1970974" cy="1854468"/>
          </a:xfrm>
        </p:grpSpPr>
        <p:pic>
          <p:nvPicPr>
            <p:cNvPr id="2" name="yt_image_15452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0974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54" name="yt_shape_15454"/>
            <p:cNvSpPr txBox="1"/>
            <p:nvPr/>
          </p:nvSpPr>
          <p:spPr>
            <a:xfrm>
              <a:off x="452206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410EFA6-928B-7263-4837-4FD6AA92574F}"/>
              </a:ext>
            </a:extLst>
          </p:cNvPr>
          <p:cNvSpPr txBox="1"/>
          <p:nvPr/>
        </p:nvSpPr>
        <p:spPr>
          <a:xfrm>
            <a:off x="8108207" y="132868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6" name="yt_shape_15456"/>
          <p:cNvSpPr txBox="1"/>
          <p:nvPr/>
        </p:nvSpPr>
        <p:spPr>
          <a:xfrm>
            <a:off x="540000" y="900000"/>
            <a:ext cx="6889707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BHD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BHD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5459" name="yt_image_15459" title="H_124.3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8400" y="2010970"/>
            <a:ext cx="2183599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61" name="yt_shape_15461"/>
          <p:cNvSpPr txBox="1"/>
          <p:nvPr/>
        </p:nvSpPr>
        <p:spPr>
          <a:xfrm>
            <a:off x="540000" y="4410281"/>
            <a:ext cx="694581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AMD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AGC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AGB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AMD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AGC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AGB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6B52D97-D288-A2A9-F19A-8273513CB5E8}"/>
              </a:ext>
            </a:extLst>
          </p:cNvPr>
          <p:cNvSpPr txBox="1"/>
          <p:nvPr/>
        </p:nvSpPr>
        <p:spPr>
          <a:xfrm>
            <a:off x="449989" y="1804170"/>
            <a:ext cx="373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2DD30F-7A80-0254-7D9E-D083FF170F29}"/>
              </a:ext>
            </a:extLst>
          </p:cNvPr>
          <p:cNvSpPr txBox="1"/>
          <p:nvPr/>
        </p:nvSpPr>
        <p:spPr>
          <a:xfrm>
            <a:off x="449989" y="2279658"/>
            <a:ext cx="3656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BHD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5BF4F8-5EB6-F687-BCB2-C7B131D6C4B6}"/>
              </a:ext>
            </a:extLst>
          </p:cNvPr>
          <p:cNvSpPr txBox="1"/>
          <p:nvPr/>
        </p:nvSpPr>
        <p:spPr>
          <a:xfrm>
            <a:off x="449989" y="2755146"/>
            <a:ext cx="336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2FFD88-AA62-0AD6-717E-DACF545E9916}"/>
              </a:ext>
            </a:extLst>
          </p:cNvPr>
          <p:cNvSpPr txBox="1"/>
          <p:nvPr/>
        </p:nvSpPr>
        <p:spPr>
          <a:xfrm>
            <a:off x="449989" y="3230634"/>
            <a:ext cx="2631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BHD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95B010-41C2-6C8B-759D-F6C0EB843DEE}"/>
              </a:ext>
            </a:extLst>
          </p:cNvPr>
          <p:cNvSpPr txBox="1"/>
          <p:nvPr/>
        </p:nvSpPr>
        <p:spPr>
          <a:xfrm>
            <a:off x="449989" y="3706122"/>
            <a:ext cx="2004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60D74C-6741-3182-B693-8CAE7CC6C431}"/>
              </a:ext>
            </a:extLst>
          </p:cNvPr>
          <p:cNvSpPr txBox="1"/>
          <p:nvPr/>
        </p:nvSpPr>
        <p:spPr>
          <a:xfrm>
            <a:off x="449989" y="4838963"/>
            <a:ext cx="3451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A4D049-DF43-3ED1-4458-BEFD23BAFD2D}"/>
              </a:ext>
            </a:extLst>
          </p:cNvPr>
          <p:cNvSpPr txBox="1"/>
          <p:nvPr/>
        </p:nvSpPr>
        <p:spPr>
          <a:xfrm>
            <a:off x="449989" y="5314451"/>
            <a:ext cx="4061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DD7DA4E-3A7A-271D-AC47-DC5DF25D6001}"/>
              </a:ext>
            </a:extLst>
          </p:cNvPr>
          <p:cNvSpPr txBox="1"/>
          <p:nvPr/>
        </p:nvSpPr>
        <p:spPr>
          <a:xfrm>
            <a:off x="449989" y="5789939"/>
            <a:ext cx="7058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5" name="yt_shape_15465"/>
          <p:cNvSpPr txBox="1"/>
          <p:nvPr/>
        </p:nvSpPr>
        <p:spPr>
          <a:xfrm>
            <a:off x="540000" y="900000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三角形内角和定理及其推论</a:t>
            </a:r>
          </a:p>
        </p:txBody>
      </p:sp>
      <p:sp>
        <p:nvSpPr>
          <p:cNvPr id="15466" name="yt_shape_15466"/>
          <p:cNvSpPr txBox="1"/>
          <p:nvPr/>
        </p:nvSpPr>
        <p:spPr>
          <a:xfrm>
            <a:off x="540000" y="1389434"/>
            <a:ext cx="90617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将一副三角尺按如图所示的方式摆放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68" name="yt_table_1546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626435"/>
              </p:ext>
            </p:extLst>
          </p:nvPr>
        </p:nvGraphicFramePr>
        <p:xfrm>
          <a:off x="540056" y="2723512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6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6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64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8"/>
                  </a:ext>
                </a:extLst>
              </a:tr>
            </a:tbl>
          </a:graphicData>
        </a:graphic>
      </p:graphicFrame>
      <p:pic>
        <p:nvPicPr>
          <p:cNvPr id="15467" name="yt_image_15467_skip" title="H_67.32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3317" y="1868737"/>
            <a:ext cx="1943344" cy="85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70" name="yt_shape_15470"/>
          <p:cNvSpPr txBox="1"/>
          <p:nvPr/>
        </p:nvSpPr>
        <p:spPr>
          <a:xfrm>
            <a:off x="540120" y="32496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将一副三角尺按如图摆放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cbb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72" name="yt_table_1547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138531"/>
              </p:ext>
            </p:extLst>
          </p:nvPr>
        </p:nvGraphicFramePr>
        <p:xfrm>
          <a:off x="540056" y="5398718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66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6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68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9"/>
                  </a:ext>
                </a:extLst>
              </a:tr>
            </a:tbl>
          </a:graphicData>
        </a:graphic>
      </p:graphicFrame>
      <p:pic>
        <p:nvPicPr>
          <p:cNvPr id="15471" name="yt_image_15471_skip" title="H_93.69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2784" y="4209118"/>
            <a:ext cx="1764372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4182422" title="H_25.973701">
            <a:extLst>
              <a:ext uri="{FF2B5EF4-FFF2-40B4-BE49-F238E27FC236}">
                <a16:creationId xmlns:a16="http://schemas.microsoft.com/office/drawing/2014/main" id="{57DBDC47-B1BB-C40C-9C67-73C1A90A91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69905F-4CD9-EA0B-4C75-B9ADCD2CD7F9}"/>
              </a:ext>
            </a:extLst>
          </p:cNvPr>
          <p:cNvSpPr txBox="1"/>
          <p:nvPr/>
        </p:nvSpPr>
        <p:spPr>
          <a:xfrm>
            <a:off x="8611326" y="134262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325AA0-4BAA-709B-B539-38CC891A0957}"/>
              </a:ext>
            </a:extLst>
          </p:cNvPr>
          <p:cNvSpPr txBox="1"/>
          <p:nvPr/>
        </p:nvSpPr>
        <p:spPr>
          <a:xfrm>
            <a:off x="10305308" y="36783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4" name="yt_shape_15474"/>
          <p:cNvSpPr txBox="1"/>
          <p:nvPr/>
        </p:nvSpPr>
        <p:spPr>
          <a:xfrm>
            <a:off x="540120" y="900000"/>
            <a:ext cx="13692784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如图是可调躺椅示意图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0a99,isEnd"/>
              </a:rPr>
              <a:t> </a:t>
            </a:r>
            <a:r>
              <a:rPr lang="en-US" altLang="zh-CN" sz="2400" b="0" i="1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CBA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endParaRPr lang="en-US" altLang="zh-CN" sz="2400" b="0" i="0" u="none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保持不变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为了舒适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需调整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2e42,isEnd"/>
              </a:rPr>
              <a:t> </a:t>
            </a:r>
            <a:r>
              <a:rPr lang="en-US" altLang="zh-CN" sz="2400" b="0" i="1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</a:t>
            </a:r>
            <a:endParaRPr lang="en-US" altLang="zh-CN" sz="2400" b="0" i="0" u="none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sz="22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475" name="yt_image_15475" title="H_109.7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1502" y="2491930"/>
            <a:ext cx="2048994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0D1018-9EE3-29EF-56C8-97A56570267E}"/>
              </a:ext>
            </a:extLst>
          </p:cNvPr>
          <p:cNvSpPr txBox="1"/>
          <p:nvPr/>
        </p:nvSpPr>
        <p:spPr>
          <a:xfrm>
            <a:off x="911424" y="1804170"/>
            <a:ext cx="1094486" cy="48460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5FD591-21F4-B66C-8627-0A6577ACC2AD}"/>
              </a:ext>
            </a:extLst>
          </p:cNvPr>
          <p:cNvSpPr txBox="1"/>
          <p:nvPr/>
        </p:nvSpPr>
        <p:spPr>
          <a:xfrm>
            <a:off x="5591944" y="180417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1456</Words>
  <Application>Microsoft Office PowerPoint</Application>
  <PresentationFormat>宽屏</PresentationFormat>
  <Paragraphs>141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7" baseType="lpstr">
      <vt:lpstr>,isEnd</vt:lpstr>
      <vt:lpstr>_⨹_1_24e37</vt:lpstr>
      <vt:lpstr>_⨹_1_32e42,isEnd</vt:lpstr>
      <vt:lpstr>_⨹_1_3e73f,isEnd</vt:lpstr>
      <vt:lpstr>_⨹_1_591d4,isEnd</vt:lpstr>
      <vt:lpstr>_⨹_1_5ef3d</vt:lpstr>
      <vt:lpstr>_⨹_1_714ae,isEnd</vt:lpstr>
      <vt:lpstr>_⨹_1_958d2,isEnd</vt:lpstr>
      <vt:lpstr>_⨹_1_9cbb4</vt:lpstr>
      <vt:lpstr>_⨹_1_a5e8b,isEnd</vt:lpstr>
      <vt:lpstr>_⨹_1_b0a99,isEnd</vt:lpstr>
      <vt:lpstr>_⨹_1_b30ab,isEnd</vt:lpstr>
      <vt:lpstr>_⨹_1_b8d19</vt:lpstr>
      <vt:lpstr>_⨹_1_e770d</vt:lpstr>
      <vt:lpstr>_⨹_2_2ca1f</vt:lpstr>
      <vt:lpstr>_⨹_3_04331,isEnd</vt:lpstr>
      <vt:lpstr>_⨹_5_40353,isEnd</vt:lpstr>
      <vt:lpstr>_⨹_7_3e71e</vt:lpstr>
      <vt:lpstr>Finished</vt:lpstr>
      <vt:lpstr>W:6.005039,H:37.44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2024-05-18T14:44:41Z</dcterms:created>
  <dcterms:modified xsi:type="dcterms:W3CDTF">2024-05-22T06:45:24Z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