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5" r:id="rId4"/>
    <p:sldId id="306" r:id="rId5"/>
    <p:sldId id="307" r:id="rId6"/>
    <p:sldId id="308" r:id="rId7"/>
    <p:sldId id="309" r:id="rId8"/>
    <p:sldId id="256" r:id="rId9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65" d="100"/>
          <a:sy n="65" d="100"/>
        </p:scale>
        <p:origin x="72" y="63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bin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36" name="yt_shape_10436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一圆柱高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底面半径为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一只蚂蚁从点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爬到点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处吃食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f8fbc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要爬行的最短路程是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440" name="yt_table_10440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5114126"/>
              </p:ext>
            </p:extLst>
          </p:nvPr>
        </p:nvGraphicFramePr>
        <p:xfrm>
          <a:off x="540056" y="1859435"/>
          <a:ext cx="6944361" cy="950976"/>
        </p:xfrm>
        <a:graphic>
          <a:graphicData uri="http://schemas.openxmlformats.org/drawingml/2006/table">
            <a:tbl>
              <a:tblPr/>
              <a:tblGrid>
                <a:gridCol w="4691698">
                  <a:extLst>
                    <a:ext uri="{9D8B030D-6E8A-4147-A177-3AD203B41FA5}">
                      <a16:colId xmlns:a16="http://schemas.microsoft.com/office/drawing/2014/main" val="10052"/>
                    </a:ext>
                  </a:extLst>
                </a:gridCol>
                <a:gridCol w="2252663">
                  <a:extLst>
                    <a:ext uri="{9D8B030D-6E8A-4147-A177-3AD203B41FA5}">
                      <a16:colId xmlns:a16="http://schemas.microsoft.com/office/drawing/2014/main" val="1005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5π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10π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8π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无法确定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3"/>
                  </a:ext>
                </a:extLst>
              </a:tr>
            </a:tbl>
          </a:graphicData>
        </a:graphic>
      </p:graphicFrame>
      <p:grpSp>
        <p:nvGrpSpPr>
          <p:cNvPr id="10437" name="yt_shape_10437_skip" title="H_136.12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415335" y="1859435"/>
            <a:ext cx="1234420" cy="1728738"/>
            <a:chOff x="0" y="0"/>
            <a:chExt cx="1234420" cy="1728738"/>
          </a:xfrm>
        </p:grpSpPr>
        <p:pic>
          <p:nvPicPr>
            <p:cNvPr id="3" name="yt_image_10437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234420" cy="133273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439" name="yt_shape_10439"/>
            <p:cNvSpPr txBox="1"/>
            <p:nvPr/>
          </p:nvSpPr>
          <p:spPr>
            <a:xfrm>
              <a:off x="83929" y="136873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第1题图</a:t>
              </a:r>
            </a:p>
          </p:txBody>
        </p:sp>
      </p:grpSp>
      <p:sp>
        <p:nvSpPr>
          <p:cNvPr id="10442" name="yt_shape_10442"/>
          <p:cNvSpPr txBox="1"/>
          <p:nvPr/>
        </p:nvSpPr>
        <p:spPr>
          <a:xfrm>
            <a:off x="540119" y="363858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小冰想用一条彩带缠绕圆柱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正好从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点绕到正上方的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30724"/>
              </a:rPr>
              <a:t>已知圆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柱底面周长是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高为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则所需彩带最短是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446" name="yt_table_10446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63131339"/>
              </p:ext>
            </p:extLst>
          </p:nvPr>
        </p:nvGraphicFramePr>
        <p:xfrm>
          <a:off x="540056" y="4598015"/>
          <a:ext cx="8756016" cy="475488"/>
        </p:xfrm>
        <a:graphic>
          <a:graphicData uri="http://schemas.openxmlformats.org/drawingml/2006/table">
            <a:tbl>
              <a:tblPr/>
              <a:tblGrid>
                <a:gridCol w="2354580">
                  <a:extLst>
                    <a:ext uri="{9D8B030D-6E8A-4147-A177-3AD203B41FA5}">
                      <a16:colId xmlns:a16="http://schemas.microsoft.com/office/drawing/2014/main" val="10054"/>
                    </a:ext>
                  </a:extLst>
                </a:gridCol>
                <a:gridCol w="2337118">
                  <a:extLst>
                    <a:ext uri="{9D8B030D-6E8A-4147-A177-3AD203B41FA5}">
                      <a16:colId xmlns:a16="http://schemas.microsoft.com/office/drawing/2014/main" val="10055"/>
                    </a:ext>
                  </a:extLst>
                </a:gridCol>
                <a:gridCol w="2489518">
                  <a:extLst>
                    <a:ext uri="{9D8B030D-6E8A-4147-A177-3AD203B41FA5}">
                      <a16:colId xmlns:a16="http://schemas.microsoft.com/office/drawing/2014/main" val="10056"/>
                    </a:ext>
                  </a:extLst>
                </a:gridCol>
                <a:gridCol w="1574800">
                  <a:extLst>
                    <a:ext uri="{9D8B030D-6E8A-4147-A177-3AD203B41FA5}">
                      <a16:colId xmlns:a16="http://schemas.microsoft.com/office/drawing/2014/main" val="1005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8m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20m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10m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4"/>
                  </a:ext>
                </a:extLst>
              </a:tr>
            </a:tbl>
          </a:graphicData>
        </a:graphic>
      </p:graphicFrame>
      <p:grpSp>
        <p:nvGrpSpPr>
          <p:cNvPr id="10443" name="yt_shape_10443_skip" title="H_154.3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512553" y="4598015"/>
            <a:ext cx="1137180" cy="1959624"/>
            <a:chOff x="0" y="0"/>
            <a:chExt cx="1137180" cy="1959624"/>
          </a:xfrm>
        </p:grpSpPr>
        <p:pic>
          <p:nvPicPr>
            <p:cNvPr id="2" name="yt_image_10443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137180" cy="15636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445" name="yt_shape_10445"/>
            <p:cNvSpPr txBox="1"/>
            <p:nvPr/>
          </p:nvSpPr>
          <p:spPr>
            <a:xfrm>
              <a:off x="35309" y="159962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第2题图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52073FA5-8101-0EAA-4665-0422DEB1FFF5}"/>
              </a:ext>
            </a:extLst>
          </p:cNvPr>
          <p:cNvSpPr txBox="1"/>
          <p:nvPr/>
        </p:nvSpPr>
        <p:spPr>
          <a:xfrm>
            <a:off x="3802908" y="132868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0C00279-30EA-B438-8824-9664F44A98BF}"/>
              </a:ext>
            </a:extLst>
          </p:cNvPr>
          <p:cNvSpPr txBox="1"/>
          <p:nvPr/>
        </p:nvSpPr>
        <p:spPr>
          <a:xfrm>
            <a:off x="7476382" y="406726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8" name="yt_shape_10448"/>
          <p:cNvSpPr txBox="1"/>
          <p:nvPr/>
        </p:nvSpPr>
        <p:spPr>
          <a:xfrm>
            <a:off x="540119" y="900000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这是一个供滑板爱好者使用的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U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形池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U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3_29af0,isEnd"/>
              </a:rPr>
              <a:t>形池可以看作是一个长方体去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掉一个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半圆柱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而成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中间可供滑行部分的截面是弧长为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的半圆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其边缘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99f50,isEnd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边缘的宽度忽略不计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4m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一滑板爱好者从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58f61,isEnd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点滑到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则他滑行的最短距离为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10452" name="yt_shape_10452"/>
          <p:cNvSpPr txBox="1"/>
          <p:nvPr/>
        </p:nvSpPr>
        <p:spPr>
          <a:xfrm>
            <a:off x="540000" y="4756920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0449" name="yt_shape_10449" title="H_136.57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06586" y="2972062"/>
            <a:ext cx="1578826" cy="1734453"/>
            <a:chOff x="0" y="0"/>
            <a:chExt cx="1578826" cy="1734453"/>
          </a:xfrm>
        </p:grpSpPr>
        <p:pic>
          <p:nvPicPr>
            <p:cNvPr id="2" name="yt_image_10449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578826" cy="133845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451" name="yt_shape_10451"/>
            <p:cNvSpPr txBox="1"/>
            <p:nvPr/>
          </p:nvSpPr>
          <p:spPr>
            <a:xfrm>
              <a:off x="256132" y="1374453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第3题图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86E5070B-7306-3E14-0C7E-675172902CC9}"/>
              </a:ext>
            </a:extLst>
          </p:cNvPr>
          <p:cNvSpPr txBox="1"/>
          <p:nvPr/>
        </p:nvSpPr>
        <p:spPr>
          <a:xfrm>
            <a:off x="5607896" y="2279658"/>
            <a:ext cx="7896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53" name="yt_shape_10453"/>
          <p:cNvSpPr txBox="1"/>
          <p:nvPr/>
        </p:nvSpPr>
        <p:spPr>
          <a:xfrm>
            <a:off x="540119" y="900000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空间观念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地面上有一个长方体盒子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4_e1fe6,isEnd"/>
              </a:rPr>
              <a:t>一只蚂蚁在这个长方体盒子的顶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盒子的顶点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处有一小块糖粒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蚂蚁要沿着这个盒子的表面从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处爬到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6dda3,isEnd"/>
              </a:rPr>
              <a:t>C'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处吃这块糖粒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已知盒子的长和宽均为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高为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0_5d8a0,isEnd"/>
              </a:rPr>
              <a:t>则蚂蚁爬行的最短距离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cm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10457" name="yt_shape_10457"/>
          <p:cNvSpPr txBox="1"/>
          <p:nvPr/>
        </p:nvSpPr>
        <p:spPr>
          <a:xfrm>
            <a:off x="540000" y="4806058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0454" name="yt_shape_10454" title="H_140.4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76301" y="2972062"/>
            <a:ext cx="1439397" cy="1783602"/>
            <a:chOff x="0" y="0"/>
            <a:chExt cx="1439397" cy="1783602"/>
          </a:xfrm>
        </p:grpSpPr>
        <p:pic>
          <p:nvPicPr>
            <p:cNvPr id="2" name="yt_image_10454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439397" cy="138760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456" name="yt_shape_10456"/>
            <p:cNvSpPr txBox="1"/>
            <p:nvPr/>
          </p:nvSpPr>
          <p:spPr>
            <a:xfrm>
              <a:off x="186417" y="142360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第4题图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C494B15A-4176-3562-3523-A8F4DEE58458}"/>
              </a:ext>
            </a:extLst>
          </p:cNvPr>
          <p:cNvSpPr txBox="1"/>
          <p:nvPr/>
        </p:nvSpPr>
        <p:spPr>
          <a:xfrm>
            <a:off x="1059708" y="2279658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58" name="yt_shape_10458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空间观念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长方体的长为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宽为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高为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离点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15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ad2b4,isEnd"/>
              </a:rPr>
              <a:t> </a:t>
            </a:r>
            <a:r>
              <a:rPr lang="zh-CN" altLang="zh-CN" sz="15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15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一只蚂蚁如果要沿着长方体的表面从点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爬到点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去吃一滴蜜糖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69cda,isEnd"/>
              </a:rPr>
              <a:t>需要爬行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的最短距离是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cm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10462" name="yt_shape_10462"/>
          <p:cNvSpPr txBox="1"/>
          <p:nvPr/>
        </p:nvSpPr>
        <p:spPr>
          <a:xfrm>
            <a:off x="540000" y="4639039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0459" name="yt_shape_10459" title="H_165.1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494037" y="2491930"/>
            <a:ext cx="1203924" cy="2096784"/>
            <a:chOff x="0" y="0"/>
            <a:chExt cx="1203924" cy="2096784"/>
          </a:xfrm>
        </p:grpSpPr>
        <p:pic>
          <p:nvPicPr>
            <p:cNvPr id="2" name="yt_image_10459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203924" cy="170078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461" name="yt_shape_10461"/>
            <p:cNvSpPr txBox="1"/>
            <p:nvPr/>
          </p:nvSpPr>
          <p:spPr>
            <a:xfrm>
              <a:off x="68681" y="173678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第5题图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16DAB700-392F-5B41-47FB-3EAD4FFA4451}"/>
              </a:ext>
            </a:extLst>
          </p:cNvPr>
          <p:cNvSpPr txBox="1"/>
          <p:nvPr/>
        </p:nvSpPr>
        <p:spPr>
          <a:xfrm>
            <a:off x="2583708" y="1804170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63" name="yt_shape_10463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是长方形地面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宽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61242,isEnd"/>
              </a:rPr>
              <a:t>中间竖有一堵砖墙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高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1m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一只蚂蚱从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点爬到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它必须翻过中间那堵墙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a37bc,isEnd"/>
              </a:rPr>
              <a:t>则它至少要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走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的路程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10467" name="yt_shape_10467"/>
          <p:cNvSpPr txBox="1"/>
          <p:nvPr/>
        </p:nvSpPr>
        <p:spPr>
          <a:xfrm>
            <a:off x="540000" y="4139658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0464" name="yt_shape_10464" title="H_125.77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31697" y="2491930"/>
            <a:ext cx="1928604" cy="1597293"/>
            <a:chOff x="0" y="0"/>
            <a:chExt cx="1928604" cy="1597293"/>
          </a:xfrm>
        </p:grpSpPr>
        <p:pic>
          <p:nvPicPr>
            <p:cNvPr id="2" name="yt_image_10464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928604" cy="120129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466" name="yt_shape_10466"/>
            <p:cNvSpPr txBox="1"/>
            <p:nvPr/>
          </p:nvSpPr>
          <p:spPr>
            <a:xfrm>
              <a:off x="431021" y="1237293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第6题图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679C8750-A8E7-2C22-24F3-CFF2EB560B8F}"/>
              </a:ext>
            </a:extLst>
          </p:cNvPr>
          <p:cNvSpPr txBox="1"/>
          <p:nvPr/>
        </p:nvSpPr>
        <p:spPr>
          <a:xfrm>
            <a:off x="1059708" y="1804170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68" name="yt_shape_10468"/>
          <p:cNvSpPr txBox="1"/>
          <p:nvPr/>
        </p:nvSpPr>
        <p:spPr>
          <a:xfrm>
            <a:off x="540120" y="900000"/>
            <a:ext cx="11492915" cy="137229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如图是一个底面为等边三角形的三棱镜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在三棱镜的侧面上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从顶点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到顶点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4cb85"/>
              </a:rPr>
              <a:t>A'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镶有一圈金属丝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已知此三棱镜的高为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底面边长为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9_0eb9d"/>
              </a:rPr>
              <a:t>那么这圈金属丝最短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需要多少厘米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</p:txBody>
      </p:sp>
      <p:pic>
        <p:nvPicPr>
          <p:cNvPr id="10469" name="yt_image_10469" title="H_129.1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04512" y="2492896"/>
            <a:ext cx="858373" cy="16402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yt_shape_10471"/>
          <p:cNvSpPr txBox="1"/>
          <p:nvPr/>
        </p:nvSpPr>
        <p:spPr>
          <a:xfrm>
            <a:off x="540000" y="2320113"/>
            <a:ext cx="5673028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将三棱柱沿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AA'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展开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其展开图如图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则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A'C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15cm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8cm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</p:txBody>
      </p:sp>
      <p:sp>
        <p:nvSpPr>
          <p:cNvPr id="5" name="yt_shape_10473"/>
          <p:cNvSpPr txBox="1"/>
          <p:nvPr/>
        </p:nvSpPr>
        <p:spPr>
          <a:xfrm>
            <a:off x="540000" y="3431912"/>
            <a:ext cx="2010422" cy="113460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6300" b="0" i="0" u="none" spc="-6300">
                <a:solidFill>
                  <a:srgbClr val="1EE3CF"/>
                </a:solidFill>
                <a:effectLst/>
                <a:latin typeface="Times New Roman" pitchFamily="63"/>
                <a:ea typeface="宋体" pitchFamily="63"/>
              </a:rPr>
              <a:t> </a:t>
            </a:r>
            <a:r>
              <a:rPr lang="en-US" altLang="zh-CN" sz="6300" b="0" i="0" u="none" spc="14102">
                <a:solidFill>
                  <a:srgbClr val="1EE3CF"/>
                </a:solidFill>
                <a:effectLst/>
                <a:latin typeface="Times New Roman" pitchFamily="63"/>
                <a:ea typeface="宋体" pitchFamily="63"/>
              </a:rPr>
              <a:t> </a:t>
            </a:r>
          </a:p>
        </p:txBody>
      </p:sp>
      <p:pic>
        <p:nvPicPr>
          <p:cNvPr id="6" name="yt_image_10472" title="H_99.27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3431912"/>
            <a:ext cx="1990479" cy="12607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yt_shape_10475"/>
          <p:cNvSpPr txBox="1"/>
          <p:nvPr/>
        </p:nvSpPr>
        <p:spPr>
          <a:xfrm>
            <a:off x="540000" y="4743151"/>
            <a:ext cx="4930837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AA'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AC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A'C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289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AA'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17cm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即这圈金属丝最短需要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厘米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7CDC451-4E57-D4C2-6D72-3B3B136426E9}"/>
              </a:ext>
            </a:extLst>
          </p:cNvPr>
          <p:cNvSpPr txBox="1"/>
          <p:nvPr/>
        </p:nvSpPr>
        <p:spPr>
          <a:xfrm>
            <a:off x="449989" y="2273307"/>
            <a:ext cx="57982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将三棱柱沿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AA'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展开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其展开图如图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5CF33F4-2F8E-8918-CC4B-F7994C8C870C}"/>
              </a:ext>
            </a:extLst>
          </p:cNvPr>
          <p:cNvSpPr txBox="1"/>
          <p:nvPr/>
        </p:nvSpPr>
        <p:spPr>
          <a:xfrm>
            <a:off x="449989" y="2748795"/>
            <a:ext cx="38424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A'C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7289D971-DDD2-060D-EE58-CEFCB6AED6D3}"/>
              </a:ext>
            </a:extLst>
          </p:cNvPr>
          <p:cNvSpPr txBox="1"/>
          <p:nvPr/>
        </p:nvSpPr>
        <p:spPr>
          <a:xfrm>
            <a:off x="449989" y="4696345"/>
            <a:ext cx="50632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AA'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AC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A'C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289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EECB0C23-7054-DF17-54A6-4D89F907FB34}"/>
              </a:ext>
            </a:extLst>
          </p:cNvPr>
          <p:cNvSpPr txBox="1"/>
          <p:nvPr/>
        </p:nvSpPr>
        <p:spPr>
          <a:xfrm>
            <a:off x="449989" y="5171833"/>
            <a:ext cx="20549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AA'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17cm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CBC09E4B-4D20-BC7B-8058-8629BECB6D29}"/>
              </a:ext>
            </a:extLst>
          </p:cNvPr>
          <p:cNvSpPr txBox="1"/>
          <p:nvPr/>
        </p:nvSpPr>
        <p:spPr>
          <a:xfrm>
            <a:off x="449989" y="5647321"/>
            <a:ext cx="4294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即这圈金属丝最短需要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厘米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allAtOnce"/>
      <p:bldP spid="9" grpId="0" build="allAtOnce"/>
      <p:bldP spid="10" grpId="0" build="allAtOnce"/>
      <p:bldP spid="11" grpId="0" build="allAtOnce"/>
      <p:bldP spid="1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481</Words>
  <Application>Microsoft Office PowerPoint</Application>
  <PresentationFormat>宽屏</PresentationFormat>
  <Paragraphs>44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7</vt:i4>
      </vt:variant>
    </vt:vector>
  </HeadingPairs>
  <TitlesOfParts>
    <vt:vector size="33" baseType="lpstr">
      <vt:lpstr>,isEnd</vt:lpstr>
      <vt:lpstr>_⨹_1_58f61,isEnd</vt:lpstr>
      <vt:lpstr>_⨹_1_99f50,isEnd</vt:lpstr>
      <vt:lpstr>_⨹_1_ad2b4,isEnd</vt:lpstr>
      <vt:lpstr>_⨹_1_f8fbc</vt:lpstr>
      <vt:lpstr>_⨹_10_5d8a0,isEnd</vt:lpstr>
      <vt:lpstr>_⨹_13_29af0,isEnd</vt:lpstr>
      <vt:lpstr>_⨹_14_e1fe6,isEnd</vt:lpstr>
      <vt:lpstr>_⨹_2_4cb85</vt:lpstr>
      <vt:lpstr>_⨹_2_6dda3,isEnd</vt:lpstr>
      <vt:lpstr>_⨹_3_30724</vt:lpstr>
      <vt:lpstr>_⨹_4_69cda,isEnd</vt:lpstr>
      <vt:lpstr>_⨹_5_a37bc,isEnd</vt:lpstr>
      <vt:lpstr>_⨹_8_61242,isEnd</vt:lpstr>
      <vt:lpstr>_⨹_9_0eb9d</vt:lpstr>
      <vt:lpstr>等线</vt:lpstr>
      <vt:lpstr>等线 Light</vt:lpstr>
      <vt:lpstr>黑体</vt:lpstr>
      <vt:lpstr>华文行楷</vt:lpstr>
      <vt:lpstr>楷体</vt:lpstr>
      <vt:lpstr>宋体</vt:lpstr>
      <vt:lpstr>微软雅黑</vt:lpstr>
      <vt:lpstr>Arial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DELL</cp:lastModifiedBy>
  <cp:revision>8</cp:revision>
  <dcterms:created xsi:type="dcterms:W3CDTF">2024-05-18T14:44:41Z</dcterms:created>
  <dcterms:modified xsi:type="dcterms:W3CDTF">2024-05-20T06:58:42Z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