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09" r:id="rId8"/>
    <p:sldId id="324" r:id="rId9"/>
    <p:sldId id="310" r:id="rId10"/>
    <p:sldId id="312" r:id="rId11"/>
    <p:sldId id="314" r:id="rId12"/>
    <p:sldId id="315" r:id="rId13"/>
    <p:sldId id="316" r:id="rId14"/>
    <p:sldId id="325" r:id="rId15"/>
    <p:sldId id="319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77" name="yt_image_1417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9" name="yt_shape_14179"/>
          <p:cNvSpPr txBox="1"/>
          <p:nvPr/>
        </p:nvSpPr>
        <p:spPr>
          <a:xfrm>
            <a:off x="540000" y="1482165"/>
            <a:ext cx="907940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算术平均数是加权平均数的一种特殊情况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即各项的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E18394-EDC4-14E8-3872-BF64F27EB67C}"/>
              </a:ext>
            </a:extLst>
          </p:cNvPr>
          <p:cNvSpPr txBox="1"/>
          <p:nvPr/>
        </p:nvSpPr>
        <p:spPr>
          <a:xfrm>
            <a:off x="7765189" y="143535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权重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8" name="yt_shape_14218"/>
          <p:cNvSpPr txBox="1"/>
          <p:nvPr/>
        </p:nvSpPr>
        <p:spPr>
          <a:xfrm>
            <a:off x="540000" y="900000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学校广播站要招聘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名记者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小亮和小丽报名参加了三项素质测试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19" name="yt_table_1421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145134"/>
              </p:ext>
            </p:extLst>
          </p:nvPr>
        </p:nvGraphicFramePr>
        <p:xfrm>
          <a:off x="540000" y="1531667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写作能力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普通话水平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计算机水平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221" name="yt_shape_14221"/>
          <p:cNvSpPr txBox="1"/>
          <p:nvPr/>
        </p:nvSpPr>
        <p:spPr>
          <a:xfrm>
            <a:off x="540119" y="35020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将写作能力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普通话水平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计算机水平这三项的总分由原先按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132"/>
              </a:rPr>
              <a:t>变成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总分变化情况是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2" name="yt_table_142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987827"/>
              </p:ext>
            </p:extLst>
          </p:nvPr>
        </p:nvGraphicFramePr>
        <p:xfrm>
          <a:off x="540056" y="4461511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小丽增加多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小亮增加多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两人成绩不变化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变化情况无法确定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21970B4-005A-B109-F096-9FD0409AE035}"/>
              </a:ext>
            </a:extLst>
          </p:cNvPr>
          <p:cNvSpPr txBox="1"/>
          <p:nvPr/>
        </p:nvSpPr>
        <p:spPr>
          <a:xfrm>
            <a:off x="5479308" y="3930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4" name="yt_shape_14224"/>
          <p:cNvSpPr txBox="1"/>
          <p:nvPr/>
        </p:nvSpPr>
        <p:spPr>
          <a:xfrm>
            <a:off x="540000" y="900000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某种蔬菜按品质分成三个等级销售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销售情况如下表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25" name="yt_table_1422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11798"/>
              </p:ext>
            </p:extLst>
          </p:nvPr>
        </p:nvGraphicFramePr>
        <p:xfrm>
          <a:off x="540000" y="1531667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5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0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227" name="yt_shape_14227"/>
          <p:cNvSpPr txBox="1"/>
          <p:nvPr/>
        </p:nvSpPr>
        <p:spPr>
          <a:xfrm>
            <a:off x="540000" y="4068879"/>
            <a:ext cx="56249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则售出蔬菜的平均单价为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A8681D-A84E-2448-C655-9F8144DE40B3}"/>
              </a:ext>
            </a:extLst>
          </p:cNvPr>
          <p:cNvSpPr txBox="1"/>
          <p:nvPr/>
        </p:nvSpPr>
        <p:spPr>
          <a:xfrm>
            <a:off x="4107589" y="402207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9" name="yt_shape_142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28" name="yt_image_1422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1" name="yt_shape_14231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某校组织了一次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校徽设计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竞赛活动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邀请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7788"/>
              </a:rPr>
              <a:t>名老师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作为专业评委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名学生代表参与民主测评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且民主测评的结果无弃权票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ac9e"/>
              </a:rPr>
              <a:t>某作品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的评比数据统计如下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5" name="yt_table_14232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88491"/>
              </p:ext>
            </p:extLst>
          </p:nvPr>
        </p:nvGraphicFramePr>
        <p:xfrm>
          <a:off x="540000" y="2861008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93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8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专业评委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打分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234"/>
              <p:cNvSpPr txBox="1"/>
              <p:nvPr/>
            </p:nvSpPr>
            <p:spPr>
              <a:xfrm>
                <a:off x="540000" y="6243794"/>
                <a:ext cx="4731745" cy="425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专业评委打分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的平均数为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2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43794"/>
                <a:ext cx="4731745" cy="425566"/>
              </a:xfrm>
              <a:prstGeom prst="rect">
                <a:avLst/>
              </a:prstGeom>
              <a:blipFill>
                <a:blip r:embed="rId3"/>
                <a:stretch>
                  <a:fillRect l="-3995" t="-11429" r="-2964" b="-4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900000"/>
            <a:ext cx="72327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求该作品在民主测评中得到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不赞成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的票数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该作品在民主测评中得到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不赞成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38" name="yt_image_14238" title="H_139.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0321" y="1531667"/>
            <a:ext cx="2151678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40" name="yt_shape_14240"/>
              <p:cNvSpPr txBox="1"/>
              <p:nvPr/>
            </p:nvSpPr>
            <p:spPr>
              <a:xfrm>
                <a:off x="540000" y="3353714"/>
                <a:ext cx="8371331" cy="1868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对于该作品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4240" name="yt_shape_142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3714"/>
                <a:ext cx="8371331" cy="1868910"/>
              </a:xfrm>
              <a:prstGeom prst="rect">
                <a:avLst/>
              </a:prstGeom>
              <a:blipFill>
                <a:blip r:embed="rId3"/>
                <a:stretch>
                  <a:fillRect l="-2258" t="-2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7940FA-56A6-D0DC-ACDB-E02A12B89A7C}"/>
              </a:ext>
            </a:extLst>
          </p:cNvPr>
          <p:cNvSpPr txBox="1"/>
          <p:nvPr/>
        </p:nvSpPr>
        <p:spPr>
          <a:xfrm>
            <a:off x="449989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B89BA3-1965-9CCC-4BC5-A1FD2743183E}"/>
              </a:ext>
            </a:extLst>
          </p:cNvPr>
          <p:cNvSpPr txBox="1"/>
          <p:nvPr/>
        </p:nvSpPr>
        <p:spPr>
          <a:xfrm>
            <a:off x="449989" y="1804170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该作品在民主测评中得到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不赞成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43A822-9B51-9D8C-A4FD-EFE09428B8C9}"/>
                  </a:ext>
                </a:extLst>
              </p:cNvPr>
              <p:cNvSpPr txBox="1"/>
              <p:nvPr/>
            </p:nvSpPr>
            <p:spPr>
              <a:xfrm>
                <a:off x="449989" y="3782396"/>
                <a:ext cx="7609268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8543A822-9B51-9D8C-A4FD-EFE09428B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2396"/>
                <a:ext cx="7609268" cy="569100"/>
              </a:xfrm>
              <a:prstGeom prst="rect">
                <a:avLst/>
              </a:prstGeom>
              <a:blipFill>
                <a:blip r:embed="rId4"/>
                <a:stretch>
                  <a:fillRect l="-1282" r="-1282" b="-2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9DF614-0B5F-3521-519A-9FB5F2AA2327}"/>
                  </a:ext>
                </a:extLst>
              </p:cNvPr>
              <p:cNvSpPr txBox="1"/>
              <p:nvPr/>
            </p:nvSpPr>
            <p:spPr>
              <a:xfrm>
                <a:off x="449989" y="4257884"/>
                <a:ext cx="2427668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5A9DF614-0B5F-3521-519A-9FB5F2AA2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7884"/>
                <a:ext cx="2427668" cy="569100"/>
              </a:xfrm>
              <a:prstGeom prst="rect">
                <a:avLst/>
              </a:prstGeom>
              <a:blipFill>
                <a:blip r:embed="rId5"/>
                <a:stretch>
                  <a:fillRect l="-4020" r="-4020" b="-2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48" name="yt_shape_14248"/>
              <p:cNvSpPr txBox="1"/>
              <p:nvPr/>
            </p:nvSpPr>
            <p:spPr>
              <a:xfrm>
                <a:off x="540000" y="900000"/>
                <a:ext cx="8582927" cy="23490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记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民主测评得分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i="1">
                            <a:solidFill>
                              <a:srgbClr val="00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1500" i="1" dirty="0">
                    <a:solidFill>
                      <a:srgbClr val="00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综合得分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若规定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赞成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的票数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不赞成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的票数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求该作品的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综合得分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48" name="yt_shape_14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82927" cy="2349041"/>
              </a:xfrm>
              <a:prstGeom prst="rect">
                <a:avLst/>
              </a:prstGeom>
              <a:blipFill>
                <a:blip r:embed="rId2"/>
                <a:stretch>
                  <a:fillRect l="-2202" t="-2338" r="-1207" b="-27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5" name="yt_image_14255" title="H_139.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0321" y="2490273"/>
            <a:ext cx="2151678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7" name="yt_shape_14257"/>
          <p:cNvSpPr txBox="1"/>
          <p:nvPr/>
        </p:nvSpPr>
        <p:spPr>
          <a:xfrm>
            <a:off x="540000" y="3763838"/>
            <a:ext cx="56361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该作品的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综合得分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7EDFFC-E69C-FB29-0697-19EAE77A28A5}"/>
                  </a:ext>
                </a:extLst>
              </p:cNvPr>
              <p:cNvSpPr txBox="1"/>
              <p:nvPr/>
            </p:nvSpPr>
            <p:spPr>
              <a:xfrm>
                <a:off x="449989" y="2725361"/>
                <a:ext cx="6992303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7EDFFC-E69C-FB29-0697-19EAE77A2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5361"/>
                <a:ext cx="6992303" cy="569100"/>
              </a:xfrm>
              <a:prstGeom prst="rect">
                <a:avLst/>
              </a:prstGeom>
              <a:blipFill>
                <a:blip r:embed="rId4"/>
                <a:stretch>
                  <a:fillRect l="-1395" t="-1075" r="-1395" b="-17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9ECACC-5EDB-5F1D-BC2E-A27B19D7B06F}"/>
                  </a:ext>
                </a:extLst>
              </p:cNvPr>
              <p:cNvSpPr txBox="1"/>
              <p:nvPr/>
            </p:nvSpPr>
            <p:spPr>
              <a:xfrm>
                <a:off x="449989" y="3200849"/>
                <a:ext cx="7353936" cy="5179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9ECACC-5EDB-5F1D-BC2E-A27B19D7B0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0849"/>
                <a:ext cx="7353936" cy="517983"/>
              </a:xfrm>
              <a:prstGeom prst="rect">
                <a:avLst/>
              </a:prstGeom>
              <a:blipFill>
                <a:blip r:embed="rId5"/>
                <a:stretch>
                  <a:fillRect l="-1327" t="-5882" r="-1327" b="-2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CACEE2E-FBF8-B04B-57C2-B42BC349B6DB}"/>
              </a:ext>
            </a:extLst>
          </p:cNvPr>
          <p:cNvSpPr txBox="1"/>
          <p:nvPr/>
        </p:nvSpPr>
        <p:spPr>
          <a:xfrm>
            <a:off x="449989" y="3717032"/>
            <a:ext cx="576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该作品的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综合得分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9" name="yt_shape_14259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258" name="yt_image_142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1" name="yt_shape_14261"/>
          <p:cNvSpPr txBox="1"/>
          <p:nvPr/>
        </p:nvSpPr>
        <p:spPr>
          <a:xfrm>
            <a:off x="1703512" y="2121798"/>
            <a:ext cx="9686480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求实际问题中的加权平均数的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根据相关的统计图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确定每个数据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看权重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分析题意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确定各数据的权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代入加权平均数公式计算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通过计算分析得出问题答案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80" name="yt_image_14180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3" name="yt_shape_14183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加权平均数的应用</a:t>
            </a:r>
          </a:p>
        </p:txBody>
      </p:sp>
      <p:sp>
        <p:nvSpPr>
          <p:cNvPr id="14184" name="yt_shape_14184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李老师参加本校青年数学教师优质课比赛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笔试得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5e08"/>
              </a:rPr>
              <a:t>微型课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教学反思得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按照如图所显示的笔试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微型课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教学反思的权重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7bb"/>
              </a:rPr>
              <a:t>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老师的综合成绩为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6" name="yt_table_141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376147"/>
              </p:ext>
            </p:extLst>
          </p:nvPr>
        </p:nvGraphicFramePr>
        <p:xfrm>
          <a:off x="540056" y="3411165"/>
          <a:ext cx="1643063" cy="1901952"/>
        </p:xfrm>
        <a:graphic>
          <a:graphicData uri="http://schemas.openxmlformats.org/drawingml/2006/table">
            <a:tbl>
              <a:tblPr/>
              <a:tblGrid>
                <a:gridCol w="164306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pic>
        <p:nvPicPr>
          <p:cNvPr id="14185" name="yt_image_14185_skip" title="H_161.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3964" y="3411165"/>
            <a:ext cx="2045970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055030" title="H_26.259764">
            <a:extLst>
              <a:ext uri="{FF2B5EF4-FFF2-40B4-BE49-F238E27FC236}">
                <a16:creationId xmlns:a16="http://schemas.microsoft.com/office/drawing/2014/main" id="{0E008CF8-CB32-B7CD-399E-E1EF1BF0AE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427E77-79C5-7B9E-6AB2-66FE14CE117D}"/>
              </a:ext>
            </a:extLst>
          </p:cNvPr>
          <p:cNvSpPr txBox="1"/>
          <p:nvPr/>
        </p:nvSpPr>
        <p:spPr>
          <a:xfrm>
            <a:off x="3498108" y="2875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8" name="yt_shape_1418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某食堂销售三种午餐盒饭的有关数据如表所示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bc6a"/>
              </a:rPr>
              <a:t>该食堂销售午餐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盒饭的平均价格是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9" name="yt_table_1418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858600"/>
              </p:ext>
            </p:extLst>
          </p:nvPr>
        </p:nvGraphicFramePr>
        <p:xfrm>
          <a:off x="540000" y="2011799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51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销售比例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191" name="yt_table_141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962819"/>
              </p:ext>
            </p:extLst>
          </p:nvPr>
        </p:nvGraphicFramePr>
        <p:xfrm>
          <a:off x="540056" y="3982208"/>
          <a:ext cx="99434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14DA8EE-E608-F5F6-6D21-A32C4BE00929}"/>
              </a:ext>
            </a:extLst>
          </p:cNvPr>
          <p:cNvSpPr txBox="1"/>
          <p:nvPr/>
        </p:nvSpPr>
        <p:spPr>
          <a:xfrm>
            <a:off x="34981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3" name="yt_shape_1419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为了解学生参与家务劳动情况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某老师在所任教班级随机调查了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04ae"/>
              </a:rPr>
              <a:t>名学生一周做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家务劳动的时间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其统计数据如下表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94" name="yt_table_1419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34028"/>
              </p:ext>
            </p:extLst>
          </p:nvPr>
        </p:nvGraphicFramePr>
        <p:xfrm>
          <a:off x="540000" y="1995319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81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21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96" name="yt_shape_14196"/>
          <p:cNvSpPr txBox="1"/>
          <p:nvPr/>
        </p:nvSpPr>
        <p:spPr>
          <a:xfrm>
            <a:off x="540000" y="3398925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名学生一周做家务劳动的平均时间是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7" name="yt_table_141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89660"/>
              </p:ext>
            </p:extLst>
          </p:nvPr>
        </p:nvGraphicFramePr>
        <p:xfrm>
          <a:off x="540056" y="3878228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08244BA-BFC9-A388-49BD-0346B1CED3E0}"/>
              </a:ext>
            </a:extLst>
          </p:cNvPr>
          <p:cNvSpPr txBox="1"/>
          <p:nvPr/>
        </p:nvSpPr>
        <p:spPr>
          <a:xfrm>
            <a:off x="6850789" y="33521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9" name="yt_shape_1419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学校进行广播操比赛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位评委给某班的评分情况统计图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9b64,isEnd"/>
              </a:rPr>
              <a:t>则该班的平均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得分是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00" name="yt_image_14200" title="H_151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4304" y="2011799"/>
            <a:ext cx="2963390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2CD181-BA25-239B-8E5D-F0BD2D85A0C2}"/>
              </a:ext>
            </a:extLst>
          </p:cNvPr>
          <p:cNvSpPr txBox="1"/>
          <p:nvPr/>
        </p:nvSpPr>
        <p:spPr>
          <a:xfrm>
            <a:off x="16693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某校招聘一名数学老师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对应聘者分别进行了教学能力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e154"/>
              </a:rPr>
              <a:t>科研能力和组织能力三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乙两名应聘者的成绩如下表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03" name="yt_table_1420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793451"/>
              </p:ext>
            </p:extLst>
          </p:nvPr>
        </p:nvGraphicFramePr>
        <p:xfrm>
          <a:off x="540000" y="199531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5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5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5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教学能力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科研能力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组织能力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205" name="yt_shape_14205"/>
          <p:cNvSpPr txBox="1"/>
          <p:nvPr/>
        </p:nvSpPr>
        <p:spPr>
          <a:xfrm>
            <a:off x="540000" y="3965728"/>
            <a:ext cx="10618291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若根据三项测试的平均成绩在甲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乙两人中录用一人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那么谁将被录用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甲的平均成绩为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乙的平均成绩为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因为甲的平均成绩高于乙的平均成绩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所以甲被录用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8DDCAB-8237-F7C4-031C-D7AF5F84D6E0}"/>
              </a:ext>
            </a:extLst>
          </p:cNvPr>
          <p:cNvSpPr txBox="1"/>
          <p:nvPr/>
        </p:nvSpPr>
        <p:spPr>
          <a:xfrm>
            <a:off x="449989" y="4394410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甲的平均成绩为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CB6737-94AD-223C-B1E0-69C029617027}"/>
              </a:ext>
            </a:extLst>
          </p:cNvPr>
          <p:cNvSpPr txBox="1"/>
          <p:nvPr/>
        </p:nvSpPr>
        <p:spPr>
          <a:xfrm>
            <a:off x="449989" y="4869898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乙的平均成绩为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6A512C-D97D-1CE3-A0F0-48CCC318B908}"/>
              </a:ext>
            </a:extLst>
          </p:cNvPr>
          <p:cNvSpPr txBox="1"/>
          <p:nvPr/>
        </p:nvSpPr>
        <p:spPr>
          <a:xfrm>
            <a:off x="449989" y="534538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因为甲的平均成绩高于乙的平均成绩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B7157B-CC3D-B213-26EC-1C6BC23FCDE0}"/>
              </a:ext>
            </a:extLst>
          </p:cNvPr>
          <p:cNvSpPr txBox="1"/>
          <p:nvPr/>
        </p:nvSpPr>
        <p:spPr>
          <a:xfrm>
            <a:off x="449989" y="5820874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所以甲被录用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7" name="yt_shape_14207"/>
              <p:cNvSpPr txBox="1"/>
              <p:nvPr/>
            </p:nvSpPr>
            <p:spPr>
              <a:xfrm>
                <a:off x="540119" y="900000"/>
                <a:ext cx="11492915" cy="37102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根据实际需要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学校将教学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科研和组织能力三项测试得分按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037c"/>
                  </a:rPr>
                  <a:t> 的比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确定每人的最后成绩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若按此成绩在甲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乙两人中录用一人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谁将被录用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甲的平均成绩为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×5+85×3+86×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乙的平均成绩为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×5+80×3+74×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因为甲的平均成绩低于乙的平均成绩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所以乙被录用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7" name="yt_shape_1420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10246"/>
              </a:xfrm>
              <a:prstGeom prst="rect">
                <a:avLst/>
              </a:prstGeom>
              <a:blipFill>
                <a:blip r:embed="rId2"/>
                <a:stretch>
                  <a:fillRect l="-1645" t="-1480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F2453C-9456-0D92-5EC7-BDE54A3E7FAD}"/>
              </a:ext>
            </a:extLst>
          </p:cNvPr>
          <p:cNvSpPr txBox="1"/>
          <p:nvPr/>
        </p:nvSpPr>
        <p:spPr>
          <a:xfrm>
            <a:off x="450108" y="180417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甲的平均成绩为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D86CCB-53A8-F565-E408-A6B139CB9CA6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431869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×5+85×3+86×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83D86CCB-53A8-F565-E408-A6B139CB9C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4318698" cy="775793"/>
              </a:xfrm>
              <a:prstGeom prst="rect">
                <a:avLst/>
              </a:prstGeom>
              <a:blipFill>
                <a:blip r:embed="rId3"/>
                <a:stretch>
                  <a:fillRect r="-226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36468A-FF56-D6BB-E53F-440D098C74B7}"/>
                  </a:ext>
                </a:extLst>
              </p:cNvPr>
              <p:cNvSpPr txBox="1"/>
              <p:nvPr/>
            </p:nvSpPr>
            <p:spPr>
              <a:xfrm>
                <a:off x="450108" y="2961839"/>
                <a:ext cx="649357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乙的平均成绩为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×5+80×3+74×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5+3+2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7F36468A-FF56-D6BB-E53F-440D098C74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1839"/>
                <a:ext cx="6493573" cy="775792"/>
              </a:xfrm>
              <a:prstGeom prst="rect">
                <a:avLst/>
              </a:prstGeom>
              <a:blipFill>
                <a:blip r:embed="rId4"/>
                <a:stretch>
                  <a:fillRect l="-1502" r="-150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5195E34-A45D-2DB3-4A2E-69C49BB47BAC}"/>
              </a:ext>
            </a:extLst>
          </p:cNvPr>
          <p:cNvSpPr txBox="1"/>
          <p:nvPr/>
        </p:nvSpPr>
        <p:spPr>
          <a:xfrm>
            <a:off x="450108" y="3644019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因为甲的平均成绩低于乙的平均成绩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820B0D-0876-3C7D-27CE-95A93B856E09}"/>
              </a:ext>
            </a:extLst>
          </p:cNvPr>
          <p:cNvSpPr txBox="1"/>
          <p:nvPr/>
        </p:nvSpPr>
        <p:spPr>
          <a:xfrm>
            <a:off x="450108" y="4119507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所以乙被录用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0" name="yt_shape_14210"/>
          <p:cNvSpPr txBox="1"/>
          <p:nvPr/>
        </p:nvSpPr>
        <p:spPr>
          <a:xfrm>
            <a:off x="540000" y="900000"/>
            <a:ext cx="766075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平均速度为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14211" name="yt_shape_14211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小李从家出发去学校后立即返回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已知去时速度为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返回时速度为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c90,isEnd"/>
              </a:rPr>
              <a:t>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则往返一趟的平均速度为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55141" title="H_26.259764">
            <a:extLst>
              <a:ext uri="{FF2B5EF4-FFF2-40B4-BE49-F238E27FC236}">
                <a16:creationId xmlns:a16="http://schemas.microsoft.com/office/drawing/2014/main" id="{F97D106B-66C2-0414-9614-5879A87BE2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12CEF2-4168-E5B9-606E-DF6679877AE2}"/>
              </a:ext>
            </a:extLst>
          </p:cNvPr>
          <p:cNvSpPr txBox="1"/>
          <p:nvPr/>
        </p:nvSpPr>
        <p:spPr>
          <a:xfrm>
            <a:off x="4717309" y="181811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12" name="yt_image_14212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班一次数学测试的平均成绩为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男生平均成绩为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dbe5"/>
              </a:rPr>
              <a:t>女生平均成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女生人数之比为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6" name="yt_table_142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500001"/>
              </p:ext>
            </p:extLst>
          </p:nvPr>
        </p:nvGraphicFramePr>
        <p:xfrm>
          <a:off x="540056" y="2441600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F1C8932-4E15-6FE3-9F5F-DAE6A10B015D}"/>
              </a:ext>
            </a:extLst>
          </p:cNvPr>
          <p:cNvSpPr txBox="1"/>
          <p:nvPr/>
        </p:nvSpPr>
        <p:spPr>
          <a:xfrm>
            <a:off x="65461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1091</Words>
  <Application>Microsoft Office PowerPoint</Application>
  <PresentationFormat>宽屏</PresentationFormat>
  <Paragraphs>170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,isEnd</vt:lpstr>
      <vt:lpstr>_⨹_1_0dc90,isEnd</vt:lpstr>
      <vt:lpstr>_⨹_1_527bb</vt:lpstr>
      <vt:lpstr>_⨹_10_5e154</vt:lpstr>
      <vt:lpstr>_⨹_2_aa132</vt:lpstr>
      <vt:lpstr>_⨹_3_35e08</vt:lpstr>
      <vt:lpstr>_⨹_3_4037c</vt:lpstr>
      <vt:lpstr>_⨹_3_7ac9e</vt:lpstr>
      <vt:lpstr>_⨹_3_87788</vt:lpstr>
      <vt:lpstr>_⨹_5_cdbe5</vt:lpstr>
      <vt:lpstr>_⨹_6_69b64,isEnd</vt:lpstr>
      <vt:lpstr>_⨹_6_d04ae</vt:lpstr>
      <vt:lpstr>_⨹_7_4bc6a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2024-05-20T10:49:22Z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