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24" r:id="rId5"/>
    <p:sldId id="308" r:id="rId6"/>
    <p:sldId id="310" r:id="rId7"/>
    <p:sldId id="311" r:id="rId8"/>
    <p:sldId id="312" r:id="rId9"/>
    <p:sldId id="314" r:id="rId10"/>
    <p:sldId id="325" r:id="rId11"/>
    <p:sldId id="315" r:id="rId12"/>
    <p:sldId id="317" r:id="rId13"/>
    <p:sldId id="319" r:id="rId14"/>
    <p:sldId id="320" r:id="rId15"/>
    <p:sldId id="321" r:id="rId16"/>
    <p:sldId id="326" r:id="rId17"/>
    <p:sldId id="322" r:id="rId18"/>
    <p:sldId id="327" r:id="rId19"/>
    <p:sldId id="328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33" name="yt_image_129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229" y="900000"/>
            <a:ext cx="2063541" cy="72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35" name="yt_image_129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830189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937"/>
          <p:cNvSpPr txBox="1"/>
          <p:nvPr/>
        </p:nvSpPr>
        <p:spPr>
          <a:xfrm>
            <a:off x="540119" y="225167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从一次函数的图象中获取信息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首先要看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所代表的意义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b5a4,isEnd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次要理解图象上特殊点的含义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相应的自变量的值就是方程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从图象上看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轴交点的横坐标就是方程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A59C49-BF81-58E6-82DB-798556C4E742}"/>
              </a:ext>
            </a:extLst>
          </p:cNvPr>
          <p:cNvSpPr txBox="1"/>
          <p:nvPr/>
        </p:nvSpPr>
        <p:spPr>
          <a:xfrm>
            <a:off x="6622307" y="22048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横轴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B8B3A2-D206-7926-B044-0B87227356E2}"/>
              </a:ext>
            </a:extLst>
          </p:cNvPr>
          <p:cNvSpPr txBox="1"/>
          <p:nvPr/>
        </p:nvSpPr>
        <p:spPr>
          <a:xfrm>
            <a:off x="8146307" y="22048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纵轴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E0A0DD-AD9F-91B9-2EED-2DF82E5BFF6D}"/>
              </a:ext>
            </a:extLst>
          </p:cNvPr>
          <p:cNvSpPr txBox="1"/>
          <p:nvPr/>
        </p:nvSpPr>
        <p:spPr>
          <a:xfrm>
            <a:off x="9798896" y="3155840"/>
            <a:ext cx="181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B98418-06B1-E97B-0BE8-5E14829EA265}"/>
              </a:ext>
            </a:extLst>
          </p:cNvPr>
          <p:cNvSpPr txBox="1"/>
          <p:nvPr/>
        </p:nvSpPr>
        <p:spPr>
          <a:xfrm>
            <a:off x="11019682" y="3631328"/>
            <a:ext cx="54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0ac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80E14C-B153-A928-E8CD-AD78D4BBDDE2}"/>
              </a:ext>
            </a:extLst>
          </p:cNvPr>
          <p:cNvSpPr txBox="1"/>
          <p:nvPr/>
        </p:nvSpPr>
        <p:spPr>
          <a:xfrm>
            <a:off x="450108" y="4106816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5" name="yt_shape_12985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没有考虑自变量的取值范围</a:t>
            </a:r>
          </a:p>
        </p:txBody>
      </p:sp>
      <p:sp>
        <p:nvSpPr>
          <p:cNvPr id="12986" name="yt_shape_1298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则能反映腰长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5ee6"/>
              </a:rPr>
              <a:t>之间关系的图象是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87" name="yt_image_12987" title="H_91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01233"/>
            <a:ext cx="4847261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78469" title="H_26.259764">
            <a:extLst>
              <a:ext uri="{FF2B5EF4-FFF2-40B4-BE49-F238E27FC236}">
                <a16:creationId xmlns:a16="http://schemas.microsoft.com/office/drawing/2014/main" id="{26BD4D77-73F0-773C-A5D3-DA6C3CEFAB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7AC305-C14E-F12A-7674-AE7C7B52B830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0" name="yt_shape_1299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89" name="yt_image_129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2" name="yt_shape_1299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bb07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6" name="yt_table_1299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900256"/>
              </p:ext>
            </p:extLst>
          </p:nvPr>
        </p:nvGraphicFramePr>
        <p:xfrm>
          <a:off x="540056" y="2441600"/>
          <a:ext cx="9340216" cy="475488"/>
        </p:xfrm>
        <a:graphic>
          <a:graphicData uri="http://schemas.openxmlformats.org/drawingml/2006/table">
            <a:tbl>
              <a:tblPr/>
              <a:tblGrid>
                <a:gridCol w="257683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grpSp>
        <p:nvGrpSpPr>
          <p:cNvPr id="12993" name="yt_shape_12993_skip" title="H_163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4438" y="2441600"/>
            <a:ext cx="1555387" cy="2079639"/>
            <a:chOff x="0" y="0"/>
            <a:chExt cx="1555387" cy="2079639"/>
          </a:xfrm>
        </p:grpSpPr>
        <p:pic>
          <p:nvPicPr>
            <p:cNvPr id="2" name="yt_image_1299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5387" cy="168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5" name="yt_shape_12995"/>
            <p:cNvSpPr txBox="1"/>
            <p:nvPr/>
          </p:nvSpPr>
          <p:spPr>
            <a:xfrm>
              <a:off x="244412" y="17196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EE3A9A-D4F2-D885-A999-8F6D8FFF0C51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8" name="yt_shape_12998"/>
          <p:cNvSpPr txBox="1"/>
          <p:nvPr/>
        </p:nvSpPr>
        <p:spPr>
          <a:xfrm>
            <a:off x="540000" y="900000"/>
            <a:ext cx="102031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002" name="yt_shape_13002"/>
          <p:cNvSpPr txBox="1"/>
          <p:nvPr/>
        </p:nvSpPr>
        <p:spPr>
          <a:xfrm>
            <a:off x="540000" y="366734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99" name="yt_shape_12999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0613" y="1531667"/>
            <a:ext cx="1910773" cy="2085354"/>
            <a:chOff x="0" y="0"/>
            <a:chExt cx="1910773" cy="2085354"/>
          </a:xfrm>
        </p:grpSpPr>
        <p:pic>
          <p:nvPicPr>
            <p:cNvPr id="2" name="yt_image_1299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0773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1" name="yt_shape_13001"/>
            <p:cNvSpPr txBox="1"/>
            <p:nvPr/>
          </p:nvSpPr>
          <p:spPr>
            <a:xfrm>
              <a:off x="422105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8F7938F-D796-7394-38F3-978E4AB06C4D}"/>
              </a:ext>
            </a:extLst>
          </p:cNvPr>
          <p:cNvSpPr txBox="1"/>
          <p:nvPr/>
        </p:nvSpPr>
        <p:spPr>
          <a:xfrm>
            <a:off x="9944826" y="8531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3" name="yt_shape_1300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在某个盛水容器内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有一个小水杯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小水杯内有部分水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ef8d,isEnd"/>
              </a:rPr>
              <a:t>现在匀速持续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地向小水杯内注水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注满小水杯后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小水杯内水的高度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323f,isEnd"/>
              </a:rPr>
              <a:t>和注水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之间的关系满足如图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则至少需要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才能把小水杯注满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004" name="yt_image_13004" title="H_143.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6311" y="2491930"/>
            <a:ext cx="3639376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2F8B30-2BCC-1B1B-7776-AA65F5388237}"/>
              </a:ext>
            </a:extLst>
          </p:cNvPr>
          <p:cNvSpPr txBox="1"/>
          <p:nvPr/>
        </p:nvSpPr>
        <p:spPr>
          <a:xfrm>
            <a:off x="8266957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6" name="yt_shape_13006"/>
              <p:cNvSpPr txBox="1"/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某快递公司的每位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快递小哥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55bed"/>
                  </a:rPr>
                  <a:t>日收入与每日的派送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量成一次函数关系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求每位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快递小哥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的日收入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与日派送量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d5fc"/>
                  </a:rPr>
                  <a:t>之间的函数关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系式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设每位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快递小哥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的日收入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与日派送量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6_aad18"/>
                  </a:rPr>
                  <a:t>之间的函数关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快递小哥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的日收入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与日派送量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0b197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06" name="yt_shape_13006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40501"/>
              </a:xfrm>
              <a:prstGeom prst="rect">
                <a:avLst/>
              </a:prstGeom>
              <a:blipFill>
                <a:blip r:embed="rId2"/>
                <a:stretch>
                  <a:fillRect l="-1645" t="-1027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10" name="yt_image_13010" title="H_131.3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7474" y="3406020"/>
            <a:ext cx="2014831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06DABC-0654-7797-D831-2C99E06A681D}"/>
              </a:ext>
            </a:extLst>
          </p:cNvPr>
          <p:cNvSpPr txBox="1"/>
          <p:nvPr/>
        </p:nvSpPr>
        <p:spPr>
          <a:xfrm>
            <a:off x="450108" y="2755146"/>
            <a:ext cx="11232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快递小哥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的日收入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与日派送量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aad18"/>
              </a:rPr>
              <a:t>之间的函数关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E1426D-F3E6-84B5-F8F1-5A21417BBF2E}"/>
              </a:ext>
            </a:extLst>
          </p:cNvPr>
          <p:cNvSpPr txBox="1"/>
          <p:nvPr/>
        </p:nvSpPr>
        <p:spPr>
          <a:xfrm>
            <a:off x="450108" y="3230634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F73DFC-088F-0E16-D481-E51AACEFF4FA}"/>
              </a:ext>
            </a:extLst>
          </p:cNvPr>
          <p:cNvSpPr txBox="1"/>
          <p:nvPr/>
        </p:nvSpPr>
        <p:spPr>
          <a:xfrm>
            <a:off x="450108" y="3706122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1FB436-B33D-B51A-6E11-2DFC5D7EF570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463207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661FB436-B33D-B51A-6E11-2DFC5D7EF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4632072" cy="1154189"/>
              </a:xfrm>
              <a:prstGeom prst="rect">
                <a:avLst/>
              </a:prstGeom>
              <a:blipFill>
                <a:blip r:embed="rId4"/>
                <a:stretch>
                  <a:fillRect l="-2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7F1E804-293B-FE77-52CB-950D7DA30AFA}"/>
              </a:ext>
            </a:extLst>
          </p:cNvPr>
          <p:cNvSpPr txBox="1"/>
          <p:nvPr/>
        </p:nvSpPr>
        <p:spPr>
          <a:xfrm>
            <a:off x="450108" y="5242187"/>
            <a:ext cx="1132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快递小哥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的日收入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与日派送量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b197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B26463-6E37-E741-85AC-E90F33A067EC}"/>
              </a:ext>
            </a:extLst>
          </p:cNvPr>
          <p:cNvSpPr txBox="1"/>
          <p:nvPr/>
        </p:nvSpPr>
        <p:spPr>
          <a:xfrm>
            <a:off x="450108" y="5717675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2" name="yt_shape_13012"/>
          <p:cNvSpPr txBox="1"/>
          <p:nvPr/>
        </p:nvSpPr>
        <p:spPr>
          <a:xfrm>
            <a:off x="540000" y="900000"/>
            <a:ext cx="1014521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快递小哥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的日收入不少于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则他至少要派送多少件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快递小哥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的日收入不少于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则他至少要派送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14" name="yt_image_13014" title="H_131.3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7168" y="1531667"/>
            <a:ext cx="2014831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31AEFA-AEE8-FCB8-5E89-2021396CE6C6}"/>
              </a:ext>
            </a:extLst>
          </p:cNvPr>
          <p:cNvSpPr txBox="1"/>
          <p:nvPr/>
        </p:nvSpPr>
        <p:spPr>
          <a:xfrm>
            <a:off x="449989" y="1328682"/>
            <a:ext cx="69440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971B61-1E9B-6539-FF7B-AB58A34E9CD5}"/>
              </a:ext>
            </a:extLst>
          </p:cNvPr>
          <p:cNvSpPr txBox="1"/>
          <p:nvPr/>
        </p:nvSpPr>
        <p:spPr>
          <a:xfrm>
            <a:off x="449989" y="1804170"/>
            <a:ext cx="839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快递小哥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的日收入不少于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则他至少要派送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7" name="yt_shape_130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16" name="yt_image_1301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9" name="yt_shape_13019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汽车出发前油箱有油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行驶若干小时后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4ee0,isEnd"/>
              </a:rPr>
              <a:t>在加油站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加油若干升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图象表示的是从出发后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油箱中剩余油量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与行驶时间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e47,isEnd"/>
              </a:rPr>
              <a:t>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汽车行驶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后加油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中途加油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022" name="yt_image_13022" title="H_150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3766" y="3536919"/>
            <a:ext cx="2648233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4F681C5-5420-9110-7F99-5B6CB2500764}"/>
              </a:ext>
            </a:extLst>
          </p:cNvPr>
          <p:cNvSpPr txBox="1"/>
          <p:nvPr/>
        </p:nvSpPr>
        <p:spPr>
          <a:xfrm>
            <a:off x="2736108" y="28618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C50976-BD9E-21F1-4F56-5C8ACCE29D02}"/>
              </a:ext>
            </a:extLst>
          </p:cNvPr>
          <p:cNvSpPr txBox="1"/>
          <p:nvPr/>
        </p:nvSpPr>
        <p:spPr>
          <a:xfrm>
            <a:off x="6088908" y="28618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4" name="yt_shape_13024"/>
              <p:cNvSpPr txBox="1"/>
              <p:nvPr/>
            </p:nvSpPr>
            <p:spPr>
              <a:xfrm>
                <a:off x="540000" y="900000"/>
                <a:ext cx="8261877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求加油前油箱中剩余油量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与行驶时间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因为函数图象过点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所以设函数关系式为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24" name="yt_shape_1302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61877" cy="2939844"/>
              </a:xfrm>
              <a:prstGeom prst="rect">
                <a:avLst/>
              </a:prstGeom>
              <a:blipFill>
                <a:blip r:embed="rId2"/>
                <a:stretch>
                  <a:fillRect l="-2288" t="-1867" r="-1255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27" name="yt_image_13027" title="H_150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3766" y="1531667"/>
            <a:ext cx="2648233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E5E61C-ABF1-5B63-6FB8-D6BA2CC846D9}"/>
              </a:ext>
            </a:extLst>
          </p:cNvPr>
          <p:cNvSpPr txBox="1"/>
          <p:nvPr/>
        </p:nvSpPr>
        <p:spPr>
          <a:xfrm>
            <a:off x="449989" y="1328682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因为函数图象过点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1B794A-63D4-79D0-9C88-D33CB410D080}"/>
              </a:ext>
            </a:extLst>
          </p:cNvPr>
          <p:cNvSpPr txBox="1"/>
          <p:nvPr/>
        </p:nvSpPr>
        <p:spPr>
          <a:xfrm>
            <a:off x="449989" y="1804170"/>
            <a:ext cx="462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8F2374-8C0F-2062-6EA5-0B75CF9AC979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46306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5E8F2374-8C0F-2062-6EA5-0B75CF9AC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4630610" cy="1154189"/>
              </a:xfrm>
              <a:prstGeom prst="rect">
                <a:avLst/>
              </a:prstGeom>
              <a:blipFill>
                <a:blip r:embed="rId4"/>
                <a:stretch>
                  <a:fillRect l="-2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A1509E3-1BF6-80C0-1F18-22A932F7073F}"/>
              </a:ext>
            </a:extLst>
          </p:cNvPr>
          <p:cNvSpPr txBox="1"/>
          <p:nvPr/>
        </p:nvSpPr>
        <p:spPr>
          <a:xfrm>
            <a:off x="449989" y="3340235"/>
            <a:ext cx="287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9" name="yt_shape_1302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已知加油前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后汽车都以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匀速行驶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如果加油站距目的地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f52d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要到达目的地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油箱中的油是否够用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方法点拨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油箱中的油够用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因为汽车加油前行驶了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行驶了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用去了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12bf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而目的地距加油站还有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所以要到达目的地还需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而中途加油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后有油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所以够用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31" name="yt_image_13031" title="H_150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4801" y="4005064"/>
            <a:ext cx="2648233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A42818-8474-9864-4C3A-97ED9F3249A2}"/>
              </a:ext>
            </a:extLst>
          </p:cNvPr>
          <p:cNvSpPr txBox="1"/>
          <p:nvPr/>
        </p:nvSpPr>
        <p:spPr>
          <a:xfrm>
            <a:off x="450108" y="180417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油箱中的油够用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2FC304-1108-13D1-55C2-B9330EEE62B3}"/>
              </a:ext>
            </a:extLst>
          </p:cNvPr>
          <p:cNvSpPr txBox="1"/>
          <p:nvPr/>
        </p:nvSpPr>
        <p:spPr>
          <a:xfrm>
            <a:off x="450108" y="2279658"/>
            <a:ext cx="11422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因为汽车加油前行驶了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行驶了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用去了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12bf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AB2A1B-10D6-2AA0-7E88-C6E89D8308ED}"/>
              </a:ext>
            </a:extLst>
          </p:cNvPr>
          <p:cNvSpPr txBox="1"/>
          <p:nvPr/>
        </p:nvSpPr>
        <p:spPr>
          <a:xfrm>
            <a:off x="450108" y="2755146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而目的地距加油站还有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AD1074-9DA3-CEDD-5A39-C4DD30710F64}"/>
              </a:ext>
            </a:extLst>
          </p:cNvPr>
          <p:cNvSpPr txBox="1"/>
          <p:nvPr/>
        </p:nvSpPr>
        <p:spPr>
          <a:xfrm>
            <a:off x="450108" y="3230634"/>
            <a:ext cx="942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所以要到达目的地还需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而中途加油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后有油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0" name="yt_shape_12940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939" name="yt_image_12939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2" name="yt_shape_12942"/>
          <p:cNvSpPr txBox="1"/>
          <p:nvPr/>
        </p:nvSpPr>
        <p:spPr>
          <a:xfrm>
            <a:off x="540119" y="1386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如果生产某种产品的成本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与产量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a7a2"/>
              </a:rPr>
              <a:t>那么生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吨这种产品所需的成本是多少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943" name="yt_image_12943" title="H_125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7749" y="2498223"/>
            <a:ext cx="2076501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6" name="yt_shape_12946"/>
          <p:cNvSpPr txBox="1"/>
          <p:nvPr/>
        </p:nvSpPr>
        <p:spPr>
          <a:xfrm>
            <a:off x="540119" y="1168212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设成本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之间的关系是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4d216"/>
              </a:rPr>
              <a:t>根据题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则函数的表达式是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吨这种产品所需的成本是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先用待定系数法求出函数表达式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a1c5b"/>
              </a:rPr>
              <a:t>再把自变量的值代入求函数或把函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数值代入求自变量的值即可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2945"/>
          <p:cNvSpPr txBox="1"/>
          <p:nvPr/>
        </p:nvSpPr>
        <p:spPr>
          <a:xfrm>
            <a:off x="540119" y="73969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" name="yt_shape_1295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52" name="yt_image_1295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5" name="yt_shape_12955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一次函数与一元一次方程的关系</a:t>
            </a:r>
          </a:p>
        </p:txBody>
      </p:sp>
      <p:sp>
        <p:nvSpPr>
          <p:cNvPr id="12956" name="yt_shape_12956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一元一次方程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f5fc"/>
              </a:rPr>
              <a:t>轴的交点坐标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57" name="yt_table_129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689552"/>
              </p:ext>
            </p:extLst>
          </p:nvPr>
        </p:nvGraphicFramePr>
        <p:xfrm>
          <a:off x="540056" y="2931034"/>
          <a:ext cx="6887210" cy="950976"/>
        </p:xfrm>
        <a:graphic>
          <a:graphicData uri="http://schemas.openxmlformats.org/drawingml/2006/table">
            <a:tbl>
              <a:tblPr/>
              <a:tblGrid>
                <a:gridCol w="3338830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35483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pic>
        <p:nvPicPr>
          <p:cNvPr id="3" name="yt_shape_1716043878327" title="H_26.259764">
            <a:extLst>
              <a:ext uri="{FF2B5EF4-FFF2-40B4-BE49-F238E27FC236}">
                <a16:creationId xmlns:a16="http://schemas.microsoft.com/office/drawing/2014/main" id="{1B41C18F-C254-7FC9-91F1-250C88F157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1B1B66-1149-1D0A-AD04-97389AB8475C}"/>
              </a:ext>
            </a:extLst>
          </p:cNvPr>
          <p:cNvSpPr txBox="1"/>
          <p:nvPr/>
        </p:nvSpPr>
        <p:spPr>
          <a:xfrm>
            <a:off x="13645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9" name="yt_shape_1295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e2b0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963" name="yt_shape_12963"/>
          <p:cNvSpPr txBox="1"/>
          <p:nvPr/>
        </p:nvSpPr>
        <p:spPr>
          <a:xfrm>
            <a:off x="540000" y="38675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60" name="yt_shape_12960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2265" y="2011799"/>
            <a:ext cx="1387468" cy="1805319"/>
            <a:chOff x="0" y="0"/>
            <a:chExt cx="1387468" cy="1805319"/>
          </a:xfrm>
        </p:grpSpPr>
        <p:pic>
          <p:nvPicPr>
            <p:cNvPr id="2" name="yt_image_129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7468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2" name="yt_shape_12962"/>
            <p:cNvSpPr txBox="1"/>
            <p:nvPr/>
          </p:nvSpPr>
          <p:spPr>
            <a:xfrm>
              <a:off x="160453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D2FBD06-D69B-0750-57C1-95A31E94F526}"/>
              </a:ext>
            </a:extLst>
          </p:cNvPr>
          <p:cNvSpPr txBox="1"/>
          <p:nvPr/>
        </p:nvSpPr>
        <p:spPr>
          <a:xfrm>
            <a:off x="9532196" y="853194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B7132A-51A9-CC32-6F3C-92828EB9CD9E}"/>
              </a:ext>
            </a:extLst>
          </p:cNvPr>
          <p:cNvSpPr txBox="1"/>
          <p:nvPr/>
        </p:nvSpPr>
        <p:spPr>
          <a:xfrm>
            <a:off x="13645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4" name="yt_shape_12964"/>
          <p:cNvSpPr txBox="1"/>
          <p:nvPr/>
        </p:nvSpPr>
        <p:spPr>
          <a:xfrm>
            <a:off x="540000" y="900000"/>
            <a:ext cx="86225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直接写出下列问题的答案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968" name="yt_shape_12968"/>
          <p:cNvSpPr txBox="1"/>
          <p:nvPr/>
        </p:nvSpPr>
        <p:spPr>
          <a:xfrm>
            <a:off x="540000" y="453355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65" name="yt_shape_12965" title="H_232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1860" y="1531667"/>
            <a:ext cx="1948278" cy="2951748"/>
            <a:chOff x="0" y="0"/>
            <a:chExt cx="1948278" cy="2951748"/>
          </a:xfrm>
        </p:grpSpPr>
        <p:pic>
          <p:nvPicPr>
            <p:cNvPr id="2" name="yt_image_1296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8278" cy="2555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7" name="yt_shape_12967"/>
            <p:cNvSpPr txBox="1"/>
            <p:nvPr/>
          </p:nvSpPr>
          <p:spPr>
            <a:xfrm>
              <a:off x="440858" y="25917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69" name="yt_shape_12969"/>
          <p:cNvSpPr txBox="1"/>
          <p:nvPr/>
        </p:nvSpPr>
        <p:spPr>
          <a:xfrm>
            <a:off x="540000" y="4942836"/>
            <a:ext cx="53139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70" name="yt_shape_12970"/>
          <p:cNvSpPr txBox="1"/>
          <p:nvPr/>
        </p:nvSpPr>
        <p:spPr>
          <a:xfrm>
            <a:off x="540000" y="5422139"/>
            <a:ext cx="47913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71" name="yt_shape_12971"/>
          <p:cNvSpPr txBox="1"/>
          <p:nvPr/>
        </p:nvSpPr>
        <p:spPr>
          <a:xfrm>
            <a:off x="540000" y="5901442"/>
            <a:ext cx="5775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1690DB-EF16-1C08-A5D5-4DCFD1FA96F9}"/>
              </a:ext>
            </a:extLst>
          </p:cNvPr>
          <p:cNvSpPr txBox="1"/>
          <p:nvPr/>
        </p:nvSpPr>
        <p:spPr>
          <a:xfrm>
            <a:off x="4463189" y="4896030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7A083E-7981-120D-7351-44A0E26F0C78}"/>
              </a:ext>
            </a:extLst>
          </p:cNvPr>
          <p:cNvSpPr txBox="1"/>
          <p:nvPr/>
        </p:nvSpPr>
        <p:spPr>
          <a:xfrm>
            <a:off x="4128227" y="53753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EED355-86CF-0B53-5C95-3B466A651B0F}"/>
              </a:ext>
            </a:extLst>
          </p:cNvPr>
          <p:cNvSpPr txBox="1"/>
          <p:nvPr/>
        </p:nvSpPr>
        <p:spPr>
          <a:xfrm>
            <a:off x="4767989" y="5854636"/>
            <a:ext cx="1429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一次函数的实际应用</a:t>
            </a:r>
          </a:p>
        </p:txBody>
      </p:sp>
      <p:sp>
        <p:nvSpPr>
          <p:cNvPr id="12973" name="yt_shape_12973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一根蜡烛长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点燃后每小时燃烧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燃烧时蜡烛剩余的长度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87c4"/>
              </a:rPr>
              <a:t>和燃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烧时间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之间的函数关系用图象可以表示为图中的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74" name="yt_image_12974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01233"/>
            <a:ext cx="6607683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78400" title="H_26.259764">
            <a:extLst>
              <a:ext uri="{FF2B5EF4-FFF2-40B4-BE49-F238E27FC236}">
                <a16:creationId xmlns:a16="http://schemas.microsoft.com/office/drawing/2014/main" id="{B16E84BC-F7D6-E3F4-95C8-18C990DD47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318F56-9650-4AFA-C767-021B4AD44B67}"/>
              </a:ext>
            </a:extLst>
          </p:cNvPr>
          <p:cNvSpPr txBox="1"/>
          <p:nvPr/>
        </p:nvSpPr>
        <p:spPr>
          <a:xfrm>
            <a:off x="840189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6" name="yt_shape_1297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水龙头关闭不严会造成滴水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现用一个含有显示水量的圆柱形水杯接水做如图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af1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研究水杯内盛水量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与滴水时间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8a20"/>
              </a:rPr>
              <a:t>根据试验数据绘制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结合图象解答下列问题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79" name="yt_image_12979" title="H_150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361" y="2971233"/>
            <a:ext cx="3955638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6B0223-C400-F598-4934-9749621E707C}"/>
              </a:ext>
            </a:extLst>
          </p:cNvPr>
          <p:cNvSpPr txBox="1"/>
          <p:nvPr/>
        </p:nvSpPr>
        <p:spPr>
          <a:xfrm>
            <a:off x="450108" y="2755146"/>
            <a:ext cx="6547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A11596-6A85-AC05-52FB-D5AE03E4BBC8}"/>
              </a:ext>
            </a:extLst>
          </p:cNvPr>
          <p:cNvSpPr txBox="1"/>
          <p:nvPr/>
        </p:nvSpPr>
        <p:spPr>
          <a:xfrm>
            <a:off x="497733" y="3230634"/>
            <a:ext cx="1751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EF4404-9FB7-9461-3C42-086C4A03CC60}"/>
              </a:ext>
            </a:extLst>
          </p:cNvPr>
          <p:cNvSpPr txBox="1"/>
          <p:nvPr/>
        </p:nvSpPr>
        <p:spPr>
          <a:xfrm>
            <a:off x="450108" y="3706122"/>
            <a:ext cx="233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30E6EF-FE92-0ACD-1548-DC6A3FC710CC}"/>
              </a:ext>
            </a:extLst>
          </p:cNvPr>
          <p:cNvSpPr txBox="1"/>
          <p:nvPr/>
        </p:nvSpPr>
        <p:spPr>
          <a:xfrm>
            <a:off x="450108" y="418161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355B89-6EA7-36E4-B6B5-668D7CC2B042}"/>
              </a:ext>
            </a:extLst>
          </p:cNvPr>
          <p:cNvSpPr txBox="1"/>
          <p:nvPr/>
        </p:nvSpPr>
        <p:spPr>
          <a:xfrm>
            <a:off x="450108" y="4663887"/>
            <a:ext cx="555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1" name="yt_shape_12981"/>
          <p:cNvSpPr txBox="1"/>
          <p:nvPr/>
        </p:nvSpPr>
        <p:spPr>
          <a:xfrm>
            <a:off x="540000" y="900000"/>
            <a:ext cx="849751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若杯子容积为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计算杯子最多可以接多长时间的水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则若杯子容积为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2L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杯子最多可以接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4h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的水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83" name="yt_image_12983" title="H_150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2055767"/>
            <a:ext cx="3955638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A91C73-3BB4-77EF-8C13-34C00D7E3163}"/>
              </a:ext>
            </a:extLst>
          </p:cNvPr>
          <p:cNvSpPr txBox="1"/>
          <p:nvPr/>
        </p:nvSpPr>
        <p:spPr>
          <a:xfrm>
            <a:off x="449989" y="1328682"/>
            <a:ext cx="8114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3AC73E-53C7-F25E-0818-EB9F70BEB19F}"/>
              </a:ext>
            </a:extLst>
          </p:cNvPr>
          <p:cNvSpPr txBox="1"/>
          <p:nvPr/>
        </p:nvSpPr>
        <p:spPr>
          <a:xfrm>
            <a:off x="449989" y="1804170"/>
            <a:ext cx="6919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则若杯子容积为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2L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杯子最多可以接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4h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的水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1173</Words>
  <Application>Microsoft Office PowerPoint</Application>
  <PresentationFormat>宽屏</PresentationFormat>
  <Paragraphs>117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56" baseType="lpstr">
      <vt:lpstr>,isEnd</vt:lpstr>
      <vt:lpstr>_⨹_1_0ae47,isEnd</vt:lpstr>
      <vt:lpstr>_⨹_1_0b197</vt:lpstr>
      <vt:lpstr>_⨹_1_0b5a4,isEnd</vt:lpstr>
      <vt:lpstr>_⨹_1_212bf</vt:lpstr>
      <vt:lpstr>_⨹_1_30ac4</vt:lpstr>
      <vt:lpstr>_⨹_1_5e2b0,isEnd</vt:lpstr>
      <vt:lpstr>_⨹_1_f9af1</vt:lpstr>
      <vt:lpstr>_⨹_15_a1c5b</vt:lpstr>
      <vt:lpstr>_⨹_2_6f52d</vt:lpstr>
      <vt:lpstr>_⨹_2_b87c4</vt:lpstr>
      <vt:lpstr>_⨹_3_4d216</vt:lpstr>
      <vt:lpstr>_⨹_3_6323f,isEnd</vt:lpstr>
      <vt:lpstr>_⨹_3_9bb07</vt:lpstr>
      <vt:lpstr>_⨹_3_da7a2</vt:lpstr>
      <vt:lpstr>_⨹_4_f4ee0,isEnd</vt:lpstr>
      <vt:lpstr>_⨹_6_0f5fc</vt:lpstr>
      <vt:lpstr>_⨹_6_5ef8d,isEnd</vt:lpstr>
      <vt:lpstr>_⨹_6_aad18</vt:lpstr>
      <vt:lpstr>_⨹_6_dd5fc</vt:lpstr>
      <vt:lpstr>_⨹_8_b8a20</vt:lpstr>
      <vt:lpstr>_⨹_8_d5ee6</vt:lpstr>
      <vt:lpstr>_⨹_9_55bed</vt:lpstr>
      <vt:lpstr>Finished</vt:lpstr>
      <vt:lpstr>W:3.755039,H:37.44,isEnd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2024-05-20T11:07:58Z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