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3" r:id="rId5"/>
    <p:sldId id="316" r:id="rId6"/>
    <p:sldId id="323" r:id="rId7"/>
    <p:sldId id="338" r:id="rId8"/>
    <p:sldId id="325" r:id="rId9"/>
    <p:sldId id="327" r:id="rId10"/>
    <p:sldId id="331" r:id="rId11"/>
    <p:sldId id="334" r:id="rId12"/>
    <p:sldId id="339" r:id="rId13"/>
    <p:sldId id="335" r:id="rId14"/>
    <p:sldId id="34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42" name="yt_image_11942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44" name="yt_shape_11944"/>
          <p:cNvSpPr txBox="1"/>
          <p:nvPr/>
        </p:nvSpPr>
        <p:spPr>
          <a:xfrm>
            <a:off x="540119" y="1431377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轴的直线上的点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轴的直线上的点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A4BF72-22FE-FBE4-3D4C-C230C41C875D}"/>
              </a:ext>
            </a:extLst>
          </p:cNvPr>
          <p:cNvSpPr txBox="1"/>
          <p:nvPr/>
        </p:nvSpPr>
        <p:spPr>
          <a:xfrm>
            <a:off x="2813896" y="138457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9BE233-B087-F9A8-A492-ECC912FDB731}"/>
              </a:ext>
            </a:extLst>
          </p:cNvPr>
          <p:cNvSpPr txBox="1"/>
          <p:nvPr/>
        </p:nvSpPr>
        <p:spPr>
          <a:xfrm>
            <a:off x="6854082" y="13845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D44D7E-E5F3-7C1F-1A1D-08CC163A6043}"/>
              </a:ext>
            </a:extLst>
          </p:cNvPr>
          <p:cNvSpPr txBox="1"/>
          <p:nvPr/>
        </p:nvSpPr>
        <p:spPr>
          <a:xfrm>
            <a:off x="4718896" y="186005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9617E8-2EAD-26CD-9E96-6A6834034823}"/>
              </a:ext>
            </a:extLst>
          </p:cNvPr>
          <p:cNvSpPr txBox="1"/>
          <p:nvPr/>
        </p:nvSpPr>
        <p:spPr>
          <a:xfrm>
            <a:off x="10740282" y="18600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06" name="yt_shape_12006"/>
              <p:cNvSpPr txBox="1"/>
              <p:nvPr/>
            </p:nvSpPr>
            <p:spPr>
              <a:xfrm>
                <a:off x="540000" y="900000"/>
                <a:ext cx="9783127" cy="49139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分别根据下列条件求出点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006" name="yt_shape_12006" descr="{&quot;rangeId&quot;:1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83127" cy="4913909"/>
              </a:xfrm>
              <a:prstGeom prst="rect">
                <a:avLst/>
              </a:prstGeom>
              <a:blipFill>
                <a:blip r:embed="rId2"/>
                <a:stretch>
                  <a:fillRect l="-1933" t="-1117" r="-935" b="-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46F5E0-AA7B-28EB-FD5D-DCEC497E84A6}"/>
              </a:ext>
            </a:extLst>
          </p:cNvPr>
          <p:cNvSpPr txBox="1"/>
          <p:nvPr/>
        </p:nvSpPr>
        <p:spPr>
          <a:xfrm>
            <a:off x="449989" y="1804170"/>
            <a:ext cx="9868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DE3096-607E-85DC-BE8C-0BD23097C4C1}"/>
              </a:ext>
            </a:extLst>
          </p:cNvPr>
          <p:cNvSpPr txBox="1"/>
          <p:nvPr/>
        </p:nvSpPr>
        <p:spPr>
          <a:xfrm>
            <a:off x="449989" y="2279658"/>
            <a:ext cx="411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5993C8-D6B8-2D1F-C473-35D6E7976E30}"/>
              </a:ext>
            </a:extLst>
          </p:cNvPr>
          <p:cNvSpPr txBox="1"/>
          <p:nvPr/>
        </p:nvSpPr>
        <p:spPr>
          <a:xfrm>
            <a:off x="449989" y="3230634"/>
            <a:ext cx="5883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F084441-5CD6-FC89-A7B5-2DAF6FE7D546}"/>
                  </a:ext>
                </a:extLst>
              </p:cNvPr>
              <p:cNvSpPr txBox="1"/>
              <p:nvPr/>
            </p:nvSpPr>
            <p:spPr>
              <a:xfrm>
                <a:off x="449989" y="3706122"/>
                <a:ext cx="19390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9, 'hasSerialNum': 1, 'pageBreak': True}">
                <a:extLst>
                  <a:ext uri="{FF2B5EF4-FFF2-40B4-BE49-F238E27FC236}">
                    <a16:creationId xmlns:a16="http://schemas.microsoft.com/office/drawing/2014/main" id="{FF084441-5CD6-FC89-A7B5-2DAF6FE7D5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6122"/>
                <a:ext cx="1939036" cy="765061"/>
              </a:xfrm>
              <a:prstGeom prst="rect">
                <a:avLst/>
              </a:prstGeom>
              <a:blipFill>
                <a:blip r:embed="rId3"/>
                <a:stretch>
                  <a:fillRect l="-5031" r="-471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3CCBB4D-E81B-F3E8-3274-5893ECC96C07}"/>
                  </a:ext>
                </a:extLst>
              </p:cNvPr>
              <p:cNvSpPr txBox="1"/>
              <p:nvPr/>
            </p:nvSpPr>
            <p:spPr>
              <a:xfrm>
                <a:off x="449989" y="4377571"/>
                <a:ext cx="22200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9, 'hasSerialNum': 1, 'pageBreak': True}">
                <a:extLst>
                  <a:ext uri="{FF2B5EF4-FFF2-40B4-BE49-F238E27FC236}">
                    <a16:creationId xmlns:a16="http://schemas.microsoft.com/office/drawing/2014/main" id="{03CCBB4D-E81B-F3E8-3274-5893ECC96C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7571"/>
                <a:ext cx="2220024" cy="765061"/>
              </a:xfrm>
              <a:prstGeom prst="rect">
                <a:avLst/>
              </a:prstGeom>
              <a:blipFill>
                <a:blip r:embed="rId4"/>
                <a:stretch>
                  <a:fillRect l="-4396" r="-412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F005797-E96F-CDFD-486E-546CAED51860}"/>
                  </a:ext>
                </a:extLst>
              </p:cNvPr>
              <p:cNvSpPr txBox="1"/>
              <p:nvPr/>
            </p:nvSpPr>
            <p:spPr>
              <a:xfrm>
                <a:off x="449989" y="5049020"/>
                <a:ext cx="3617404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19, 'hasSerialNum': 1, 'pageBreak': True}">
                <a:extLst>
                  <a:ext uri="{FF2B5EF4-FFF2-40B4-BE49-F238E27FC236}">
                    <a16:creationId xmlns:a16="http://schemas.microsoft.com/office/drawing/2014/main" id="{5F005797-E96F-CDFD-486E-546CAED518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9020"/>
                <a:ext cx="3617404" cy="764172"/>
              </a:xfrm>
              <a:prstGeom prst="rect">
                <a:avLst/>
              </a:prstGeom>
              <a:blipFill>
                <a:blip r:embed="rId5"/>
                <a:stretch>
                  <a:fillRect l="-2698" r="-269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2" name="yt_shape_12012"/>
          <p:cNvSpPr txBox="1"/>
          <p:nvPr/>
        </p:nvSpPr>
        <p:spPr>
          <a:xfrm>
            <a:off x="540000" y="900000"/>
            <a:ext cx="780341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在第一象限内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4A1283-EEF2-001E-ECC6-62236ABDF0D7}"/>
              </a:ext>
            </a:extLst>
          </p:cNvPr>
          <p:cNvSpPr txBox="1"/>
          <p:nvPr/>
        </p:nvSpPr>
        <p:spPr>
          <a:xfrm>
            <a:off x="449989" y="1328682"/>
            <a:ext cx="676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22C425-1CBC-90FD-DAB5-24BA7A2A3AD8}"/>
              </a:ext>
            </a:extLst>
          </p:cNvPr>
          <p:cNvSpPr txBox="1"/>
          <p:nvPr/>
        </p:nvSpPr>
        <p:spPr>
          <a:xfrm>
            <a:off x="449989" y="1804170"/>
            <a:ext cx="340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AE746C-0144-9737-A9CD-0105577DB2C0}"/>
              </a:ext>
            </a:extLst>
          </p:cNvPr>
          <p:cNvSpPr txBox="1"/>
          <p:nvPr/>
        </p:nvSpPr>
        <p:spPr>
          <a:xfrm>
            <a:off x="449989" y="2279658"/>
            <a:ext cx="3966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5" name="yt_shape_1201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14" name="yt_image_12014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7" name="yt_shape_12017"/>
          <p:cNvSpPr txBox="1"/>
          <p:nvPr/>
        </p:nvSpPr>
        <p:spPr>
          <a:xfrm>
            <a:off x="540120" y="148216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为平面直角坐标系的原点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169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在第一象限内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2196"/>
              </a:rPr>
              <a:t>从原点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个单位长度的速度沿着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的路线移动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5c42"/>
              </a:rPr>
              <a:t>即沿着长方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形移动一周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018" name="yt_image_12018" title="H_126.5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9292" y="3537747"/>
            <a:ext cx="1593414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0" name="yt_shape_12020"/>
          <p:cNvSpPr txBox="1"/>
          <p:nvPr/>
        </p:nvSpPr>
        <p:spPr>
          <a:xfrm>
            <a:off x="540000" y="5195238"/>
            <a:ext cx="764632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4B6304-9E35-6D6A-AC20-1A4130C271A9}"/>
              </a:ext>
            </a:extLst>
          </p:cNvPr>
          <p:cNvSpPr txBox="1"/>
          <p:nvPr/>
        </p:nvSpPr>
        <p:spPr>
          <a:xfrm>
            <a:off x="3626577" y="514843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D0D422-D7E0-743D-D7C2-78FCCB80BB8D}"/>
              </a:ext>
            </a:extLst>
          </p:cNvPr>
          <p:cNvSpPr txBox="1"/>
          <p:nvPr/>
        </p:nvSpPr>
        <p:spPr>
          <a:xfrm>
            <a:off x="6193564" y="562392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2" name="yt_shape_12022"/>
          <p:cNvSpPr txBox="1"/>
          <p:nvPr/>
        </p:nvSpPr>
        <p:spPr>
          <a:xfrm>
            <a:off x="540000" y="900000"/>
            <a:ext cx="10494861" cy="57099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在移动过程中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移动的时间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此时所用时间为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此时所用时间为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A747D7-6E4C-690D-9027-643E86047D4E}"/>
              </a:ext>
            </a:extLst>
          </p:cNvPr>
          <p:cNvSpPr txBox="1"/>
          <p:nvPr/>
        </p:nvSpPr>
        <p:spPr>
          <a:xfrm>
            <a:off x="449989" y="1328682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06909E-27C7-FB40-1346-442D9A07FAC0}"/>
              </a:ext>
            </a:extLst>
          </p:cNvPr>
          <p:cNvSpPr txBox="1"/>
          <p:nvPr/>
        </p:nvSpPr>
        <p:spPr>
          <a:xfrm>
            <a:off x="497614" y="1804170"/>
            <a:ext cx="1396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320799-8DFC-4883-33EF-F26BA4A8CF92}"/>
              </a:ext>
            </a:extLst>
          </p:cNvPr>
          <p:cNvSpPr txBox="1"/>
          <p:nvPr/>
        </p:nvSpPr>
        <p:spPr>
          <a:xfrm>
            <a:off x="449989" y="2279658"/>
            <a:ext cx="471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此时所用时间为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4B4811-9941-591F-BAA5-DAF85C164AAA}"/>
              </a:ext>
            </a:extLst>
          </p:cNvPr>
          <p:cNvSpPr txBox="1"/>
          <p:nvPr/>
        </p:nvSpPr>
        <p:spPr>
          <a:xfrm>
            <a:off x="449989" y="2755146"/>
            <a:ext cx="2756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61CCDC-DFF7-6218-7DFB-8312FC596A4F}"/>
              </a:ext>
            </a:extLst>
          </p:cNvPr>
          <p:cNvSpPr txBox="1"/>
          <p:nvPr/>
        </p:nvSpPr>
        <p:spPr>
          <a:xfrm>
            <a:off x="497614" y="3230634"/>
            <a:ext cx="2437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4F372B-5E69-F191-9DAE-4990B7023758}"/>
              </a:ext>
            </a:extLst>
          </p:cNvPr>
          <p:cNvSpPr txBox="1"/>
          <p:nvPr/>
        </p:nvSpPr>
        <p:spPr>
          <a:xfrm>
            <a:off x="449989" y="3706122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65EBD0-8EE7-82A8-DF59-71E7E9BE1056}"/>
              </a:ext>
            </a:extLst>
          </p:cNvPr>
          <p:cNvSpPr txBox="1"/>
          <p:nvPr/>
        </p:nvSpPr>
        <p:spPr>
          <a:xfrm>
            <a:off x="449989" y="4181610"/>
            <a:ext cx="2385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D7546F2-2F9A-607B-D73B-D632188FD579}"/>
              </a:ext>
            </a:extLst>
          </p:cNvPr>
          <p:cNvSpPr txBox="1"/>
          <p:nvPr/>
        </p:nvSpPr>
        <p:spPr>
          <a:xfrm>
            <a:off x="449989" y="4657098"/>
            <a:ext cx="383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3FF632-8275-F8C9-248C-65B1B7E339E1}"/>
              </a:ext>
            </a:extLst>
          </p:cNvPr>
          <p:cNvSpPr txBox="1"/>
          <p:nvPr/>
        </p:nvSpPr>
        <p:spPr>
          <a:xfrm>
            <a:off x="449989" y="5132586"/>
            <a:ext cx="643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E6B1303-8AC1-C8B2-BE46-F235C430D9BE}"/>
              </a:ext>
            </a:extLst>
          </p:cNvPr>
          <p:cNvSpPr txBox="1"/>
          <p:nvPr/>
        </p:nvSpPr>
        <p:spPr>
          <a:xfrm>
            <a:off x="449989" y="5608074"/>
            <a:ext cx="471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此时所用时间为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785518-1E69-320B-83B1-813C8C3D5623}"/>
              </a:ext>
            </a:extLst>
          </p:cNvPr>
          <p:cNvSpPr txBox="1"/>
          <p:nvPr/>
        </p:nvSpPr>
        <p:spPr>
          <a:xfrm>
            <a:off x="449989" y="6083562"/>
            <a:ext cx="10116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7" name="yt_shape_1194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46" name="yt_image_11946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49" name="yt_shape_11949"/>
          <p:cNvSpPr txBox="1"/>
          <p:nvPr/>
        </p:nvSpPr>
        <p:spPr>
          <a:xfrm>
            <a:off x="540000" y="1482165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各象限内及坐标轴上的点的坐标特征</a:t>
            </a:r>
          </a:p>
        </p:txBody>
      </p:sp>
      <p:sp>
        <p:nvSpPr>
          <p:cNvPr id="11950" name="yt_shape_11950"/>
          <p:cNvSpPr txBox="1"/>
          <p:nvPr/>
        </p:nvSpPr>
        <p:spPr>
          <a:xfrm>
            <a:off x="540119" y="1971599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则正确的结论是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51" name="yt_table_119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346646"/>
              </p:ext>
            </p:extLst>
          </p:nvPr>
        </p:nvGraphicFramePr>
        <p:xfrm>
          <a:off x="540056" y="2450902"/>
          <a:ext cx="6394768" cy="950976"/>
        </p:xfrm>
        <a:graphic>
          <a:graphicData uri="http://schemas.openxmlformats.org/drawingml/2006/table">
            <a:tbl>
              <a:tblPr/>
              <a:tblGrid>
                <a:gridCol w="3654743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  <a:gridCol w="2740025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</a:tbl>
          </a:graphicData>
        </a:graphic>
      </p:graphicFrame>
      <p:sp>
        <p:nvSpPr>
          <p:cNvPr id="11953" name="yt_shape_11953"/>
          <p:cNvSpPr txBox="1"/>
          <p:nvPr/>
        </p:nvSpPr>
        <p:spPr>
          <a:xfrm>
            <a:off x="540000" y="3452456"/>
            <a:ext cx="993701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三象限的角平分线上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768444" title="H_26.259764">
            <a:extLst>
              <a:ext uri="{FF2B5EF4-FFF2-40B4-BE49-F238E27FC236}">
                <a16:creationId xmlns:a16="http://schemas.microsoft.com/office/drawing/2014/main" id="{51BC53DB-6F8C-0FB4-9552-BF608036BB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079E93-9B3E-C637-6EEA-FEDE6ABD7312}"/>
              </a:ext>
            </a:extLst>
          </p:cNvPr>
          <p:cNvSpPr txBox="1"/>
          <p:nvPr/>
        </p:nvSpPr>
        <p:spPr>
          <a:xfrm>
            <a:off x="10745046" y="19247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D202E2-76B2-4317-3679-4E95569AF353}"/>
              </a:ext>
            </a:extLst>
          </p:cNvPr>
          <p:cNvSpPr txBox="1"/>
          <p:nvPr/>
        </p:nvSpPr>
        <p:spPr>
          <a:xfrm>
            <a:off x="8919301" y="340565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56C558-8E02-4322-8989-4BF75D6D4E17}"/>
              </a:ext>
            </a:extLst>
          </p:cNvPr>
          <p:cNvSpPr txBox="1"/>
          <p:nvPr/>
        </p:nvSpPr>
        <p:spPr>
          <a:xfrm>
            <a:off x="4714014" y="435662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257457-801E-C481-C140-E2FC81F01DFA}"/>
              </a:ext>
            </a:extLst>
          </p:cNvPr>
          <p:cNvSpPr txBox="1"/>
          <p:nvPr/>
        </p:nvSpPr>
        <p:spPr>
          <a:xfrm>
            <a:off x="4714014" y="483211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5DBA15-F63F-92D5-BDCB-E4F8A12FE863}"/>
              </a:ext>
            </a:extLst>
          </p:cNvPr>
          <p:cNvSpPr txBox="1"/>
          <p:nvPr/>
        </p:nvSpPr>
        <p:spPr>
          <a:xfrm>
            <a:off x="7531826" y="530760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8" name="yt_shape_11958"/>
          <p:cNvSpPr txBox="1"/>
          <p:nvPr/>
        </p:nvSpPr>
        <p:spPr>
          <a:xfrm>
            <a:off x="540000" y="900000"/>
            <a:ext cx="766075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坐标轴的直线上的点的坐标特征</a:t>
            </a:r>
          </a:p>
        </p:txBody>
      </p:sp>
      <p:sp>
        <p:nvSpPr>
          <p:cNvPr id="11959" name="yt_shape_11959"/>
          <p:cNvSpPr txBox="1"/>
          <p:nvPr/>
        </p:nvSpPr>
        <p:spPr>
          <a:xfrm>
            <a:off x="540120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铜仁市中考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167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1" name="yt_table_1196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82375"/>
              </p:ext>
            </p:extLst>
          </p:nvPr>
        </p:nvGraphicFramePr>
        <p:xfrm>
          <a:off x="540056" y="2348869"/>
          <a:ext cx="2938463" cy="1901952"/>
        </p:xfrm>
        <a:graphic>
          <a:graphicData uri="http://schemas.openxmlformats.org/drawingml/2006/table">
            <a:tbl>
              <a:tblPr/>
              <a:tblGrid>
                <a:gridCol w="2938463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</a:tbl>
          </a:graphicData>
        </a:graphic>
      </p:graphicFrame>
      <p:pic>
        <p:nvPicPr>
          <p:cNvPr id="11960" name="yt_image_11960_skip" title="H_99.27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7893" y="2348869"/>
            <a:ext cx="1902009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63" name="yt_shape_11963"/>
          <p:cNvSpPr txBox="1"/>
          <p:nvPr/>
        </p:nvSpPr>
        <p:spPr>
          <a:xfrm>
            <a:off x="540120" y="43011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50ba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4" name="yt_table_119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370137"/>
              </p:ext>
            </p:extLst>
          </p:nvPr>
        </p:nvGraphicFramePr>
        <p:xfrm>
          <a:off x="540056" y="5260624"/>
          <a:ext cx="5894706" cy="950976"/>
        </p:xfrm>
        <a:graphic>
          <a:graphicData uri="http://schemas.openxmlformats.org/drawingml/2006/table">
            <a:tbl>
              <a:tblPr/>
              <a:tblGrid>
                <a:gridCol w="3261043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</a:tbl>
          </a:graphicData>
        </a:graphic>
      </p:graphicFrame>
      <p:pic>
        <p:nvPicPr>
          <p:cNvPr id="3" name="yt_shape_1716043768522" title="H_26.259764">
            <a:extLst>
              <a:ext uri="{FF2B5EF4-FFF2-40B4-BE49-F238E27FC236}">
                <a16:creationId xmlns:a16="http://schemas.microsoft.com/office/drawing/2014/main" id="{86BCA5BC-2D2D-7DCF-CA20-A9CC75D8D0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292216-4948-A9E1-5035-168501EE3238}"/>
              </a:ext>
            </a:extLst>
          </p:cNvPr>
          <p:cNvSpPr txBox="1"/>
          <p:nvPr/>
        </p:nvSpPr>
        <p:spPr>
          <a:xfrm>
            <a:off x="4728422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E21C11-2B8B-6697-24BE-28E8B571E5D6}"/>
              </a:ext>
            </a:extLst>
          </p:cNvPr>
          <p:cNvSpPr txBox="1"/>
          <p:nvPr/>
        </p:nvSpPr>
        <p:spPr>
          <a:xfrm>
            <a:off x="2888509" y="47298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6" name="yt_shape_11966"/>
          <p:cNvSpPr txBox="1"/>
          <p:nvPr/>
        </p:nvSpPr>
        <p:spPr>
          <a:xfrm>
            <a:off x="540119" y="143976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在直角坐标系中描出下列各组点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57b7,isEnd"/>
              </a:rPr>
              <a:t>并将各组内的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点用线段依次连接起来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D47486-9D88-F0DA-1F5A-C3B86A286897}"/>
              </a:ext>
            </a:extLst>
          </p:cNvPr>
          <p:cNvSpPr txBox="1"/>
          <p:nvPr/>
        </p:nvSpPr>
        <p:spPr>
          <a:xfrm>
            <a:off x="10122746" y="139295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3" name="yt_shape_11973"/>
          <p:cNvSpPr txBox="1"/>
          <p:nvPr/>
        </p:nvSpPr>
        <p:spPr>
          <a:xfrm>
            <a:off x="540000" y="900000"/>
            <a:ext cx="538609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观察所得的图形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你觉得像什么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像蝴蝶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975" name="yt_image_11975" title="H_205.2043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7398" y="1531667"/>
            <a:ext cx="2514601" cy="260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197F40-4B4D-F82E-D944-5D8FDC68F218}"/>
              </a:ext>
            </a:extLst>
          </p:cNvPr>
          <p:cNvSpPr txBox="1"/>
          <p:nvPr/>
        </p:nvSpPr>
        <p:spPr>
          <a:xfrm>
            <a:off x="449989" y="1328682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像蝴蝶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1977" title="H_206.0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89" y="1808647"/>
            <a:ext cx="2534050" cy="261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" name="yt_shape_11980"/>
          <p:cNvSpPr txBox="1"/>
          <p:nvPr/>
        </p:nvSpPr>
        <p:spPr>
          <a:xfrm>
            <a:off x="540000" y="900000"/>
            <a:ext cx="707886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写出图中与坐标轴平行的线段上的端点的坐标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982" name="yt_image_11982" title="H_205.2043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7398" y="1531667"/>
            <a:ext cx="2514601" cy="260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92505D-E1B4-D86A-137A-63A732E1B2E7}"/>
              </a:ext>
            </a:extLst>
          </p:cNvPr>
          <p:cNvSpPr txBox="1"/>
          <p:nvPr/>
        </p:nvSpPr>
        <p:spPr>
          <a:xfrm>
            <a:off x="449989" y="1328682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13C011-7475-1ADA-B088-84317E8B1D37}"/>
              </a:ext>
            </a:extLst>
          </p:cNvPr>
          <p:cNvSpPr txBox="1"/>
          <p:nvPr/>
        </p:nvSpPr>
        <p:spPr>
          <a:xfrm>
            <a:off x="449989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DACA22-AD79-0B6B-B162-AACC05BA757B}"/>
              </a:ext>
            </a:extLst>
          </p:cNvPr>
          <p:cNvSpPr txBox="1"/>
          <p:nvPr/>
        </p:nvSpPr>
        <p:spPr>
          <a:xfrm>
            <a:off x="449989" y="227965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B4DD5B-254C-C544-622D-036354CAE679}"/>
              </a:ext>
            </a:extLst>
          </p:cNvPr>
          <p:cNvSpPr txBox="1"/>
          <p:nvPr/>
        </p:nvSpPr>
        <p:spPr>
          <a:xfrm>
            <a:off x="449989" y="275514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AA7940-1E6C-7233-72E4-F63526DC89B7}"/>
              </a:ext>
            </a:extLst>
          </p:cNvPr>
          <p:cNvSpPr txBox="1"/>
          <p:nvPr/>
        </p:nvSpPr>
        <p:spPr>
          <a:xfrm>
            <a:off x="449989" y="3230634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4" name="yt_shape_11984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考虑不全面而漏解</a:t>
            </a:r>
          </a:p>
        </p:txBody>
      </p:sp>
      <p:sp>
        <p:nvSpPr>
          <p:cNvPr id="11985" name="yt_shape_11985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xOy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314d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efae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768610" title="H_26.259764">
            <a:extLst>
              <a:ext uri="{FF2B5EF4-FFF2-40B4-BE49-F238E27FC236}">
                <a16:creationId xmlns:a16="http://schemas.microsoft.com/office/drawing/2014/main" id="{B448E783-3A44-A43E-FAE6-7C4E2AD389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31770B-298B-9E2C-C760-CC5E90C225A9}"/>
              </a:ext>
            </a:extLst>
          </p:cNvPr>
          <p:cNvSpPr txBox="1"/>
          <p:nvPr/>
        </p:nvSpPr>
        <p:spPr>
          <a:xfrm>
            <a:off x="2864696" y="1818116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676D3F-2594-3C37-3D5F-8587C6CC19A1}"/>
              </a:ext>
            </a:extLst>
          </p:cNvPr>
          <p:cNvSpPr txBox="1"/>
          <p:nvPr/>
        </p:nvSpPr>
        <p:spPr>
          <a:xfrm>
            <a:off x="1059708" y="276909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8" name="yt_shape_1198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87" name="yt_image_11987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0" name="yt_shape_11990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5df6"/>
              </a:rPr>
              <a:t>则线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1" name="yt_table_119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90307"/>
              </p:ext>
            </p:extLst>
          </p:nvPr>
        </p:nvGraphicFramePr>
        <p:xfrm>
          <a:off x="540056" y="2441600"/>
          <a:ext cx="7657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</a:tbl>
          </a:graphicData>
        </a:graphic>
      </p:graphicFrame>
      <p:sp>
        <p:nvSpPr>
          <p:cNvPr id="11993" name="yt_shape_11993"/>
          <p:cNvSpPr txBox="1"/>
          <p:nvPr/>
        </p:nvSpPr>
        <p:spPr>
          <a:xfrm>
            <a:off x="540120" y="29677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f215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上的一个动点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的长度最短时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4" name="yt_table_119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943556"/>
              </p:ext>
            </p:extLst>
          </p:nvPr>
        </p:nvGraphicFramePr>
        <p:xfrm>
          <a:off x="540056" y="3927206"/>
          <a:ext cx="68522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</a:tbl>
          </a:graphicData>
        </a:graphic>
      </p:graphicFrame>
      <p:sp>
        <p:nvSpPr>
          <p:cNvPr id="11996" name="yt_shape_11996"/>
          <p:cNvSpPr txBox="1"/>
          <p:nvPr/>
        </p:nvSpPr>
        <p:spPr>
          <a:xfrm>
            <a:off x="540119" y="492876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7139,isEnd"/>
              </a:rPr>
              <a:t>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6C0EDC-0AAA-F0AA-DC40-41232C3BDD75}"/>
              </a:ext>
            </a:extLst>
          </p:cNvPr>
          <p:cNvSpPr txBox="1"/>
          <p:nvPr/>
        </p:nvSpPr>
        <p:spPr>
          <a:xfrm>
            <a:off x="2745634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296CC4-782A-0FF9-592D-3B1525FB977C}"/>
              </a:ext>
            </a:extLst>
          </p:cNvPr>
          <p:cNvSpPr txBox="1"/>
          <p:nvPr/>
        </p:nvSpPr>
        <p:spPr>
          <a:xfrm>
            <a:off x="10313246" y="339645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0010D7-DA8D-994D-84E1-E31FE7B07C7C}"/>
              </a:ext>
            </a:extLst>
          </p:cNvPr>
          <p:cNvSpPr txBox="1"/>
          <p:nvPr/>
        </p:nvSpPr>
        <p:spPr>
          <a:xfrm>
            <a:off x="1120033" y="5357442"/>
            <a:ext cx="8277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7" name="yt_shape_1199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在平面直角坐标系中描出下列各点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8eec"/>
              </a:rPr>
              <a:t>并将各点用线段顺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1b65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yt_shape_12000"/>
          <p:cNvSpPr txBox="1"/>
          <p:nvPr/>
        </p:nvSpPr>
        <p:spPr>
          <a:xfrm>
            <a:off x="540000" y="1916832"/>
            <a:ext cx="6789872" cy="222426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350" b="0" i="0" u="none" spc="-12350">
                <a:solidFill>
                  <a:srgbClr val="1EE3CF"/>
                </a:solidFill>
                <a:effectLst/>
                <a:latin typeface="Times New Roman" pitchFamily="123"/>
                <a:ea typeface="宋体" pitchFamily="123"/>
              </a:rPr>
              <a:t> </a:t>
            </a:r>
            <a:r>
              <a:rPr lang="en-US" altLang="zh-CN" sz="12300" b="0" i="0" u="none" spc="23392">
                <a:solidFill>
                  <a:srgbClr val="1EE3CF"/>
                </a:solidFill>
                <a:effectLst/>
                <a:latin typeface="Times New Roman" pitchFamily="123"/>
                <a:ea typeface="宋体" pitchFamily="123"/>
              </a:rPr>
              <a:t> </a:t>
            </a:r>
            <a:r>
              <a:rPr lang="en-US" altLang="zh-CN" sz="12350" b="0" i="0" u="none" spc="23392">
                <a:solidFill>
                  <a:srgbClr val="1EE3CF"/>
                </a:solidFill>
                <a:effectLst/>
                <a:latin typeface="Times New Roman" pitchFamily="124"/>
                <a:ea typeface="宋体" pitchFamily="124"/>
              </a:rPr>
              <a:t> </a:t>
            </a:r>
          </a:p>
        </p:txBody>
      </p:sp>
      <p:pic>
        <p:nvPicPr>
          <p:cNvPr id="4" name="yt_image_11998" title="H_192.6066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9885" y="1928178"/>
            <a:ext cx="3360547" cy="244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1999" title="H_193.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0432" y="1916832"/>
            <a:ext cx="336052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002"/>
          <p:cNvSpPr txBox="1"/>
          <p:nvPr/>
        </p:nvSpPr>
        <p:spPr>
          <a:xfrm>
            <a:off x="540119" y="442452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它们的坐标特点是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lang="en-US"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1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两点横坐标相等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描出的图形面积为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079936-CC87-A76F-C13D-F5C652172FED}"/>
              </a:ext>
            </a:extLst>
          </p:cNvPr>
          <p:cNvSpPr txBox="1"/>
          <p:nvPr/>
        </p:nvSpPr>
        <p:spPr>
          <a:xfrm>
            <a:off x="3393333" y="4377722"/>
            <a:ext cx="956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584094-D756-241F-9BB2-10C1E666C00B}"/>
              </a:ext>
            </a:extLst>
          </p:cNvPr>
          <p:cNvSpPr txBox="1"/>
          <p:nvPr/>
        </p:nvSpPr>
        <p:spPr>
          <a:xfrm>
            <a:off x="9581407" y="4377722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4_87e4d"/>
              </a:rPr>
              <a:t>纵坐标为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856A22-D065-E6E1-2B67-367666FBA876}"/>
              </a:ext>
            </a:extLst>
          </p:cNvPr>
          <p:cNvSpPr txBox="1"/>
          <p:nvPr/>
        </p:nvSpPr>
        <p:spPr>
          <a:xfrm>
            <a:off x="10859314" y="436510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C1352D-4D98-41A3-F693-E2B6A89C5539}"/>
              </a:ext>
            </a:extLst>
          </p:cNvPr>
          <p:cNvSpPr txBox="1"/>
          <p:nvPr/>
        </p:nvSpPr>
        <p:spPr>
          <a:xfrm>
            <a:off x="6988670" y="4822014"/>
            <a:ext cx="97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9D727E8-F47A-A80A-161C-D67B2A06593E}"/>
              </a:ext>
            </a:extLst>
          </p:cNvPr>
          <p:cNvSpPr txBox="1"/>
          <p:nvPr/>
        </p:nvSpPr>
        <p:spPr>
          <a:xfrm>
            <a:off x="5267030" y="5305259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7929E4-AEDC-732F-C368-2C4017D6039C}"/>
              </a:ext>
            </a:extLst>
          </p:cNvPr>
          <p:cNvSpPr txBox="1"/>
          <p:nvPr/>
        </p:nvSpPr>
        <p:spPr>
          <a:xfrm>
            <a:off x="3934936" y="575933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1623</Words>
  <Application>Microsoft Office PowerPoint</Application>
  <PresentationFormat>宽屏</PresentationFormat>
  <Paragraphs>147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2" baseType="lpstr">
      <vt:lpstr>,isEnd</vt:lpstr>
      <vt:lpstr>_⨹_1_1169d</vt:lpstr>
      <vt:lpstr>_⨹_1_27139,isEnd</vt:lpstr>
      <vt:lpstr>_⨹_1_4167f</vt:lpstr>
      <vt:lpstr>_⨹_1_4314d,isEnd</vt:lpstr>
      <vt:lpstr>_⨹_1_b1b65</vt:lpstr>
      <vt:lpstr>_⨹_1_ff215</vt:lpstr>
      <vt:lpstr>_⨹_2_9efae,isEnd</vt:lpstr>
      <vt:lpstr>_⨹_2_c50ba</vt:lpstr>
      <vt:lpstr>_⨹_2_f5df6</vt:lpstr>
      <vt:lpstr>_⨹_3_42196</vt:lpstr>
      <vt:lpstr>_⨹_4_87e4d</vt:lpstr>
      <vt:lpstr>_⨹_5_e5c42</vt:lpstr>
      <vt:lpstr>_⨹_6_357b7,isEnd</vt:lpstr>
      <vt:lpstr>_⨹_8_f8eec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2024-05-18T14:44:41Z</dcterms:created>
  <dcterms:modified xsi:type="dcterms:W3CDTF">2024-05-22T06:48:29Z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