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9" r:id="rId6"/>
    <p:sldId id="329" r:id="rId7"/>
    <p:sldId id="311" r:id="rId8"/>
    <p:sldId id="313" r:id="rId9"/>
    <p:sldId id="315" r:id="rId10"/>
    <p:sldId id="317" r:id="rId11"/>
    <p:sldId id="319" r:id="rId12"/>
    <p:sldId id="323" r:id="rId13"/>
    <p:sldId id="325" r:id="rId14"/>
    <p:sldId id="330" r:id="rId15"/>
    <p:sldId id="327" r:id="rId16"/>
    <p:sldId id="331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01" name="yt_image_13401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03" name="yt_shape_13403"/>
          <p:cNvSpPr txBox="1"/>
          <p:nvPr/>
        </p:nvSpPr>
        <p:spPr>
          <a:xfrm>
            <a:off x="540119" y="1482165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解方程组的基本思路是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——把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199a7,isEnd"/>
              </a:rPr>
              <a:t>”.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主要步骤是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9_c8724,isEnd"/>
              </a:rPr>
              <a:t>将其中一个方程中的某个未知数用含另一个未知数的代数式表示出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并代入另一个方程中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从而消去一个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化二元一次方程组为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这种解方程组的方法称为代入消元法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简称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A582AB-72C2-6473-87DF-AD318DBDA168}"/>
              </a:ext>
            </a:extLst>
          </p:cNvPr>
          <p:cNvSpPr txBox="1"/>
          <p:nvPr/>
        </p:nvSpPr>
        <p:spPr>
          <a:xfrm>
            <a:off x="4717308" y="14353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消元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DF3FB0-E034-A7B7-7603-4E70E7685335}"/>
              </a:ext>
            </a:extLst>
          </p:cNvPr>
          <p:cNvSpPr txBox="1"/>
          <p:nvPr/>
        </p:nvSpPr>
        <p:spPr>
          <a:xfrm>
            <a:off x="7460507" y="14353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9B8BD5-F656-39B6-7DEC-8629FCF7C400}"/>
              </a:ext>
            </a:extLst>
          </p:cNvPr>
          <p:cNvSpPr txBox="1"/>
          <p:nvPr/>
        </p:nvSpPr>
        <p:spPr>
          <a:xfrm>
            <a:off x="9898907" y="14353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B77438-F740-A308-B80A-C82F6E6C7C88}"/>
              </a:ext>
            </a:extLst>
          </p:cNvPr>
          <p:cNvSpPr txBox="1"/>
          <p:nvPr/>
        </p:nvSpPr>
        <p:spPr>
          <a:xfrm>
            <a:off x="6241308" y="238633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未知数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086393-02D7-8B24-07CF-A89C6529124D}"/>
              </a:ext>
            </a:extLst>
          </p:cNvPr>
          <p:cNvSpPr txBox="1"/>
          <p:nvPr/>
        </p:nvSpPr>
        <p:spPr>
          <a:xfrm>
            <a:off x="10813307" y="2386335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b22dd"/>
              </a:rPr>
              <a:t>一元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A1C746-0FCD-8F28-78FA-7CC00814DAEE}"/>
              </a:ext>
            </a:extLst>
          </p:cNvPr>
          <p:cNvSpPr txBox="1"/>
          <p:nvPr/>
        </p:nvSpPr>
        <p:spPr>
          <a:xfrm>
            <a:off x="450108" y="2861823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一次方程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46C54CF-E791-62F8-5288-D69A8109B107}"/>
              </a:ext>
            </a:extLst>
          </p:cNvPr>
          <p:cNvSpPr txBox="1"/>
          <p:nvPr/>
        </p:nvSpPr>
        <p:spPr>
          <a:xfrm>
            <a:off x="8222507" y="2861823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代入法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7" name="yt_shape_1344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46" name="yt_image_1344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49" name="yt_shape_13449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7310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50" name="yt_table_13450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1877615"/>
                  </p:ext>
                </p:extLst>
              </p:nvPr>
            </p:nvGraphicFramePr>
            <p:xfrm>
              <a:off x="540056" y="2441600"/>
              <a:ext cx="7232968" cy="1149350"/>
            </p:xfrm>
            <a:graphic>
              <a:graphicData uri="http://schemas.openxmlformats.org/drawingml/2006/table">
                <a:tbl>
                  <a:tblPr/>
                  <a:tblGrid>
                    <a:gridCol w="4073843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  <a:gridCol w="3159125">
                      <a:extLst>
                        <a:ext uri="{9D8B030D-6E8A-4147-A177-3AD203B41FA5}">
                          <a16:colId xmlns:a16="http://schemas.microsoft.com/office/drawing/2014/main" val="104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450" name="yt_table_13450" descr="{&quot;rangeId&quot;:11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1877615"/>
                  </p:ext>
                </p:extLst>
              </p:nvPr>
            </p:nvGraphicFramePr>
            <p:xfrm>
              <a:off x="540056" y="2441600"/>
              <a:ext cx="7232968" cy="1059371"/>
            </p:xfrm>
            <a:graphic>
              <a:graphicData uri="http://schemas.openxmlformats.org/drawingml/2006/table">
                <a:tbl>
                  <a:tblPr/>
                  <a:tblGrid>
                    <a:gridCol w="4073843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  <a:gridCol w="3159125">
                      <a:extLst>
                        <a:ext uri="{9D8B030D-6E8A-4147-A177-3AD203B41FA5}">
                          <a16:colId xmlns:a16="http://schemas.microsoft.com/office/drawing/2014/main" val="1048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1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4286" r="-7757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8902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51" name="yt_shape_13451"/>
              <p:cNvSpPr txBox="1"/>
              <p:nvPr/>
            </p:nvSpPr>
            <p:spPr>
              <a:xfrm>
                <a:off x="540000" y="3551525"/>
                <a:ext cx="10037941" cy="15510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3451" name="yt_shape_134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51525"/>
                <a:ext cx="10037941" cy="1551066"/>
              </a:xfrm>
              <a:prstGeom prst="rect">
                <a:avLst/>
              </a:prstGeom>
              <a:blipFill>
                <a:blip r:embed="rId4"/>
                <a:stretch>
                  <a:fillRect l="-1883" t="-3543" r="-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954E003-A828-7DE1-7CBF-363E84041276}"/>
              </a:ext>
            </a:extLst>
          </p:cNvPr>
          <p:cNvSpPr txBox="1"/>
          <p:nvPr/>
        </p:nvSpPr>
        <p:spPr>
          <a:xfrm>
            <a:off x="10597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774D43-13CC-0FD6-F935-04E8A11BCC79}"/>
              </a:ext>
            </a:extLst>
          </p:cNvPr>
          <p:cNvSpPr txBox="1"/>
          <p:nvPr/>
        </p:nvSpPr>
        <p:spPr>
          <a:xfrm>
            <a:off x="7379426" y="350471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DA91CE-E1A8-48CC-1C18-7B49EE8A7E11}"/>
              </a:ext>
            </a:extLst>
          </p:cNvPr>
          <p:cNvSpPr txBox="1"/>
          <p:nvPr/>
        </p:nvSpPr>
        <p:spPr>
          <a:xfrm>
            <a:off x="9303476" y="3504719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E1F97A-AD59-1A74-EF59-3ED05C6F33C6}"/>
              </a:ext>
            </a:extLst>
          </p:cNvPr>
          <p:cNvSpPr txBox="1"/>
          <p:nvPr/>
        </p:nvSpPr>
        <p:spPr>
          <a:xfrm>
            <a:off x="9640153" y="3980207"/>
            <a:ext cx="778382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54" name="yt_shape_13454"/>
              <p:cNvSpPr txBox="1"/>
              <p:nvPr/>
            </p:nvSpPr>
            <p:spPr>
              <a:xfrm>
                <a:off x="540119" y="900000"/>
                <a:ext cx="11492915" cy="388279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整体代入就是把某些部分看成一个整体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则能使复杂的问题简单化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8778c,isEnd"/>
                  </a:rPr>
                  <a:t>例如在解方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求得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e2d5,isEnd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6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1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6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利用整体代入思想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+12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8501,isEnd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3454" name="yt_shape_134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882794"/>
              </a:xfrm>
              <a:prstGeom prst="rect">
                <a:avLst/>
              </a:prstGeom>
              <a:blipFill>
                <a:blip r:embed="rId2"/>
                <a:stretch>
                  <a:fillRect l="-1645" t="-14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BBAB2B6-E2C8-9755-CA90-350334FE25A8}"/>
              </a:ext>
            </a:extLst>
          </p:cNvPr>
          <p:cNvSpPr txBox="1"/>
          <p:nvPr/>
        </p:nvSpPr>
        <p:spPr>
          <a:xfrm>
            <a:off x="1059708" y="2563630"/>
            <a:ext cx="637286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4C2A62-D419-547F-3657-C57A87CE9AD2}"/>
              </a:ext>
            </a:extLst>
          </p:cNvPr>
          <p:cNvSpPr txBox="1"/>
          <p:nvPr/>
        </p:nvSpPr>
        <p:spPr>
          <a:xfrm>
            <a:off x="2661496" y="2563630"/>
            <a:ext cx="942086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573F52-088E-6E66-C549-8680F59B2AA6}"/>
              </a:ext>
            </a:extLst>
          </p:cNvPr>
          <p:cNvSpPr txBox="1"/>
          <p:nvPr/>
        </p:nvSpPr>
        <p:spPr>
          <a:xfrm>
            <a:off x="1496271" y="379857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57" name="yt_shape_13457"/>
              <p:cNvSpPr txBox="1"/>
              <p:nvPr/>
            </p:nvSpPr>
            <p:spPr>
              <a:xfrm>
                <a:off x="540000" y="900000"/>
                <a:ext cx="7160615" cy="37583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用代入消元法解下列方程组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苏州市中考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457" name="yt_shape_134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160615" cy="3758337"/>
              </a:xfrm>
              <a:prstGeom prst="rect">
                <a:avLst/>
              </a:prstGeom>
              <a:blipFill>
                <a:blip r:embed="rId2"/>
                <a:stretch>
                  <a:fillRect l="-2641" t="-1461" r="-1618" b="-11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7073570-24F9-E65A-FECC-D578A58C61B8}"/>
              </a:ext>
            </a:extLst>
          </p:cNvPr>
          <p:cNvSpPr txBox="1"/>
          <p:nvPr/>
        </p:nvSpPr>
        <p:spPr>
          <a:xfrm>
            <a:off x="449989" y="2564904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49C714-007C-64EC-8F3E-51CF56E12C0A}"/>
              </a:ext>
            </a:extLst>
          </p:cNvPr>
          <p:cNvSpPr txBox="1"/>
          <p:nvPr/>
        </p:nvSpPr>
        <p:spPr>
          <a:xfrm>
            <a:off x="449989" y="3040392"/>
            <a:ext cx="727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B8EA34-7044-4877-60A1-2B1787C3CE10}"/>
              </a:ext>
            </a:extLst>
          </p:cNvPr>
          <p:cNvSpPr txBox="1"/>
          <p:nvPr/>
        </p:nvSpPr>
        <p:spPr>
          <a:xfrm>
            <a:off x="449989" y="3515880"/>
            <a:ext cx="6357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485E93-56D4-783E-B9BF-69C63B763927}"/>
                  </a:ext>
                </a:extLst>
              </p:cNvPr>
              <p:cNvSpPr txBox="1"/>
              <p:nvPr/>
            </p:nvSpPr>
            <p:spPr>
              <a:xfrm>
                <a:off x="449989" y="3991368"/>
                <a:ext cx="376783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485E93-56D4-783E-B9BF-69C63B7639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1368"/>
                <a:ext cx="3767836" cy="1154189"/>
              </a:xfrm>
              <a:prstGeom prst="rect">
                <a:avLst/>
              </a:prstGeom>
              <a:blipFill>
                <a:blip r:embed="rId3"/>
                <a:stretch>
                  <a:fillRect l="-25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63" name="yt_shape_13463"/>
              <p:cNvSpPr txBox="1"/>
              <p:nvPr/>
            </p:nvSpPr>
            <p:spPr>
              <a:xfrm>
                <a:off x="540000" y="900000"/>
                <a:ext cx="8008603" cy="37583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金华市中考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463" name="yt_shape_13463" descr="{&quot;rangeId&quot;:16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08603" cy="3758337"/>
              </a:xfrm>
              <a:prstGeom prst="rect">
                <a:avLst/>
              </a:prstGeom>
              <a:blipFill>
                <a:blip r:embed="rId2"/>
                <a:stretch>
                  <a:fillRect l="-2361" r="-13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81C416C-DC52-EC8C-4B44-7E1B3D74D07B}"/>
              </a:ext>
            </a:extLst>
          </p:cNvPr>
          <p:cNvSpPr txBox="1"/>
          <p:nvPr/>
        </p:nvSpPr>
        <p:spPr>
          <a:xfrm>
            <a:off x="449989" y="2088142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541AFF-D7DD-FD8D-5B55-203BAC109656}"/>
              </a:ext>
            </a:extLst>
          </p:cNvPr>
          <p:cNvSpPr txBox="1"/>
          <p:nvPr/>
        </p:nvSpPr>
        <p:spPr>
          <a:xfrm>
            <a:off x="449989" y="2563630"/>
            <a:ext cx="8111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66EF62-FE3B-8395-412D-D28888D82B74}"/>
              </a:ext>
            </a:extLst>
          </p:cNvPr>
          <p:cNvSpPr txBox="1"/>
          <p:nvPr/>
        </p:nvSpPr>
        <p:spPr>
          <a:xfrm>
            <a:off x="449989" y="3039118"/>
            <a:ext cx="498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9C6D39A-4B90-7F41-D451-72ABA7D2DA9B}"/>
                  </a:ext>
                </a:extLst>
              </p:cNvPr>
              <p:cNvSpPr txBox="1"/>
              <p:nvPr/>
            </p:nvSpPr>
            <p:spPr>
              <a:xfrm>
                <a:off x="526189" y="3514606"/>
                <a:ext cx="3506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IsSplitBraceMath': 1}">
                <a:extLst>
                  <a:ext uri="{FF2B5EF4-FFF2-40B4-BE49-F238E27FC236}">
                    <a16:creationId xmlns:a16="http://schemas.microsoft.com/office/drawing/2014/main" id="{E9C6D39A-4B90-7F41-D451-72ABA7D2DA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189" y="3514606"/>
                <a:ext cx="3506026" cy="1154189"/>
              </a:xfrm>
              <a:prstGeom prst="rect">
                <a:avLst/>
              </a:prstGeom>
              <a:blipFill>
                <a:blip r:embed="rId3"/>
                <a:stretch>
                  <a:fillRect l="-2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0" name="yt_shape_1347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69" name="yt_image_1346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2" name="yt_shape_13472"/>
          <p:cNvSpPr txBox="1"/>
          <p:nvPr/>
        </p:nvSpPr>
        <p:spPr>
          <a:xfrm>
            <a:off x="540000" y="1431377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整体思想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阅读材料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73" name="yt_shape_13473"/>
              <p:cNvSpPr txBox="1"/>
              <p:nvPr/>
            </p:nvSpPr>
            <p:spPr>
              <a:xfrm>
                <a:off x="540119" y="1910680"/>
                <a:ext cx="11492915" cy="4110608"/>
              </a:xfrm>
              <a:prstGeom prst="rect">
                <a:avLst/>
              </a:prstGeom>
              <a:ln>
                <a:solidFill>
                  <a:srgbClr val="000000"/>
                </a:solidFill>
                <a:prstDash val="dash"/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善于思考的小军在解方程组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+11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采用了一种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整体代换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_fec37"/>
                  </a:rPr>
                  <a:t>的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解法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/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将方程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变形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.③</a:t>
                </a:r>
              </a:p>
              <a:p>
                <a:pPr algn="l" eaLnBrk="1" latinLnBrk="0" hangingPunct="0"/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把方程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spc="150" dirty="0">
                  <a:solidFill>
                    <a:srgbClr val="000000"/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473" name="yt_shape_134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10680"/>
                <a:ext cx="11492915" cy="4110608"/>
              </a:xfrm>
              <a:prstGeom prst="rect">
                <a:avLst/>
              </a:prstGeom>
              <a:blipFill>
                <a:blip r:embed="rId3"/>
                <a:stretch>
                  <a:fillRect l="-954"/>
                </a:stretch>
              </a:blipFill>
              <a:ln>
                <a:solidFill>
                  <a:srgbClr val="000000"/>
                </a:solidFill>
                <a:prstDash val="dash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75" name="yt_shape_13475"/>
              <p:cNvSpPr txBox="1"/>
              <p:nvPr/>
            </p:nvSpPr>
            <p:spPr>
              <a:xfrm>
                <a:off x="540000" y="900000"/>
                <a:ext cx="8210902" cy="37583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请你模仿小军的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整体代换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法解方程组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变形得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475" name="yt_shape_13475" descr="{&quot;rangeId&quot;:18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210902" cy="3758337"/>
              </a:xfrm>
              <a:prstGeom prst="rect">
                <a:avLst/>
              </a:prstGeom>
              <a:blipFill>
                <a:blip r:embed="rId2"/>
                <a:stretch>
                  <a:fillRect l="-2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E8693C5-A9AE-1F24-3170-65BB8A76844E}"/>
              </a:ext>
            </a:extLst>
          </p:cNvPr>
          <p:cNvSpPr txBox="1"/>
          <p:nvPr/>
        </p:nvSpPr>
        <p:spPr>
          <a:xfrm>
            <a:off x="449989" y="2088142"/>
            <a:ext cx="589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变形得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23EFB1-D904-B2EC-0A18-CC1406533D90}"/>
              </a:ext>
            </a:extLst>
          </p:cNvPr>
          <p:cNvSpPr txBox="1"/>
          <p:nvPr/>
        </p:nvSpPr>
        <p:spPr>
          <a:xfrm>
            <a:off x="449989" y="2563630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F4D700-58D4-5020-EC79-865B30EAC7AF}"/>
              </a:ext>
            </a:extLst>
          </p:cNvPr>
          <p:cNvSpPr txBox="1"/>
          <p:nvPr/>
        </p:nvSpPr>
        <p:spPr>
          <a:xfrm>
            <a:off x="449989" y="3039118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2E4A7C7-4F7A-DB9E-CD95-0634D8C50A92}"/>
                  </a:ext>
                </a:extLst>
              </p:cNvPr>
              <p:cNvSpPr txBox="1"/>
              <p:nvPr/>
            </p:nvSpPr>
            <p:spPr>
              <a:xfrm>
                <a:off x="449989" y="3514606"/>
                <a:ext cx="38108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IsSplitBraceMath': 1}">
                <a:extLst>
                  <a:ext uri="{FF2B5EF4-FFF2-40B4-BE49-F238E27FC236}">
                    <a16:creationId xmlns:a16="http://schemas.microsoft.com/office/drawing/2014/main" id="{A2E4A7C7-4F7A-DB9E-CD95-0634D8C50A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4606"/>
                <a:ext cx="3810826" cy="1154189"/>
              </a:xfrm>
              <a:prstGeom prst="rect">
                <a:avLst/>
              </a:prstGeom>
              <a:blipFill>
                <a:blip r:embed="rId3"/>
                <a:stretch>
                  <a:fillRect l="-2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5" name="yt_shape_1340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04" name="yt_image_13404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07" name="yt_shape_13407"/>
          <p:cNvSpPr txBox="1"/>
          <p:nvPr/>
        </p:nvSpPr>
        <p:spPr>
          <a:xfrm>
            <a:off x="540000" y="1482165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直接代入法解二元一次方程组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08" name="yt_shape_13408"/>
              <p:cNvSpPr txBox="1"/>
              <p:nvPr/>
            </p:nvSpPr>
            <p:spPr>
              <a:xfrm>
                <a:off x="540120" y="1971599"/>
                <a:ext cx="11492915" cy="16755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株洲市中考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式代入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消去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45f8"/>
                  </a:rPr>
                  <a:t>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以得到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408" name="yt_shape_13408" descr="{&quot;rangeId&quot;:3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971599"/>
                <a:ext cx="11492915" cy="1675523"/>
              </a:xfrm>
              <a:prstGeom prst="rect">
                <a:avLst/>
              </a:prstGeom>
              <a:blipFill>
                <a:blip r:embed="rId3"/>
                <a:stretch>
                  <a:fillRect l="-1645" b="-10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10" name="yt_table_134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531102"/>
              </p:ext>
            </p:extLst>
          </p:nvPr>
        </p:nvGraphicFramePr>
        <p:xfrm>
          <a:off x="540056" y="3697910"/>
          <a:ext cx="6510656" cy="950976"/>
        </p:xfrm>
        <a:graphic>
          <a:graphicData uri="http://schemas.openxmlformats.org/drawingml/2006/table">
            <a:tbl>
              <a:tblPr/>
              <a:tblGrid>
                <a:gridCol w="3721418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  <a:gridCol w="2789238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</a:tbl>
          </a:graphicData>
        </a:graphic>
      </p:graphicFrame>
      <p:pic>
        <p:nvPicPr>
          <p:cNvPr id="3" name="yt_shape_1716043941922" title="H_26.259764">
            <a:extLst>
              <a:ext uri="{FF2B5EF4-FFF2-40B4-BE49-F238E27FC236}">
                <a16:creationId xmlns:a16="http://schemas.microsoft.com/office/drawing/2014/main" id="{C1DE1195-F72F-D31B-9367-22A482FE15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BBA00D-3858-18B5-A137-9000142F079B}"/>
              </a:ext>
            </a:extLst>
          </p:cNvPr>
          <p:cNvSpPr txBox="1"/>
          <p:nvPr/>
        </p:nvSpPr>
        <p:spPr>
          <a:xfrm>
            <a:off x="1974109" y="31597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12" name="yt_shape_13412"/>
              <p:cNvSpPr txBox="1"/>
              <p:nvPr/>
            </p:nvSpPr>
            <p:spPr>
              <a:xfrm>
                <a:off x="540000" y="900000"/>
                <a:ext cx="9507090" cy="25703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沈阳市中考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的解为坐标的点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</a:t>
                </a:r>
                <a:r>
                  <a:rPr sz="5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象限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3412" name="yt_shape_134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07090" cy="2570384"/>
              </a:xfrm>
              <a:prstGeom prst="rect">
                <a:avLst/>
              </a:prstGeom>
              <a:blipFill>
                <a:blip r:embed="rId2"/>
                <a:stretch>
                  <a:fillRect l="-1988" r="-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DF01420-3BF8-072D-4D2F-E90C93201AFA}"/>
                  </a:ext>
                </a:extLst>
              </p:cNvPr>
              <p:cNvSpPr txBox="1"/>
              <p:nvPr/>
            </p:nvSpPr>
            <p:spPr>
              <a:xfrm>
                <a:off x="8215595" y="853194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, 'hasSerialNum': 1, 'mathAnswerShape': 1, 'IsSplitBraceMath': 1, 'pageBreak': True}">
                <a:extLst>
                  <a:ext uri="{FF2B5EF4-FFF2-40B4-BE49-F238E27FC236}">
                    <a16:creationId xmlns:a16="http://schemas.microsoft.com/office/drawing/2014/main" id="{8DF01420-3BF8-072D-4D2F-E90C93201A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5595" y="853194"/>
                <a:ext cx="1677226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27A8BB4-A301-7B4A-66C9-BE0E56318C9E}"/>
              </a:ext>
            </a:extLst>
          </p:cNvPr>
          <p:cNvCxnSpPr/>
          <p:nvPr/>
        </p:nvCxnSpPr>
        <p:spPr>
          <a:xfrm>
            <a:off x="8000806" y="1979627"/>
            <a:ext cx="180200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223D2052-FE5A-6F10-DC88-D985E8614253}"/>
              </a:ext>
            </a:extLst>
          </p:cNvPr>
          <p:cNvSpPr txBox="1"/>
          <p:nvPr/>
        </p:nvSpPr>
        <p:spPr>
          <a:xfrm>
            <a:off x="8163906" y="1913771"/>
            <a:ext cx="7896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17" name="yt_shape_13417"/>
              <p:cNvSpPr txBox="1"/>
              <p:nvPr/>
            </p:nvSpPr>
            <p:spPr>
              <a:xfrm>
                <a:off x="540000" y="900000"/>
                <a:ext cx="4465966" cy="37583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解下列方程组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417" name="yt_shape_134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465966" cy="3758337"/>
              </a:xfrm>
              <a:prstGeom prst="rect">
                <a:avLst/>
              </a:prstGeom>
              <a:blipFill>
                <a:blip r:embed="rId2"/>
                <a:stretch>
                  <a:fillRect l="-4235" t="-1461" r="-3279" b="-11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B6B4805-6D96-B406-EB77-6FAC9069E42A}"/>
              </a:ext>
            </a:extLst>
          </p:cNvPr>
          <p:cNvSpPr txBox="1"/>
          <p:nvPr/>
        </p:nvSpPr>
        <p:spPr>
          <a:xfrm>
            <a:off x="449989" y="2576539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FE2EC1-85CA-92E4-0907-7C2321A94867}"/>
              </a:ext>
            </a:extLst>
          </p:cNvPr>
          <p:cNvSpPr txBox="1"/>
          <p:nvPr/>
        </p:nvSpPr>
        <p:spPr>
          <a:xfrm>
            <a:off x="449989" y="3052027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7E83B7-9BDC-2ED2-24CF-B957D7021BA8}"/>
              </a:ext>
            </a:extLst>
          </p:cNvPr>
          <p:cNvSpPr txBox="1"/>
          <p:nvPr/>
        </p:nvSpPr>
        <p:spPr>
          <a:xfrm>
            <a:off x="449989" y="3527515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4E6B998-34DB-05BF-C02F-ACFF491A5E7C}"/>
                  </a:ext>
                </a:extLst>
              </p:cNvPr>
              <p:cNvSpPr txBox="1"/>
              <p:nvPr/>
            </p:nvSpPr>
            <p:spPr>
              <a:xfrm>
                <a:off x="449989" y="4003003"/>
                <a:ext cx="36743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4E6B998-34DB-05BF-C02F-ACFF491A5E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03003"/>
                <a:ext cx="3674301" cy="1154189"/>
              </a:xfrm>
              <a:prstGeom prst="rect">
                <a:avLst/>
              </a:prstGeom>
              <a:blipFill>
                <a:blip r:embed="rId3"/>
                <a:stretch>
                  <a:fillRect l="-2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23" name="yt_shape_13423"/>
              <p:cNvSpPr txBox="1"/>
              <p:nvPr/>
            </p:nvSpPr>
            <p:spPr>
              <a:xfrm>
                <a:off x="540000" y="900000"/>
                <a:ext cx="5389296" cy="37583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423" name="yt_shape_13423" descr="{&quot;rangeId&quot;:22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89296" cy="3758337"/>
              </a:xfrm>
              <a:prstGeom prst="rect">
                <a:avLst/>
              </a:prstGeom>
              <a:blipFill>
                <a:blip r:embed="rId2"/>
                <a:stretch>
                  <a:fillRect l="-3507" r="-24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157ED07-CDC9-F21B-95B8-FEFD89050113}"/>
              </a:ext>
            </a:extLst>
          </p:cNvPr>
          <p:cNvSpPr txBox="1"/>
          <p:nvPr/>
        </p:nvSpPr>
        <p:spPr>
          <a:xfrm>
            <a:off x="449989" y="2088142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274B0A-8836-A366-C379-B962EDA11525}"/>
              </a:ext>
            </a:extLst>
          </p:cNvPr>
          <p:cNvSpPr txBox="1"/>
          <p:nvPr/>
        </p:nvSpPr>
        <p:spPr>
          <a:xfrm>
            <a:off x="449989" y="2563630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BB8329-4449-62FE-C733-998B97353408}"/>
              </a:ext>
            </a:extLst>
          </p:cNvPr>
          <p:cNvSpPr txBox="1"/>
          <p:nvPr/>
        </p:nvSpPr>
        <p:spPr>
          <a:xfrm>
            <a:off x="449989" y="3039118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9BC0578-AE0B-5643-5F33-5A3581713E63}"/>
                  </a:ext>
                </a:extLst>
              </p:cNvPr>
              <p:cNvSpPr txBox="1"/>
              <p:nvPr/>
            </p:nvSpPr>
            <p:spPr>
              <a:xfrm>
                <a:off x="449989" y="3514606"/>
                <a:ext cx="3506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, 'IsSplitBraceMath': 1}">
                <a:extLst>
                  <a:ext uri="{FF2B5EF4-FFF2-40B4-BE49-F238E27FC236}">
                    <a16:creationId xmlns:a16="http://schemas.microsoft.com/office/drawing/2014/main" id="{59BC0578-AE0B-5643-5F33-5A3581713E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4606"/>
                <a:ext cx="3506026" cy="1154189"/>
              </a:xfrm>
              <a:prstGeom prst="rect">
                <a:avLst/>
              </a:prstGeom>
              <a:blipFill>
                <a:blip r:embed="rId3"/>
                <a:stretch>
                  <a:fillRect l="-2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8" name="yt_shape_13428"/>
          <p:cNvSpPr txBox="1"/>
          <p:nvPr/>
        </p:nvSpPr>
        <p:spPr>
          <a:xfrm>
            <a:off x="540000" y="900000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变形后用代入法解二元一次方程组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29" name="yt_shape_13429"/>
              <p:cNvSpPr txBox="1"/>
              <p:nvPr/>
            </p:nvSpPr>
            <p:spPr>
              <a:xfrm>
                <a:off x="540000" y="1389434"/>
                <a:ext cx="9416360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用代入消元法解方程组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变形不正确的是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429" name="yt_shape_13429" descr="{&quot;rangeId&quot;:6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9416360" cy="1247008"/>
              </a:xfrm>
              <a:prstGeom prst="rect">
                <a:avLst/>
              </a:prstGeom>
              <a:blipFill>
                <a:blip r:embed="rId2"/>
                <a:stretch>
                  <a:fillRect l="-2008" r="-1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31" name="yt_table_13431" title="H_183.78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6892121"/>
                  </p:ext>
                </p:extLst>
              </p:nvPr>
            </p:nvGraphicFramePr>
            <p:xfrm>
              <a:off x="540056" y="2687230"/>
              <a:ext cx="3294063" cy="2502027"/>
            </p:xfrm>
            <a:graphic>
              <a:graphicData uri="http://schemas.openxmlformats.org/drawingml/2006/table">
                <a:tbl>
                  <a:tblPr/>
                  <a:tblGrid>
                    <a:gridCol w="3294063">
                      <a:extLst>
                        <a:ext uri="{9D8B030D-6E8A-4147-A177-3AD203B41FA5}">
                          <a16:colId xmlns:a16="http://schemas.microsoft.com/office/drawing/2014/main" val="1047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②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②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①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①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431" name="yt_table_13431" descr="{&quot;rangeId&quot;:6,&quot;type&quot;:&quot;Option&quot;}" title="H_183.78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6892121"/>
                  </p:ext>
                </p:extLst>
              </p:nvPr>
            </p:nvGraphicFramePr>
            <p:xfrm>
              <a:off x="540056" y="2687230"/>
              <a:ext cx="3294063" cy="2334008"/>
            </p:xfrm>
            <a:graphic>
              <a:graphicData uri="http://schemas.openxmlformats.org/drawingml/2006/table">
                <a:tbl>
                  <a:tblPr/>
                  <a:tblGrid>
                    <a:gridCol w="3294063">
                      <a:extLst>
                        <a:ext uri="{9D8B030D-6E8A-4147-A177-3AD203B41FA5}">
                          <a16:colId xmlns:a16="http://schemas.microsoft.com/office/drawing/2014/main" val="10479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2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5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b="-199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6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99048" b="-9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①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6043941996" title="H_26.259764">
            <a:extLst>
              <a:ext uri="{FF2B5EF4-FFF2-40B4-BE49-F238E27FC236}">
                <a16:creationId xmlns:a16="http://schemas.microsoft.com/office/drawing/2014/main" id="{825EBF02-DA31-4566-EE46-7C83881D76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2598D4-8628-33AE-9D2D-D3A3E2C26F8A}"/>
              </a:ext>
            </a:extLst>
          </p:cNvPr>
          <p:cNvSpPr txBox="1"/>
          <p:nvPr/>
        </p:nvSpPr>
        <p:spPr>
          <a:xfrm>
            <a:off x="8962482" y="1342628"/>
            <a:ext cx="383285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32" name="yt_shape_13432"/>
              <p:cNvSpPr txBox="1"/>
              <p:nvPr/>
            </p:nvSpPr>
            <p:spPr>
              <a:xfrm>
                <a:off x="540119" y="900000"/>
                <a:ext cx="11492915" cy="34542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用代入法解方程组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最好是先把方程组中方程</a:t>
                </a:r>
                <a:r>
                  <a:rPr sz="6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51f06,isEnd"/>
                  </a:rPr>
                  <a:t>变形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再代入方程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然后再求出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0043,isEnd"/>
                  </a:rPr>
                  <a:t>最后写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出方程组的解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3432" name="yt_shape_134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54279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6030D70-624D-FF69-6EBC-ADB1225AAABC}"/>
              </a:ext>
            </a:extLst>
          </p:cNvPr>
          <p:cNvSpPr txBox="1"/>
          <p:nvPr/>
        </p:nvSpPr>
        <p:spPr>
          <a:xfrm>
            <a:off x="9708725" y="853194"/>
            <a:ext cx="789685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E5FA50-B4C6-25A2-65E5-D76A54BB6F96}"/>
              </a:ext>
            </a:extLst>
          </p:cNvPr>
          <p:cNvSpPr txBox="1"/>
          <p:nvPr/>
        </p:nvSpPr>
        <p:spPr>
          <a:xfrm>
            <a:off x="1107333" y="2060395"/>
            <a:ext cx="181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7B504F-FE23-E8A0-2F20-7ED77C86F46F}"/>
              </a:ext>
            </a:extLst>
          </p:cNvPr>
          <p:cNvSpPr txBox="1"/>
          <p:nvPr/>
        </p:nvSpPr>
        <p:spPr>
          <a:xfrm>
            <a:off x="4872883" y="208814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0DDED0-A6E2-D7EB-3611-9118573CFE58}"/>
              </a:ext>
            </a:extLst>
          </p:cNvPr>
          <p:cNvSpPr txBox="1"/>
          <p:nvPr/>
        </p:nvSpPr>
        <p:spPr>
          <a:xfrm>
            <a:off x="9113096" y="2088142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36" name="yt_shape_13436"/>
              <p:cNvSpPr txBox="1"/>
              <p:nvPr/>
            </p:nvSpPr>
            <p:spPr>
              <a:xfrm>
                <a:off x="540000" y="900000"/>
                <a:ext cx="6620402" cy="49772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答题模板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,isEnd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,isEnd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&amp;3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𝑥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+2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𝑦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宋体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&amp;2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𝑥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−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𝑦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宋体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,isEnd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,isEnd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＝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  <a:sym typeface=",isEnd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  <a:sym typeface=",isEnd"/>
                                  </a:rPr>
                                  <m:t>　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  <a:sym typeface=",isEnd"/>
                                  </a:rPr>
                                  <m:t>2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  <a:sym typeface=",isEnd"/>
                                  </a:rPr>
                                  <m:t>　</m:t>
                                </m:r>
                              </m:e>
                            </m:ba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＝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  <a:sym typeface=",isEnd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  <a:sym typeface=",isEnd"/>
                                  </a:rPr>
                                  <m:t>　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  <a:sym typeface=",isEnd"/>
                                  </a:rPr>
                                  <m:t>3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  <a:sym typeface=",isEnd"/>
                                  </a:rPr>
                                  <m:t>　</m:t>
                                </m:r>
                              </m:e>
                            </m:ba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3436" name="yt_shape_134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20402" cy="4977272"/>
              </a:xfrm>
              <a:prstGeom prst="rect">
                <a:avLst/>
              </a:prstGeom>
              <a:blipFill>
                <a:blip r:embed="rId2"/>
                <a:stretch>
                  <a:fillRect l="-2855" r="-18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B22385E-BF9D-5717-A541-6BF900DC095D}"/>
              </a:ext>
            </a:extLst>
          </p:cNvPr>
          <p:cNvSpPr txBox="1"/>
          <p:nvPr/>
        </p:nvSpPr>
        <p:spPr>
          <a:xfrm>
            <a:off x="2813777" y="1988840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673618-B818-DA64-89EA-5AAEECCA559A}"/>
              </a:ext>
            </a:extLst>
          </p:cNvPr>
          <p:cNvSpPr txBox="1"/>
          <p:nvPr/>
        </p:nvSpPr>
        <p:spPr>
          <a:xfrm>
            <a:off x="3575777" y="2464328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F87EC6-817D-875E-9123-BF4CAB0A8971}"/>
              </a:ext>
            </a:extLst>
          </p:cNvPr>
          <p:cNvSpPr txBox="1"/>
          <p:nvPr/>
        </p:nvSpPr>
        <p:spPr>
          <a:xfrm>
            <a:off x="6091964" y="246432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0809E5-D1EE-B126-4D33-59FF286D10AE}"/>
              </a:ext>
            </a:extLst>
          </p:cNvPr>
          <p:cNvSpPr txBox="1"/>
          <p:nvPr/>
        </p:nvSpPr>
        <p:spPr>
          <a:xfrm>
            <a:off x="1899377" y="293981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1EEC978-FC65-0FBB-41B8-BAA9DC49514A}"/>
              </a:ext>
            </a:extLst>
          </p:cNvPr>
          <p:cNvSpPr txBox="1"/>
          <p:nvPr/>
        </p:nvSpPr>
        <p:spPr>
          <a:xfrm>
            <a:off x="3805964" y="341530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0EF361C-0FED-92AA-B2D1-D71D0E5853F7}"/>
                  </a:ext>
                </a:extLst>
              </p:cNvPr>
              <p:cNvSpPr txBox="1"/>
              <p:nvPr/>
            </p:nvSpPr>
            <p:spPr>
              <a:xfrm>
                <a:off x="3536407" y="4341960"/>
                <a:ext cx="348360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2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0EF361C-0FED-92AA-B2D1-D71D0E5853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6407" y="4341960"/>
                <a:ext cx="348360" cy="45943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7A1D310-F396-1FB2-C9D5-2AD80C34AF4F}"/>
                  </a:ext>
                </a:extLst>
              </p:cNvPr>
              <p:cNvSpPr txBox="1"/>
              <p:nvPr/>
            </p:nvSpPr>
            <p:spPr>
              <a:xfrm>
                <a:off x="3544344" y="4895870"/>
                <a:ext cx="348361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3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7A1D310-F396-1FB2-C9D5-2AD80C34AF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4344" y="4895870"/>
                <a:ext cx="348361" cy="4594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1" name="yt_shape_13441"/>
          <p:cNvSpPr txBox="1"/>
          <p:nvPr/>
        </p:nvSpPr>
        <p:spPr>
          <a:xfrm>
            <a:off x="540000" y="900000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用代入法消元时因循环代入而出错</a:t>
            </a:r>
          </a:p>
        </p:txBody>
      </p:sp>
      <p:sp>
        <p:nvSpPr>
          <p:cNvPr id="13442" name="yt_shape_13442"/>
          <p:cNvSpPr txBox="1"/>
          <p:nvPr/>
        </p:nvSpPr>
        <p:spPr>
          <a:xfrm>
            <a:off x="540000" y="1389434"/>
            <a:ext cx="70772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的公共解是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43" name="yt_table_13443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77094259"/>
                  </p:ext>
                </p:extLst>
              </p:nvPr>
            </p:nvGraphicFramePr>
            <p:xfrm>
              <a:off x="540056" y="1868737"/>
              <a:ext cx="5364734" cy="2121154"/>
            </p:xfrm>
            <a:graphic>
              <a:graphicData uri="http://schemas.openxmlformats.org/drawingml/2006/table">
                <a:tbl>
                  <a:tblPr/>
                  <a:tblGrid>
                    <a:gridCol w="3148457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  <a:gridCol w="2216277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=7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443" name="yt_table_13443" descr="{&quot;rangeId&quot;:9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77094259"/>
                  </p:ext>
                </p:extLst>
              </p:nvPr>
            </p:nvGraphicFramePr>
            <p:xfrm>
              <a:off x="540056" y="1868737"/>
              <a:ext cx="5364734" cy="2121154"/>
            </p:xfrm>
            <a:graphic>
              <a:graphicData uri="http://schemas.openxmlformats.org/drawingml/2006/table">
                <a:tbl>
                  <a:tblPr/>
                  <a:tblGrid>
                    <a:gridCol w="3148457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  <a:gridCol w="2216277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0406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2033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9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704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2033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44" name="yt_shape_13444"/>
              <p:cNvSpPr txBox="1"/>
              <p:nvPr/>
            </p:nvSpPr>
            <p:spPr>
              <a:xfrm>
                <a:off x="540000" y="4040211"/>
                <a:ext cx="6830075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444" name="yt_shape_13444" descr="{&quot;rangeId&quot;:9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40211"/>
                <a:ext cx="6830075" cy="1070934"/>
              </a:xfrm>
              <a:prstGeom prst="rect">
                <a:avLst/>
              </a:prstGeom>
              <a:blipFill>
                <a:blip r:embed="rId3"/>
                <a:stretch>
                  <a:fillRect l="-2768" r="-17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942065" title="H_26.259764">
            <a:extLst>
              <a:ext uri="{FF2B5EF4-FFF2-40B4-BE49-F238E27FC236}">
                <a16:creationId xmlns:a16="http://schemas.microsoft.com/office/drawing/2014/main" id="{E1583939-87B5-1DEF-B439-563BD45D84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A979EC-97DA-54C8-F499-D3F33FF6C035}"/>
              </a:ext>
            </a:extLst>
          </p:cNvPr>
          <p:cNvSpPr txBox="1"/>
          <p:nvPr/>
        </p:nvSpPr>
        <p:spPr>
          <a:xfrm>
            <a:off x="662853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3E125D1-AEE8-5D97-FA57-19829A601B76}"/>
                  </a:ext>
                </a:extLst>
              </p:cNvPr>
              <p:cNvSpPr txBox="1"/>
              <p:nvPr/>
            </p:nvSpPr>
            <p:spPr>
              <a:xfrm>
                <a:off x="5564470" y="3993405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9, 'mathAnswerShape': 1, 'IsSplitBraceMath': 1}">
                <a:extLst>
                  <a:ext uri="{FF2B5EF4-FFF2-40B4-BE49-F238E27FC236}">
                    <a16:creationId xmlns:a16="http://schemas.microsoft.com/office/drawing/2014/main" id="{83E125D1-AEE8-5D97-FA57-19829A601B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4470" y="3993405"/>
                <a:ext cx="1677226" cy="11541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6A5E780-C271-9F89-EB2B-D86E1FD092B6}"/>
              </a:ext>
            </a:extLst>
          </p:cNvPr>
          <p:cNvCxnSpPr/>
          <p:nvPr/>
        </p:nvCxnSpPr>
        <p:spPr>
          <a:xfrm>
            <a:off x="5349681" y="5119838"/>
            <a:ext cx="180200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755</Words>
  <Application>Microsoft Office PowerPoint</Application>
  <PresentationFormat>宽屏</PresentationFormat>
  <Paragraphs>132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4" baseType="lpstr">
      <vt:lpstr>,isEnd</vt:lpstr>
      <vt:lpstr>_⨹_1_68501,isEnd</vt:lpstr>
      <vt:lpstr>_⨹_1_c45f8</vt:lpstr>
      <vt:lpstr>_⨹_1_de2d5,isEnd</vt:lpstr>
      <vt:lpstr>_⨹_1_fec37</vt:lpstr>
      <vt:lpstr>_⨹_2_199a7,isEnd</vt:lpstr>
      <vt:lpstr>_⨹_2_51f06,isEnd</vt:lpstr>
      <vt:lpstr>_⨹_2_b22dd</vt:lpstr>
      <vt:lpstr>_⨹_29_c8724,isEnd</vt:lpstr>
      <vt:lpstr>_⨹_3_20043,isEnd</vt:lpstr>
      <vt:lpstr>_⨹_3_37310</vt:lpstr>
      <vt:lpstr>_⨹_5_8778c,isEnd</vt:lpstr>
      <vt:lpstr>Finished</vt:lpstr>
      <vt:lpstr>IsAddLine</vt:lpstr>
      <vt:lpstr>IsAddLineIsAddLine</vt:lpstr>
      <vt:lpstr>W:6.005039,H:37.44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2024-05-18T14:44:41Z</dcterms:created>
  <dcterms:modified xsi:type="dcterms:W3CDTF">2024-05-20T11:27:44Z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