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3" r:id="rId6"/>
    <p:sldId id="314" r:id="rId7"/>
    <p:sldId id="319" r:id="rId8"/>
    <p:sldId id="322" r:id="rId9"/>
    <p:sldId id="324" r:id="rId10"/>
    <p:sldId id="325" r:id="rId11"/>
    <p:sldId id="328" r:id="rId12"/>
    <p:sldId id="329" r:id="rId13"/>
    <p:sldId id="332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62" name="yt_image_1066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64" name="yt_shape_10664"/>
              <p:cNvSpPr txBox="1"/>
              <p:nvPr/>
            </p:nvSpPr>
            <p:spPr>
              <a:xfrm>
                <a:off x="540119" y="1431377"/>
                <a:ext cx="11492915" cy="28446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算术平方根的概念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如果一个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的平方等于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那么这个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就叫做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cdb5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记作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读作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”.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算术平方根的性质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算术平方根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7392,isEnd"/>
                  </a:rPr>
                  <a:t>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的范围是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≥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0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664" name="yt_shape_106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2844625"/>
              </a:xfrm>
              <a:prstGeom prst="rect">
                <a:avLst/>
              </a:prstGeom>
              <a:blipFill>
                <a:blip r:embed="rId3"/>
                <a:stretch>
                  <a:fillRect l="-1645" t="-1931" b="-5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620DFB-0AC6-D285-4326-EE9011EAA450}"/>
              </a:ext>
            </a:extLst>
          </p:cNvPr>
          <p:cNvSpPr txBox="1"/>
          <p:nvPr/>
        </p:nvSpPr>
        <p:spPr>
          <a:xfrm>
            <a:off x="3193308" y="18600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49F6C1-C9AE-6CAE-4773-EBDA10BE87ED}"/>
              </a:ext>
            </a:extLst>
          </p:cNvPr>
          <p:cNvSpPr txBox="1"/>
          <p:nvPr/>
        </p:nvSpPr>
        <p:spPr>
          <a:xfrm>
            <a:off x="9384557" y="18600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AD0934-841D-7C9A-1113-4E0E01E49528}"/>
                  </a:ext>
                </a:extLst>
              </p:cNvPr>
              <p:cNvSpPr txBox="1"/>
              <p:nvPr/>
            </p:nvSpPr>
            <p:spPr>
              <a:xfrm>
                <a:off x="3745758" y="2254597"/>
                <a:ext cx="909956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, 'hasSerialNum': 1, 'pageBreak': True}">
                <a:extLst>
                  <a:ext uri="{FF2B5EF4-FFF2-40B4-BE49-F238E27FC236}">
                    <a16:creationId xmlns:a16="http://schemas.microsoft.com/office/drawing/2014/main" id="{EFAD0934-841D-7C9A-1113-4E0E01E495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5758" y="2254597"/>
                <a:ext cx="909956" cy="5743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F2C27C5-17A5-1F51-58FC-E328146F8D81}"/>
              </a:ext>
            </a:extLst>
          </p:cNvPr>
          <p:cNvSpPr txBox="1"/>
          <p:nvPr/>
        </p:nvSpPr>
        <p:spPr>
          <a:xfrm>
            <a:off x="5999627" y="2335547"/>
            <a:ext cx="1342137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根号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4595A3-F1A1-6B5C-708D-4CD3FA5E6841}"/>
                  </a:ext>
                </a:extLst>
              </p:cNvPr>
              <p:cNvSpPr txBox="1"/>
              <p:nvPr/>
            </p:nvSpPr>
            <p:spPr>
              <a:xfrm>
                <a:off x="3793383" y="3210845"/>
                <a:ext cx="909956" cy="5743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, 'hasSerialNum': 1, 'pageBreak': True}">
                <a:extLst>
                  <a:ext uri="{FF2B5EF4-FFF2-40B4-BE49-F238E27FC236}">
                    <a16:creationId xmlns:a16="http://schemas.microsoft.com/office/drawing/2014/main" id="{354595A3-F1A1-6B5C-708D-4CD3FA5E68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3383" y="3210845"/>
                <a:ext cx="909956" cy="5743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186034B-96DA-1B84-1FCB-4A6FC2363902}"/>
              </a:ext>
            </a:extLst>
          </p:cNvPr>
          <p:cNvSpPr txBox="1"/>
          <p:nvPr/>
        </p:nvSpPr>
        <p:spPr>
          <a:xfrm>
            <a:off x="8485652" y="3291794"/>
            <a:ext cx="1094487" cy="5743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没有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C851D2-3230-FC9B-9EF4-DFFE848635BE}"/>
              </a:ext>
            </a:extLst>
          </p:cNvPr>
          <p:cNvSpPr txBox="1"/>
          <p:nvPr/>
        </p:nvSpPr>
        <p:spPr>
          <a:xfrm>
            <a:off x="3961277" y="3772552"/>
            <a:ext cx="1142112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7F235A-1A78-48C6-0AF3-5475C6DC27D2}"/>
                  </a:ext>
                </a:extLst>
              </p:cNvPr>
              <p:cNvSpPr txBox="1"/>
              <p:nvPr/>
            </p:nvSpPr>
            <p:spPr>
              <a:xfrm>
                <a:off x="7577220" y="3772552"/>
                <a:ext cx="1367156" cy="5227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9" name="文本框 8" descr="{'rangeId': 2, 'hasSerialNum': 1, 'pageBreak': True}">
                <a:extLst>
                  <a:ext uri="{FF2B5EF4-FFF2-40B4-BE49-F238E27FC236}">
                    <a16:creationId xmlns:a16="http://schemas.microsoft.com/office/drawing/2014/main" id="{6D7F235A-1A78-48C6-0AF3-5475C6DC2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7220" y="3772552"/>
                <a:ext cx="1367156" cy="522745"/>
              </a:xfrm>
              <a:prstGeom prst="rect">
                <a:avLst/>
              </a:prstGeom>
              <a:blipFill>
                <a:blip r:embed="rId6"/>
                <a:stretch>
                  <a:fillRect t="-1163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5E0259B-011C-B128-4DE9-B581564C7CA6}"/>
              </a:ext>
            </a:extLst>
          </p:cNvPr>
          <p:cNvCxnSpPr/>
          <p:nvPr/>
        </p:nvCxnSpPr>
        <p:spPr>
          <a:xfrm>
            <a:off x="7314807" y="4267541"/>
            <a:ext cx="153955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4" name="yt_shape_10724"/>
              <p:cNvSpPr txBox="1"/>
              <p:nvPr/>
            </p:nvSpPr>
            <p:spPr>
              <a:xfrm>
                <a:off x="540000" y="900000"/>
                <a:ext cx="10017166" cy="3831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的算术平方根为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的算术平方根为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的值分别为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4" name="yt_shape_10724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17166" cy="3831049"/>
              </a:xfrm>
              <a:prstGeom prst="rect">
                <a:avLst/>
              </a:prstGeom>
              <a:blipFill>
                <a:blip r:embed="rId2"/>
                <a:stretch>
                  <a:fillRect l="-1887" r="-852" b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46ADFD-B27D-0938-C203-591D6F4BA048}"/>
              </a:ext>
            </a:extLst>
          </p:cNvPr>
          <p:cNvSpPr txBox="1"/>
          <p:nvPr/>
        </p:nvSpPr>
        <p:spPr>
          <a:xfrm>
            <a:off x="449989" y="1524643"/>
            <a:ext cx="646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的算术平方根为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2C7D14-E745-B256-C0D3-6DAD3ADE9D58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1718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pageBreak': True}">
                <a:extLst>
                  <a:ext uri="{FF2B5EF4-FFF2-40B4-BE49-F238E27FC236}">
                    <a16:creationId xmlns:a16="http://schemas.microsoft.com/office/drawing/2014/main" id="{612C7D14-E745-B256-C0D3-6DAD3ADE9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1718373" cy="765061"/>
              </a:xfrm>
              <a:prstGeom prst="rect">
                <a:avLst/>
              </a:prstGeom>
              <a:blipFill>
                <a:blip r:embed="rId3"/>
                <a:stretch>
                  <a:fillRect l="-5674" r="-53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D351C1-0DB8-8637-E538-4E359D75C8E4}"/>
                  </a:ext>
                </a:extLst>
              </p:cNvPr>
              <p:cNvSpPr txBox="1"/>
              <p:nvPr/>
            </p:nvSpPr>
            <p:spPr>
              <a:xfrm>
                <a:off x="449989" y="2671580"/>
                <a:ext cx="4252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的算术平方根为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, 'pageBreak': True}">
                <a:extLst>
                  <a:ext uri="{FF2B5EF4-FFF2-40B4-BE49-F238E27FC236}">
                    <a16:creationId xmlns:a16="http://schemas.microsoft.com/office/drawing/2014/main" id="{F5D351C1-0DB8-8637-E538-4E359D75C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1580"/>
                <a:ext cx="4252023" cy="765061"/>
              </a:xfrm>
              <a:prstGeom prst="rect">
                <a:avLst/>
              </a:prstGeom>
              <a:blipFill>
                <a:blip r:embed="rId4"/>
                <a:stretch>
                  <a:fillRect l="-2296" r="-22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7852DCD-FF6E-918C-98FC-EB82C09A5233}"/>
                  </a:ext>
                </a:extLst>
              </p:cNvPr>
              <p:cNvSpPr txBox="1"/>
              <p:nvPr/>
            </p:nvSpPr>
            <p:spPr>
              <a:xfrm>
                <a:off x="449989" y="3343029"/>
                <a:ext cx="3809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, 'pageBreak': True}">
                <a:extLst>
                  <a:ext uri="{FF2B5EF4-FFF2-40B4-BE49-F238E27FC236}">
                    <a16:creationId xmlns:a16="http://schemas.microsoft.com/office/drawing/2014/main" id="{47852DCD-FF6E-918C-98FC-EB82C09A52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43029"/>
                <a:ext cx="3809111" cy="765061"/>
              </a:xfrm>
              <a:prstGeom prst="rect">
                <a:avLst/>
              </a:prstGeom>
              <a:blipFill>
                <a:blip r:embed="rId5"/>
                <a:stretch>
                  <a:fillRect l="-2560" r="-240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DCF4126-CEA1-E4F9-E079-86244E13D71A}"/>
                  </a:ext>
                </a:extLst>
              </p:cNvPr>
              <p:cNvSpPr txBox="1"/>
              <p:nvPr/>
            </p:nvSpPr>
            <p:spPr>
              <a:xfrm>
                <a:off x="449989" y="4014478"/>
                <a:ext cx="43234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的值分别为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hasSerialNum': 1, 'pageBreak': True}">
                <a:extLst>
                  <a:ext uri="{FF2B5EF4-FFF2-40B4-BE49-F238E27FC236}">
                    <a16:creationId xmlns:a16="http://schemas.microsoft.com/office/drawing/2014/main" id="{DDCF4126-CEA1-E4F9-E079-86244E13D7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4478"/>
                <a:ext cx="4323461" cy="726326"/>
              </a:xfrm>
              <a:prstGeom prst="rect">
                <a:avLst/>
              </a:prstGeom>
              <a:blipFill>
                <a:blip r:embed="rId6"/>
                <a:stretch>
                  <a:fillRect l="-2257" r="-211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8" name="yt_shape_10728"/>
              <p:cNvSpPr txBox="1"/>
              <p:nvPr/>
            </p:nvSpPr>
            <p:spPr>
              <a:xfrm>
                <a:off x="540119" y="900000"/>
                <a:ext cx="11492915" cy="37817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某地气象资料表明此地雷雨持续的时间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可以用公式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3948"/>
                  </a:rPr>
                  <a:t>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是雷雨区域的直径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如果雷雨区域的直径为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那么这场雷雨大约能持续多长时间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这场雷雨大约能持续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8" name="yt_shape_10728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81741"/>
              </a:xfrm>
              <a:prstGeom prst="rect">
                <a:avLst/>
              </a:prstGeom>
              <a:blipFill>
                <a:blip r:embed="rId2"/>
                <a:stretch>
                  <a:fillRect l="-1645" b="-1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517739-9072-C812-09C6-1577BC1EB33C}"/>
                  </a:ext>
                </a:extLst>
              </p:cNvPr>
              <p:cNvSpPr txBox="1"/>
              <p:nvPr/>
            </p:nvSpPr>
            <p:spPr>
              <a:xfrm>
                <a:off x="450108" y="2546231"/>
                <a:ext cx="4877498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B5517739-9072-C812-09C6-1577BC1EB3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46231"/>
                <a:ext cx="4877498" cy="835673"/>
              </a:xfrm>
              <a:prstGeom prst="rect">
                <a:avLst/>
              </a:prstGeom>
              <a:blipFill>
                <a:blip r:embed="rId3"/>
                <a:stretch>
                  <a:fillRect l="-2000" r="-1750" b="-3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BAF518-2F8A-E6C8-C3FE-1EA05B5A0A2C}"/>
                  </a:ext>
                </a:extLst>
              </p:cNvPr>
              <p:cNvSpPr txBox="1"/>
              <p:nvPr/>
            </p:nvSpPr>
            <p:spPr>
              <a:xfrm>
                <a:off x="450108" y="3288292"/>
                <a:ext cx="32487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5ABAF518-2F8A-E6C8-C3FE-1EA05B5A0A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88292"/>
                <a:ext cx="3248724" cy="769062"/>
              </a:xfrm>
              <a:prstGeom prst="rect">
                <a:avLst/>
              </a:prstGeom>
              <a:blipFill>
                <a:blip r:embed="rId4"/>
                <a:stretch>
                  <a:fillRect l="-3002" r="-262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06F2A8-9BC4-2907-1D5F-C8F623C3981A}"/>
                  </a:ext>
                </a:extLst>
              </p:cNvPr>
              <p:cNvSpPr txBox="1"/>
              <p:nvPr/>
            </p:nvSpPr>
            <p:spPr>
              <a:xfrm>
                <a:off x="450108" y="3963742"/>
                <a:ext cx="419011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这场雷雨大约能持续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BF06F2A8-9BC4-2907-1D5F-C8F623C398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63742"/>
                <a:ext cx="4190111" cy="728231"/>
              </a:xfrm>
              <a:prstGeom prst="rect">
                <a:avLst/>
              </a:prstGeom>
              <a:blipFill>
                <a:blip r:embed="rId5"/>
                <a:stretch>
                  <a:fillRect l="-2329" r="-218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3" name="yt_shape_10733"/>
              <p:cNvSpPr txBox="1"/>
              <p:nvPr/>
            </p:nvSpPr>
            <p:spPr>
              <a:xfrm>
                <a:off x="540000" y="900000"/>
                <a:ext cx="9387185" cy="24072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如果一场雷雨持续了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那么这场雷雨区域的直径大约是多少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这场雷雨区域的直径大约是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33" name="yt_shape_10733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87185" cy="2407262"/>
              </a:xfrm>
              <a:prstGeom prst="rect">
                <a:avLst/>
              </a:prstGeom>
              <a:blipFill>
                <a:blip r:embed="rId2"/>
                <a:stretch>
                  <a:fillRect l="-2014" t="-2278" r="-975" b="-6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F7A787-7601-A399-2D98-B7343747B3E4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572698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A1F7A787-7601-A399-2D98-B7343747B3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572698" cy="835673"/>
              </a:xfrm>
              <a:prstGeom prst="rect">
                <a:avLst/>
              </a:prstGeom>
              <a:blipFill>
                <a:blip r:embed="rId3"/>
                <a:stretch>
                  <a:fillRect l="-2133" r="-1867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80339A-A562-F275-B46F-F2E25C810F9A}"/>
                  </a:ext>
                </a:extLst>
              </p:cNvPr>
              <p:cNvSpPr txBox="1"/>
              <p:nvPr/>
            </p:nvSpPr>
            <p:spPr>
              <a:xfrm>
                <a:off x="449989" y="2070743"/>
                <a:ext cx="3424936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60km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BE80339A-A562-F275-B46F-F2E25C810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70743"/>
                <a:ext cx="3424936" cy="835673"/>
              </a:xfrm>
              <a:prstGeom prst="rect">
                <a:avLst/>
              </a:prstGeom>
              <a:blipFill>
                <a:blip r:embed="rId4"/>
                <a:stretch>
                  <a:fillRect l="-2847" r="-2313" b="-3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D8B9129-8DD5-865A-C751-F9AB7AE53E00}"/>
              </a:ext>
            </a:extLst>
          </p:cNvPr>
          <p:cNvSpPr txBox="1"/>
          <p:nvPr/>
        </p:nvSpPr>
        <p:spPr>
          <a:xfrm>
            <a:off x="449989" y="2812804"/>
            <a:ext cx="5293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这场雷雨区域的直径大约是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8" name="yt_shape_1073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37" name="yt_image_1073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0" name="yt_shape_10740"/>
          <p:cNvSpPr txBox="1"/>
          <p:nvPr/>
        </p:nvSpPr>
        <p:spPr>
          <a:xfrm>
            <a:off x="540000" y="1431377"/>
            <a:ext cx="66428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找出规律并解答问题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742" name="yt_table_10742" title="H_81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2443672"/>
                  </p:ext>
                </p:extLst>
              </p:nvPr>
            </p:nvGraphicFramePr>
            <p:xfrm>
              <a:off x="540000" y="2348880"/>
              <a:ext cx="11111996" cy="113912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11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142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0001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742" name="yt_table_10742" title="H_81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2443672"/>
                  </p:ext>
                </p:extLst>
              </p:nvPr>
            </p:nvGraphicFramePr>
            <p:xfrm>
              <a:off x="540000" y="2348880"/>
              <a:ext cx="11111996" cy="113912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11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142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9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0001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219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329" t="-101064" r="-500329" b="-159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744" name="yt_shape_10744"/>
              <p:cNvSpPr txBox="1"/>
              <p:nvPr/>
            </p:nvSpPr>
            <p:spPr>
              <a:xfrm>
                <a:off x="540119" y="3523565"/>
                <a:ext cx="11492915" cy="31581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想一想上表中已知数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的小数点的移动与它的算术平方根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a4377"/>
                  </a:rPr>
                  <a:t>的小数点的移动之间有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何规律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规律是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被开方数小数点每移两位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其结果的小数点向相应方向移一位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的式子分别表示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44" name="yt_shape_107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23565"/>
                <a:ext cx="11492915" cy="3158172"/>
              </a:xfrm>
              <a:prstGeom prst="rect">
                <a:avLst/>
              </a:prstGeom>
              <a:blipFill>
                <a:blip r:embed="rId4"/>
                <a:stretch>
                  <a:fillRect l="-1645" t="-1544" b="-2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59EE4A-6166-4197-9162-5E7EFB7D4B69}"/>
              </a:ext>
            </a:extLst>
          </p:cNvPr>
          <p:cNvSpPr txBox="1"/>
          <p:nvPr/>
        </p:nvSpPr>
        <p:spPr>
          <a:xfrm>
            <a:off x="2903750" y="297010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D67E27-60AD-EAF5-594B-B3FAACE78DC4}"/>
              </a:ext>
            </a:extLst>
          </p:cNvPr>
          <p:cNvSpPr txBox="1"/>
          <p:nvPr/>
        </p:nvSpPr>
        <p:spPr>
          <a:xfrm>
            <a:off x="4832064" y="297010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63B24F-AEC5-F706-3B40-E8E2EAF53912}"/>
              </a:ext>
            </a:extLst>
          </p:cNvPr>
          <p:cNvSpPr txBox="1"/>
          <p:nvPr/>
        </p:nvSpPr>
        <p:spPr>
          <a:xfrm>
            <a:off x="6865152" y="2970107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29A561-4570-9176-4562-B9883260A3DD}"/>
              </a:ext>
            </a:extLst>
          </p:cNvPr>
          <p:cNvSpPr txBox="1"/>
          <p:nvPr/>
        </p:nvSpPr>
        <p:spPr>
          <a:xfrm>
            <a:off x="8641066" y="2970107"/>
            <a:ext cx="4848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822E4A-357D-BFBD-749D-689A4156BB60}"/>
              </a:ext>
            </a:extLst>
          </p:cNvPr>
          <p:cNvSpPr txBox="1"/>
          <p:nvPr/>
        </p:nvSpPr>
        <p:spPr>
          <a:xfrm>
            <a:off x="10416980" y="2970107"/>
            <a:ext cx="6372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923FA0-5794-4D2F-463E-CD4E951E8815}"/>
              </a:ext>
            </a:extLst>
          </p:cNvPr>
          <p:cNvSpPr txBox="1"/>
          <p:nvPr/>
        </p:nvSpPr>
        <p:spPr>
          <a:xfrm>
            <a:off x="450108" y="4433006"/>
            <a:ext cx="1115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规律是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被开方数小数点每移两位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其结果的小数点向相应方向移一位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7700B65-C083-E359-42E4-25DD27D41C03}"/>
                  </a:ext>
                </a:extLst>
              </p:cNvPr>
              <p:cNvSpPr txBox="1"/>
              <p:nvPr/>
            </p:nvSpPr>
            <p:spPr>
              <a:xfrm>
                <a:off x="450108" y="5433575"/>
                <a:ext cx="704005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7700B65-C083-E359-42E4-25DD27D41C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33575"/>
                <a:ext cx="7040054" cy="618694"/>
              </a:xfrm>
              <a:prstGeom prst="rect">
                <a:avLst/>
              </a:prstGeom>
              <a:blipFill>
                <a:blip r:embed="rId5"/>
                <a:stretch>
                  <a:fillRect l="-1385" r="-1299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A69AD63-0D85-10EB-F96B-1090657140C7}"/>
                  </a:ext>
                </a:extLst>
              </p:cNvPr>
              <p:cNvSpPr txBox="1"/>
              <p:nvPr/>
            </p:nvSpPr>
            <p:spPr>
              <a:xfrm>
                <a:off x="450108" y="5958657"/>
                <a:ext cx="4231386" cy="7393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A69AD63-0D85-10EB-F96B-1090657140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58657"/>
                <a:ext cx="4231386" cy="739343"/>
              </a:xfrm>
              <a:prstGeom prst="rect">
                <a:avLst/>
              </a:prstGeom>
              <a:blipFill>
                <a:blip r:embed="rId6"/>
                <a:stretch>
                  <a:fillRect l="-2305" r="-2161" b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1" name="yt_shape_1067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70" name="yt_image_10670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3" name="yt_shape_10673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算术平方根的概念</a:t>
            </a:r>
          </a:p>
        </p:txBody>
      </p:sp>
      <p:sp>
        <p:nvSpPr>
          <p:cNvPr id="10674" name="yt_shape_10674"/>
          <p:cNvSpPr txBox="1"/>
          <p:nvPr/>
        </p:nvSpPr>
        <p:spPr>
          <a:xfrm>
            <a:off x="540000" y="1971599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的算术平方根是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5" name="yt_table_106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513403"/>
              </p:ext>
            </p:extLst>
          </p:nvPr>
        </p:nvGraphicFramePr>
        <p:xfrm>
          <a:off x="540056" y="245090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sp>
        <p:nvSpPr>
          <p:cNvPr id="10677" name="yt_shape_10677"/>
          <p:cNvSpPr txBox="1"/>
          <p:nvPr/>
        </p:nvSpPr>
        <p:spPr>
          <a:xfrm>
            <a:off x="540000" y="2977073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8" name="yt_table_1067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934521"/>
              </p:ext>
            </p:extLst>
          </p:nvPr>
        </p:nvGraphicFramePr>
        <p:xfrm>
          <a:off x="540056" y="3456376"/>
          <a:ext cx="7975600" cy="1901952"/>
        </p:xfrm>
        <a:graphic>
          <a:graphicData uri="http://schemas.openxmlformats.org/drawingml/2006/table">
            <a:tbl>
              <a:tblPr/>
              <a:tblGrid>
                <a:gridCol w="7975600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以上说法都不对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  <p:pic>
        <p:nvPicPr>
          <p:cNvPr id="3" name="yt_shape_1716043601155" title="H_26.259764">
            <a:extLst>
              <a:ext uri="{FF2B5EF4-FFF2-40B4-BE49-F238E27FC236}">
                <a16:creationId xmlns:a16="http://schemas.microsoft.com/office/drawing/2014/main" id="{2271EB04-4410-83BC-7D6A-25F36E8895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2687F1-4C32-DCBE-5EB4-6D0CBC08CC3C}"/>
              </a:ext>
            </a:extLst>
          </p:cNvPr>
          <p:cNvSpPr txBox="1"/>
          <p:nvPr/>
        </p:nvSpPr>
        <p:spPr>
          <a:xfrm>
            <a:off x="5860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2E96DD-0F82-0D5D-A294-53A0C717E634}"/>
              </a:ext>
            </a:extLst>
          </p:cNvPr>
          <p:cNvSpPr txBox="1"/>
          <p:nvPr/>
        </p:nvSpPr>
        <p:spPr>
          <a:xfrm>
            <a:off x="38789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80" name="yt_shape_10680"/>
              <p:cNvSpPr txBox="1"/>
              <p:nvPr/>
            </p:nvSpPr>
            <p:spPr>
              <a:xfrm>
                <a:off x="540000" y="900000"/>
                <a:ext cx="6574044" cy="25629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算术平方根等于它本身的数是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求下列各数的算术平方根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80" name="yt_shape_106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74044" cy="2562946"/>
              </a:xfrm>
              <a:prstGeom prst="rect">
                <a:avLst/>
              </a:prstGeom>
              <a:blipFill>
                <a:blip r:embed="rId2"/>
                <a:stretch>
                  <a:fillRect l="-2876" t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135886F-C961-35E0-540B-FEFCF3E99430}"/>
              </a:ext>
            </a:extLst>
          </p:cNvPr>
          <p:cNvSpPr txBox="1"/>
          <p:nvPr/>
        </p:nvSpPr>
        <p:spPr>
          <a:xfrm>
            <a:off x="5098189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A76CA3-5D6F-E32F-54BE-04A73CD4E003}"/>
                  </a:ext>
                </a:extLst>
              </p:cNvPr>
              <p:cNvSpPr txBox="1"/>
              <p:nvPr/>
            </p:nvSpPr>
            <p:spPr>
              <a:xfrm>
                <a:off x="449989" y="2479620"/>
                <a:ext cx="6690551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A76CA3-5D6F-E32F-54BE-04A73CD4E0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9620"/>
                <a:ext cx="6690551" cy="1005345"/>
              </a:xfrm>
              <a:prstGeom prst="rect">
                <a:avLst/>
              </a:prstGeom>
              <a:blipFill>
                <a:blip r:embed="rId3"/>
                <a:stretch>
                  <a:fillRect l="-1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3021519" y="2734275"/>
                <a:ext cx="2031325" cy="6177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1519" y="2734275"/>
                <a:ext cx="2031325" cy="617733"/>
              </a:xfrm>
              <a:prstGeom prst="rect">
                <a:avLst/>
              </a:prstGeom>
              <a:blipFill>
                <a:blip r:embed="rId4"/>
                <a:stretch>
                  <a:fillRect l="-480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5159896" y="2415633"/>
                <a:ext cx="2142061" cy="10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9896" y="2415633"/>
                <a:ext cx="2142061" cy="1069332"/>
              </a:xfrm>
              <a:prstGeom prst="rect">
                <a:avLst/>
              </a:prstGeom>
              <a:blipFill>
                <a:blip r:embed="rId5"/>
                <a:stretch>
                  <a:fillRect l="-4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86" name="yt_shape_10686"/>
              <p:cNvSpPr txBox="1"/>
              <p:nvPr/>
            </p:nvSpPr>
            <p:spPr>
              <a:xfrm>
                <a:off x="540000" y="900000"/>
                <a:ext cx="6030754" cy="1438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86" name="yt_shape_10686" descr="{&quot;rangeId&quot;: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30754" cy="1438855"/>
              </a:xfrm>
              <a:prstGeom prst="rect">
                <a:avLst/>
              </a:prstGeom>
              <a:blipFill>
                <a:blip r:embed="rId2"/>
                <a:stretch>
                  <a:fillRect l="-3134" t="-3814" r="-2022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3CCEE7-B430-7FE8-5CD8-DA61A1DB2288}"/>
              </a:ext>
            </a:extLst>
          </p:cNvPr>
          <p:cNvSpPr txBox="1"/>
          <p:nvPr/>
        </p:nvSpPr>
        <p:spPr>
          <a:xfrm>
            <a:off x="449989" y="1853764"/>
            <a:ext cx="5514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89977" y="1853764"/>
            <a:ext cx="187743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算术平方根的性质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91" name="yt_shape_10691"/>
              <p:cNvSpPr txBox="1"/>
              <p:nvPr/>
            </p:nvSpPr>
            <p:spPr>
              <a:xfrm>
                <a:off x="540120" y="1389434"/>
                <a:ext cx="11492915" cy="9538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在实数范围内有意义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e2433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91" name="yt_shape_1069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89434"/>
                <a:ext cx="11492915" cy="953851"/>
              </a:xfrm>
              <a:prstGeom prst="rect">
                <a:avLst/>
              </a:prstGeom>
              <a:blipFill>
                <a:blip r:embed="rId2"/>
                <a:stretch>
                  <a:fillRect l="-164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93" name="yt_table_106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118273"/>
              </p:ext>
            </p:extLst>
          </p:nvPr>
        </p:nvGraphicFramePr>
        <p:xfrm>
          <a:off x="540056" y="2394073"/>
          <a:ext cx="4221480" cy="950976"/>
        </p:xfrm>
        <a:graphic>
          <a:graphicData uri="http://schemas.openxmlformats.org/drawingml/2006/table">
            <a:tbl>
              <a:tblPr/>
              <a:tblGrid>
                <a:gridCol w="2576830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95" name="yt_shape_10695"/>
              <p:cNvSpPr txBox="1"/>
              <p:nvPr/>
            </p:nvSpPr>
            <p:spPr>
              <a:xfrm>
                <a:off x="540000" y="3395627"/>
                <a:ext cx="6868355" cy="1013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95" name="yt_shape_106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5627"/>
                <a:ext cx="6868355" cy="1013419"/>
              </a:xfrm>
              <a:prstGeom prst="rect">
                <a:avLst/>
              </a:prstGeom>
              <a:blipFill>
                <a:blip r:embed="rId3"/>
                <a:stretch>
                  <a:fillRect l="-2753" t="-602" r="-1776" b="-18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01224" title="H_26.259764">
            <a:extLst>
              <a:ext uri="{FF2B5EF4-FFF2-40B4-BE49-F238E27FC236}">
                <a16:creationId xmlns:a16="http://schemas.microsoft.com/office/drawing/2014/main" id="{70064296-8D3A-AC70-2491-D167F07DA2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39F6F4-B021-C6ED-702E-AE93AB81F0A5}"/>
              </a:ext>
            </a:extLst>
          </p:cNvPr>
          <p:cNvSpPr txBox="1"/>
          <p:nvPr/>
        </p:nvSpPr>
        <p:spPr>
          <a:xfrm>
            <a:off x="1059709" y="186288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D575B-D2A2-CB6B-B993-0B79E7DB4381}"/>
              </a:ext>
            </a:extLst>
          </p:cNvPr>
          <p:cNvSpPr txBox="1"/>
          <p:nvPr/>
        </p:nvSpPr>
        <p:spPr>
          <a:xfrm>
            <a:off x="4116162" y="3348821"/>
            <a:ext cx="1096074" cy="6266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E12418-78B6-0334-A46F-C7F1BAA411EC}"/>
              </a:ext>
            </a:extLst>
          </p:cNvPr>
          <p:cNvSpPr txBox="1"/>
          <p:nvPr/>
        </p:nvSpPr>
        <p:spPr>
          <a:xfrm>
            <a:off x="5880319" y="3881840"/>
            <a:ext cx="1399286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9" name="yt_shape_10699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算术平方根的应用</a:t>
            </a:r>
          </a:p>
        </p:txBody>
      </p:sp>
      <p:pic>
        <p:nvPicPr>
          <p:cNvPr id="3" name="yt_shape_1716043601281" title="H_26.259764">
            <a:extLst>
              <a:ext uri="{FF2B5EF4-FFF2-40B4-BE49-F238E27FC236}">
                <a16:creationId xmlns:a16="http://schemas.microsoft.com/office/drawing/2014/main" id="{8EEB21A0-A306-AEB4-88FE-CBC24CB02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6F6FAAC-E0E0-8872-D9F4-BA42BDEBC205}"/>
                  </a:ext>
                </a:extLst>
              </p:cNvPr>
              <p:cNvSpPr txBox="1"/>
              <p:nvPr/>
            </p:nvSpPr>
            <p:spPr>
              <a:xfrm>
                <a:off x="8989271" y="1261678"/>
                <a:ext cx="128987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dm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, 'mathAnswerShape': 1}">
                <a:extLst>
                  <a:ext uri="{FF2B5EF4-FFF2-40B4-BE49-F238E27FC236}">
                    <a16:creationId xmlns:a16="http://schemas.microsoft.com/office/drawing/2014/main" id="{76F6FAAC-E0E0-8872-D9F4-BA42BDEBC2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9271" y="1261678"/>
                <a:ext cx="1289876" cy="615392"/>
              </a:xfrm>
              <a:prstGeom prst="rect">
                <a:avLst/>
              </a:prstGeom>
              <a:blipFill>
                <a:blip r:embed="rId4"/>
                <a:stretch>
                  <a:fillRect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700"/>
          <p:cNvSpPr txBox="1"/>
          <p:nvPr/>
        </p:nvSpPr>
        <p:spPr>
          <a:xfrm>
            <a:off x="540119" y="1389435"/>
            <a:ext cx="11492915" cy="48763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已知一个正方体的表面积为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12dm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则这个正方体的棱长为</a:t>
            </a:r>
            <a:r>
              <a:rPr sz="2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03" name="yt_shape_10703"/>
              <p:cNvSpPr txBox="1"/>
              <p:nvPr/>
            </p:nvSpPr>
            <p:spPr>
              <a:xfrm>
                <a:off x="540000" y="2061416"/>
                <a:ext cx="8309967" cy="43148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扩大后绿化带的边长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原绿化带的面积是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扩大后绿化带的面积是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则扩大后绿化带的边长是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扩大后绿化带边长为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边长扩大到原来的多少倍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即边长扩大到原来的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若面积扩大到原来的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则边长扩大到原来的多少倍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若面积扩大到原来的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边长扩大到原来的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03" name="yt_shape_107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1416"/>
                <a:ext cx="8309967" cy="4314836"/>
              </a:xfrm>
              <a:prstGeom prst="rect">
                <a:avLst/>
              </a:prstGeom>
              <a:blipFill>
                <a:blip r:embed="rId2"/>
                <a:stretch>
                  <a:fillRect l="-2274" t="-1130" r="-1247" b="-3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276AD4-73DE-EF11-870F-8153C79E66DC}"/>
              </a:ext>
            </a:extLst>
          </p:cNvPr>
          <p:cNvSpPr txBox="1"/>
          <p:nvPr/>
        </p:nvSpPr>
        <p:spPr>
          <a:xfrm>
            <a:off x="449989" y="2490098"/>
            <a:ext cx="625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原绿化带的面积是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A68F99-9810-840E-0C0F-8B53B5AFB1EF}"/>
              </a:ext>
            </a:extLst>
          </p:cNvPr>
          <p:cNvSpPr txBox="1"/>
          <p:nvPr/>
        </p:nvSpPr>
        <p:spPr>
          <a:xfrm>
            <a:off x="449989" y="2965586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扩大后绿化带的面积是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6B4038-0FEC-40D4-72A8-F8BB5F8FC987}"/>
                  </a:ext>
                </a:extLst>
              </p:cNvPr>
              <p:cNvSpPr txBox="1"/>
              <p:nvPr/>
            </p:nvSpPr>
            <p:spPr>
              <a:xfrm>
                <a:off x="449989" y="3441074"/>
                <a:ext cx="59412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则扩大后绿化带的边长是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6B4038-0FEC-40D4-72A8-F8BB5F8FC9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1074"/>
                <a:ext cx="5941251" cy="613931"/>
              </a:xfrm>
              <a:prstGeom prst="rect">
                <a:avLst/>
              </a:prstGeom>
              <a:blipFill>
                <a:blip r:embed="rId3"/>
                <a:stretch>
                  <a:fillRect l="-1643" r="-154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91A3D5-F95D-7C43-2C7A-0A5C6BDD6420}"/>
              </a:ext>
            </a:extLst>
          </p:cNvPr>
          <p:cNvSpPr txBox="1"/>
          <p:nvPr/>
        </p:nvSpPr>
        <p:spPr>
          <a:xfrm>
            <a:off x="449989" y="3961393"/>
            <a:ext cx="422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扩大后绿化带边长为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7FCF5B-BC83-6152-D407-513E72523D20}"/>
              </a:ext>
            </a:extLst>
          </p:cNvPr>
          <p:cNvSpPr txBox="1"/>
          <p:nvPr/>
        </p:nvSpPr>
        <p:spPr>
          <a:xfrm>
            <a:off x="449989" y="4912369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即边长扩大到原来的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730785-F204-95B5-A01D-CFAE8CD8503C}"/>
              </a:ext>
            </a:extLst>
          </p:cNvPr>
          <p:cNvSpPr txBox="1"/>
          <p:nvPr/>
        </p:nvSpPr>
        <p:spPr>
          <a:xfrm>
            <a:off x="449989" y="5863345"/>
            <a:ext cx="8104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若面积扩大到原来的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边长扩大到原来的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700"/>
          <p:cNvSpPr txBox="1"/>
          <p:nvPr/>
        </p:nvSpPr>
        <p:spPr>
          <a:xfrm>
            <a:off x="540119" y="701984"/>
            <a:ext cx="11492915" cy="136571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某小区要扩大绿化带面积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fe54,isEnd"/>
              </a:rPr>
              <a:t>已知原绿化带的形状是一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计划扩大后绿化带的形状仍是一个正方形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4c84,isEnd"/>
              </a:rPr>
              <a:t>并且其面积是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原绿化带面积的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10" name="yt_shape_10710"/>
              <p:cNvSpPr txBox="1"/>
              <p:nvPr/>
            </p:nvSpPr>
            <p:spPr>
              <a:xfrm>
                <a:off x="540000" y="900000"/>
                <a:ext cx="737233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没有审清题目的含义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忽略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的作用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10" name="yt_shape_10710" descr="{&quot;rangeId&quot;:14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72339" cy="920637"/>
              </a:xfrm>
              <a:prstGeom prst="rect">
                <a:avLst/>
              </a:prstGeom>
              <a:blipFill>
                <a:blip r:embed="rId2"/>
                <a:stretch>
                  <a:fillRect r="-1572" b="-6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12" name="yt_shape_10712"/>
              <p:cNvSpPr txBox="1"/>
              <p:nvPr/>
            </p:nvSpPr>
            <p:spPr>
              <a:xfrm>
                <a:off x="540000" y="1871425"/>
                <a:ext cx="7628499" cy="958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12" name="yt_shape_107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7628499" cy="958724"/>
              </a:xfrm>
              <a:prstGeom prst="rect">
                <a:avLst/>
              </a:prstGeom>
              <a:blipFill>
                <a:blip r:embed="rId3"/>
                <a:stretch>
                  <a:fillRect l="-2478" t="-2548" r="-1439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01387" title="H_26.259764">
            <a:extLst>
              <a:ext uri="{FF2B5EF4-FFF2-40B4-BE49-F238E27FC236}">
                <a16:creationId xmlns:a16="http://schemas.microsoft.com/office/drawing/2014/main" id="{850DC5E6-6EA1-8052-00FA-10E9D9BED6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4076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98720B-520F-0376-3646-C2AD6DA168E9}"/>
              </a:ext>
            </a:extLst>
          </p:cNvPr>
          <p:cNvSpPr txBox="1"/>
          <p:nvPr/>
        </p:nvSpPr>
        <p:spPr>
          <a:xfrm>
            <a:off x="3966238" y="1824619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9D56F5-6F1B-3A87-669E-16892F4E1BC7}"/>
              </a:ext>
            </a:extLst>
          </p:cNvPr>
          <p:cNvSpPr txBox="1"/>
          <p:nvPr/>
        </p:nvSpPr>
        <p:spPr>
          <a:xfrm>
            <a:off x="7090311" y="2344938"/>
            <a:ext cx="9420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7" name="yt_shape_1071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16" name="yt_image_1071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9" name="yt_shape_10719"/>
          <p:cNvSpPr txBox="1"/>
          <p:nvPr/>
        </p:nvSpPr>
        <p:spPr>
          <a:xfrm>
            <a:off x="540000" y="1482165"/>
            <a:ext cx="102271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一个自然数的算术平方根为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则与它相邻的下一个自然数为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20" name="yt_table_10720" title="H_70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0899025"/>
                  </p:ext>
                </p:extLst>
              </p:nvPr>
            </p:nvGraphicFramePr>
            <p:xfrm>
              <a:off x="540056" y="1961468"/>
              <a:ext cx="7086029" cy="1014350"/>
            </p:xfrm>
            <a:graphic>
              <a:graphicData uri="http://schemas.openxmlformats.org/drawingml/2006/table">
                <a:tbl>
                  <a:tblPr/>
                  <a:tblGrid>
                    <a:gridCol w="5012627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  <a:gridCol w="2073402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720" name="yt_table_10720" descr="{&quot;rangeId&quot;:16,&quot;type&quot;:&quot;Option&quot;}" title="H_70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0899025"/>
                  </p:ext>
                </p:extLst>
              </p:nvPr>
            </p:nvGraphicFramePr>
            <p:xfrm>
              <a:off x="540056" y="1961468"/>
              <a:ext cx="7086029" cy="900176"/>
            </p:xfrm>
            <a:graphic>
              <a:graphicData uri="http://schemas.openxmlformats.org/drawingml/2006/table">
                <a:tbl>
                  <a:tblPr/>
                  <a:tblGrid>
                    <a:gridCol w="5012627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  <a:gridCol w="2073402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</a:tblGrid>
                  <a:tr h="4291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268" r="-41312" b="-1535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  <a:tr h="471043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42059" t="-101282" b="-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21" name="yt_shape_10721"/>
          <p:cNvSpPr txBox="1"/>
          <p:nvPr/>
        </p:nvSpPr>
        <p:spPr>
          <a:xfrm>
            <a:off x="540120" y="29122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按如图所示程序框图计算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若输入的值为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9e7a"/>
              </a:rPr>
              <a:t>则输出结果为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23" name="yt_table_10723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3176096"/>
                  </p:ext>
                </p:extLst>
              </p:nvPr>
            </p:nvGraphicFramePr>
            <p:xfrm>
              <a:off x="540056" y="4814435"/>
              <a:ext cx="8886572" cy="520319"/>
            </p:xfrm>
            <a:graphic>
              <a:graphicData uri="http://schemas.openxmlformats.org/drawingml/2006/table">
                <a:tbl>
                  <a:tblPr/>
                  <a:tblGrid>
                    <a:gridCol w="2324545">
                      <a:extLst>
                        <a:ext uri="{9D8B030D-6E8A-4147-A177-3AD203B41FA5}">
                          <a16:colId xmlns:a16="http://schemas.microsoft.com/office/drawing/2014/main" val="10090"/>
                        </a:ext>
                      </a:extLst>
                    </a:gridCol>
                    <a:gridCol w="2688082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  <a:gridCol w="1773365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723" name="yt_table_10723_skip" descr="{&quot;rangeId&quot;:17,&quot;type&quot;:&quot;Option&quot;,&quot;drawing&quot;:[&quot;yt_image_10722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3176096"/>
                  </p:ext>
                </p:extLst>
              </p:nvPr>
            </p:nvGraphicFramePr>
            <p:xfrm>
              <a:off x="540056" y="4814435"/>
              <a:ext cx="8886572" cy="461074"/>
            </p:xfrm>
            <a:graphic>
              <a:graphicData uri="http://schemas.openxmlformats.org/drawingml/2006/table">
                <a:tbl>
                  <a:tblPr/>
                  <a:tblGrid>
                    <a:gridCol w="2324545">
                      <a:extLst>
                        <a:ext uri="{9D8B030D-6E8A-4147-A177-3AD203B41FA5}">
                          <a16:colId xmlns:a16="http://schemas.microsoft.com/office/drawing/2014/main" val="10090"/>
                        </a:ext>
                      </a:extLst>
                    </a:gridCol>
                    <a:gridCol w="2688082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  <a:gridCol w="1773365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494" r="-28193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6621" t="-6494" r="-14421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01375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722" name="yt_image_10722_skip" title="H_74.2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59593" y="3871668"/>
            <a:ext cx="4671394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0F0AD0-A177-0762-80B8-5C9180401952}"/>
              </a:ext>
            </a:extLst>
          </p:cNvPr>
          <p:cNvSpPr txBox="1"/>
          <p:nvPr/>
        </p:nvSpPr>
        <p:spPr>
          <a:xfrm>
            <a:off x="976543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5072E7-CE27-FF9E-BA98-4A880DA56262}"/>
              </a:ext>
            </a:extLst>
          </p:cNvPr>
          <p:cNvSpPr txBox="1"/>
          <p:nvPr/>
        </p:nvSpPr>
        <p:spPr>
          <a:xfrm>
            <a:off x="1059709" y="33409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876</Words>
  <Application>Microsoft Office PowerPoint</Application>
  <PresentationFormat>宽屏</PresentationFormat>
  <Paragraphs>147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,isEnd</vt:lpstr>
      <vt:lpstr>_⨹_1_87392,isEnd</vt:lpstr>
      <vt:lpstr>_⨹_1_bcdb5,isEnd</vt:lpstr>
      <vt:lpstr>_⨹_1_d3948</vt:lpstr>
      <vt:lpstr>_⨹_10_a4377</vt:lpstr>
      <vt:lpstr>_⨹_11_bfe54,isEnd</vt:lpstr>
      <vt:lpstr>_⨹_6_29e7a</vt:lpstr>
      <vt:lpstr>_⨹_6_b4c84,isEnd</vt:lpstr>
      <vt:lpstr>_⨹_6_e2433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2024-05-20T06:55:59Z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