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7" r:id="rId6"/>
    <p:sldId id="308" r:id="rId7"/>
    <p:sldId id="327" r:id="rId8"/>
    <p:sldId id="309" r:id="rId9"/>
    <p:sldId id="311" r:id="rId10"/>
    <p:sldId id="312" r:id="rId11"/>
    <p:sldId id="314" r:id="rId12"/>
    <p:sldId id="316" r:id="rId13"/>
    <p:sldId id="317" r:id="rId14"/>
    <p:sldId id="318" r:id="rId15"/>
    <p:sldId id="319" r:id="rId16"/>
    <p:sldId id="325" r:id="rId17"/>
    <p:sldId id="329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8" name="yt_image_104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0" name="yt_image_1048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9949" y="1634529"/>
            <a:ext cx="4832100" cy="389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BF7ADDE-BBFC-4DA3-71A3-2D0A8CEB8706}"/>
              </a:ext>
            </a:extLst>
          </p:cNvPr>
          <p:cNvSpPr/>
          <p:nvPr/>
        </p:nvSpPr>
        <p:spPr>
          <a:xfrm>
            <a:off x="8084235" y="1645498"/>
            <a:ext cx="449753" cy="19745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CE7E53B-9B48-B02B-974C-900567F92367}"/>
              </a:ext>
            </a:extLst>
          </p:cNvPr>
          <p:cNvSpPr/>
          <p:nvPr/>
        </p:nvSpPr>
        <p:spPr>
          <a:xfrm>
            <a:off x="6021955" y="1958131"/>
            <a:ext cx="230361" cy="18648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1997768-5F92-65CA-9F9D-F266015AD94B}"/>
              </a:ext>
            </a:extLst>
          </p:cNvPr>
          <p:cNvSpPr/>
          <p:nvPr/>
        </p:nvSpPr>
        <p:spPr>
          <a:xfrm>
            <a:off x="7371213" y="4217865"/>
            <a:ext cx="723992" cy="19196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EA6F42F-323C-CE8D-C0B4-3A17B70FFA21}"/>
              </a:ext>
            </a:extLst>
          </p:cNvPr>
          <p:cNvSpPr/>
          <p:nvPr/>
        </p:nvSpPr>
        <p:spPr>
          <a:xfrm>
            <a:off x="7382182" y="4563407"/>
            <a:ext cx="647205" cy="20842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" name="yt_shape_10525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勾股定理的应用</a:t>
            </a:r>
          </a:p>
        </p:txBody>
      </p:sp>
      <p:sp>
        <p:nvSpPr>
          <p:cNvPr id="10526" name="yt_shape_10526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如图为一个长方体纸盒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纸盒的长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9332"/>
              </a:rPr>
              <a:t>则盒内可放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木棒最长的长度是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28" name="yt_table_1052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037691"/>
              </p:ext>
            </p:extLst>
          </p:nvPr>
        </p:nvGraphicFramePr>
        <p:xfrm>
          <a:off x="540056" y="3773875"/>
          <a:ext cx="89909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pic>
        <p:nvPicPr>
          <p:cNvPr id="10527" name="yt_image_10527_skip" title="H_112.2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8577" y="2348869"/>
            <a:ext cx="2492946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579416" title="H_25.973701">
            <a:extLst>
              <a:ext uri="{FF2B5EF4-FFF2-40B4-BE49-F238E27FC236}">
                <a16:creationId xmlns:a16="http://schemas.microsoft.com/office/drawing/2014/main" id="{D9079F20-0DC0-E1D1-A428-586149BC2D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F546D8-FEE6-FFC4-A492-FC3D62630FC2}"/>
              </a:ext>
            </a:extLst>
          </p:cNvPr>
          <p:cNvSpPr txBox="1"/>
          <p:nvPr/>
        </p:nvSpPr>
        <p:spPr>
          <a:xfrm>
            <a:off x="3498109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0" name="yt_shape_1053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厘米的绳子被折成如图所示的形状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其两端钉在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db66,isEnd"/>
              </a:rPr>
              <a:t>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534" name="yt_shape_10534"/>
          <p:cNvSpPr txBox="1"/>
          <p:nvPr/>
        </p:nvSpPr>
        <p:spPr>
          <a:xfrm>
            <a:off x="540000" y="376351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31" name="yt_shape_10531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8554" y="2011799"/>
            <a:ext cx="1814891" cy="1701306"/>
            <a:chOff x="0" y="0"/>
            <a:chExt cx="1814891" cy="1701306"/>
          </a:xfrm>
        </p:grpSpPr>
        <p:pic>
          <p:nvPicPr>
            <p:cNvPr id="2" name="yt_image_1053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4891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33" name="yt_shape_10533"/>
            <p:cNvSpPr txBox="1"/>
            <p:nvPr/>
          </p:nvSpPr>
          <p:spPr>
            <a:xfrm>
              <a:off x="297981" y="134130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EDDE6AA-52B0-D7F9-AA25-03958210C10D}"/>
              </a:ext>
            </a:extLst>
          </p:cNvPr>
          <p:cNvSpPr txBox="1"/>
          <p:nvPr/>
        </p:nvSpPr>
        <p:spPr>
          <a:xfrm>
            <a:off x="4358533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5" name="yt_shape_1053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如图是学校艺术馆中的柱子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为迎接艺术节的到来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0726,isEnd"/>
              </a:rPr>
              <a:t>工作人员用一条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花带从柱底向柱顶均匀地缠绕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一直缠到起点的正上方为止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d201,isEnd"/>
              </a:rPr>
              <a:t>若柱子的底面周长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则这条花带至少需要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539" name="yt_shape_10539"/>
          <p:cNvSpPr txBox="1"/>
          <p:nvPr/>
        </p:nvSpPr>
        <p:spPr>
          <a:xfrm>
            <a:off x="540000" y="416137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36" name="yt_shape_10536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6020927" y="2491930"/>
            <a:ext cx="150145" cy="1619010"/>
            <a:chOff x="0" y="0"/>
            <a:chExt cx="150145" cy="1619010"/>
          </a:xfrm>
        </p:grpSpPr>
        <p:pic>
          <p:nvPicPr>
            <p:cNvPr id="2" name="yt_image_1053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145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38" name="yt_shape_10538"/>
            <p:cNvSpPr txBox="1"/>
            <p:nvPr/>
          </p:nvSpPr>
          <p:spPr>
            <a:xfrm>
              <a:off x="-534391" y="125901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B40DCB8-A99B-9597-9458-420831E6719F}"/>
              </a:ext>
            </a:extLst>
          </p:cNvPr>
          <p:cNvSpPr txBox="1"/>
          <p:nvPr/>
        </p:nvSpPr>
        <p:spPr>
          <a:xfrm>
            <a:off x="4496646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0" name="yt_shape_10540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已知某学校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与直线公路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且与该公路上一个车站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054f"/>
              </a:rPr>
              <a:t>相距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现要在公路边建一个超市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使之与学校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及车站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60cf"/>
              </a:rPr>
              <a:t>那么该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超市与车站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的距离是多少米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541" name="yt_image_10541" title="H_101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0456" y="2784348"/>
            <a:ext cx="1404028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543"/>
          <p:cNvSpPr txBox="1"/>
          <p:nvPr/>
        </p:nvSpPr>
        <p:spPr>
          <a:xfrm>
            <a:off x="540000" y="2322271"/>
            <a:ext cx="6137899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该超市与车站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的距离是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61425A-309A-D4DB-2481-EBB47EE6EFCC}"/>
              </a:ext>
            </a:extLst>
          </p:cNvPr>
          <p:cNvSpPr txBox="1"/>
          <p:nvPr/>
        </p:nvSpPr>
        <p:spPr>
          <a:xfrm>
            <a:off x="449989" y="2275465"/>
            <a:ext cx="392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5D93CB-1D23-C5F7-AFF0-EFE2FC56AED6}"/>
              </a:ext>
            </a:extLst>
          </p:cNvPr>
          <p:cNvSpPr txBox="1"/>
          <p:nvPr/>
        </p:nvSpPr>
        <p:spPr>
          <a:xfrm>
            <a:off x="449989" y="2750953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E231CC-D0B3-AA06-ACC5-C8634717D1BB}"/>
              </a:ext>
            </a:extLst>
          </p:cNvPr>
          <p:cNvSpPr txBox="1"/>
          <p:nvPr/>
        </p:nvSpPr>
        <p:spPr>
          <a:xfrm>
            <a:off x="449989" y="3226441"/>
            <a:ext cx="42456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A2ED8A-9AB6-C690-53F5-BA9A4FECF75F}"/>
              </a:ext>
            </a:extLst>
          </p:cNvPr>
          <p:cNvSpPr txBox="1"/>
          <p:nvPr/>
        </p:nvSpPr>
        <p:spPr>
          <a:xfrm>
            <a:off x="497614" y="3701929"/>
            <a:ext cx="2089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63E3825-EEF8-A0A9-20A5-487B756AEFF5}"/>
              </a:ext>
            </a:extLst>
          </p:cNvPr>
          <p:cNvSpPr txBox="1"/>
          <p:nvPr/>
        </p:nvSpPr>
        <p:spPr>
          <a:xfrm>
            <a:off x="449989" y="4177417"/>
            <a:ext cx="244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45517E6-096A-36A9-3074-7A8247E2C59C}"/>
              </a:ext>
            </a:extLst>
          </p:cNvPr>
          <p:cNvSpPr txBox="1"/>
          <p:nvPr/>
        </p:nvSpPr>
        <p:spPr>
          <a:xfrm>
            <a:off x="449989" y="4652905"/>
            <a:ext cx="625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F9B0DB1-7220-2962-319A-DED5EC84CF70}"/>
              </a:ext>
            </a:extLst>
          </p:cNvPr>
          <p:cNvSpPr txBox="1"/>
          <p:nvPr/>
        </p:nvSpPr>
        <p:spPr>
          <a:xfrm>
            <a:off x="449989" y="5128393"/>
            <a:ext cx="48171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77A7A44-DCA1-3C2D-F978-4324CAEED67D}"/>
              </a:ext>
            </a:extLst>
          </p:cNvPr>
          <p:cNvSpPr txBox="1"/>
          <p:nvPr/>
        </p:nvSpPr>
        <p:spPr>
          <a:xfrm>
            <a:off x="449989" y="5603881"/>
            <a:ext cx="615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E80CF40-DFD5-4B62-92CA-333ACF159A11}"/>
              </a:ext>
            </a:extLst>
          </p:cNvPr>
          <p:cNvSpPr txBox="1"/>
          <p:nvPr/>
        </p:nvSpPr>
        <p:spPr>
          <a:xfrm>
            <a:off x="449989" y="6079369"/>
            <a:ext cx="5220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该超市与车站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的距离是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6" name="yt_shape_10546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45" name="yt_image_10545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8" name="yt_shape_10548"/>
          <p:cNvSpPr txBox="1"/>
          <p:nvPr/>
        </p:nvSpPr>
        <p:spPr>
          <a:xfrm>
            <a:off x="540119" y="1482165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若一直角三角形的两边长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b10f,isEnd"/>
              </a:rPr>
              <a:t>则该直角三角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形的第三边长的平方为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某等腰三角形的腰长为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一腰上的高为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056ab,isEnd"/>
              </a:rPr>
              <a:t>则这个等腰三角形底边长的平方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圆柱形玻璃杯的杯高为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15b3,isEnd"/>
              </a:rPr>
              <a:t>在杯内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壁离杯底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处有一滴蜂蜜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一只蚂蚁正好在杯外壁上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e809,isEnd"/>
              </a:rPr>
              <a:t>它在离杯上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且与蜂蜜相对的点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则蚂蚁从外壁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处到内壁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2817,isEnd"/>
              </a:rPr>
              <a:t>处所走的最短路程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杯壁厚度不计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393C10-1163-A76B-9D14-FBD66C8AEE3B}"/>
              </a:ext>
            </a:extLst>
          </p:cNvPr>
          <p:cNvSpPr txBox="1"/>
          <p:nvPr/>
        </p:nvSpPr>
        <p:spPr>
          <a:xfrm>
            <a:off x="3802908" y="1910847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F9C726-FE52-ED33-643B-548928C22AAE}"/>
              </a:ext>
            </a:extLst>
          </p:cNvPr>
          <p:cNvSpPr txBox="1"/>
          <p:nvPr/>
        </p:nvSpPr>
        <p:spPr>
          <a:xfrm>
            <a:off x="1059708" y="286182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FD3550-22FA-3965-A0EE-A4D912ED31C6}"/>
              </a:ext>
            </a:extLst>
          </p:cNvPr>
          <p:cNvSpPr txBox="1"/>
          <p:nvPr/>
        </p:nvSpPr>
        <p:spPr>
          <a:xfrm>
            <a:off x="1059708" y="476377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05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1944" y="4941168"/>
            <a:ext cx="1212571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4" name="yt_shape_10554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53" name="yt_image_10553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56" name="yt_shape_10556"/>
          <p:cNvSpPr txBox="1"/>
          <p:nvPr/>
        </p:nvSpPr>
        <p:spPr>
          <a:xfrm>
            <a:off x="540119" y="1482165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笔直的河流一侧有一旅游地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河边有两个漂流点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7f59"/>
              </a:rPr>
              <a:t>由于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某种原因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的路现在已经不通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为方便游客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决定在河边新建一个漂流点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2cb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并新修一条路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6acb"/>
              </a:rPr>
              <a:t>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是直角三角形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CHB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CH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BH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CH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BH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是直角三角形且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CHB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0559" name="yt_image_10559" title="H_108.8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814" y="4033530"/>
            <a:ext cx="1935185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E1C82C-49B0-BDE3-7884-D3054B660B71}"/>
              </a:ext>
            </a:extLst>
          </p:cNvPr>
          <p:cNvSpPr txBox="1"/>
          <p:nvPr/>
        </p:nvSpPr>
        <p:spPr>
          <a:xfrm>
            <a:off x="450108" y="3812799"/>
            <a:ext cx="46441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D2ECC3-C422-7D89-3639-7C0477F28ED3}"/>
              </a:ext>
            </a:extLst>
          </p:cNvPr>
          <p:cNvSpPr txBox="1"/>
          <p:nvPr/>
        </p:nvSpPr>
        <p:spPr>
          <a:xfrm>
            <a:off x="450108" y="4288287"/>
            <a:ext cx="29677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CHB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363B8C-F0E6-06EA-B5D7-B2632BEAD272}"/>
              </a:ext>
            </a:extLst>
          </p:cNvPr>
          <p:cNvSpPr txBox="1"/>
          <p:nvPr/>
        </p:nvSpPr>
        <p:spPr>
          <a:xfrm>
            <a:off x="450108" y="4763776"/>
            <a:ext cx="3950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45B64B-A0CD-0438-5B31-B62AB6CE523F}"/>
              </a:ext>
            </a:extLst>
          </p:cNvPr>
          <p:cNvSpPr txBox="1"/>
          <p:nvPr/>
        </p:nvSpPr>
        <p:spPr>
          <a:xfrm>
            <a:off x="497733" y="5239263"/>
            <a:ext cx="447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D9B2CC-E3EE-1980-5ECF-3F4D3DA1187E}"/>
              </a:ext>
            </a:extLst>
          </p:cNvPr>
          <p:cNvSpPr txBox="1"/>
          <p:nvPr/>
        </p:nvSpPr>
        <p:spPr>
          <a:xfrm>
            <a:off x="450108" y="5714751"/>
            <a:ext cx="56537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CHB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61" name="yt_shape_10561"/>
              <p:cNvSpPr txBox="1"/>
              <p:nvPr/>
            </p:nvSpPr>
            <p:spPr>
              <a:xfrm>
                <a:off x="540000" y="900000"/>
                <a:ext cx="4948471" cy="30498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求原路线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由勾股定理得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AH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CH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61" name="yt_shape_10561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948471" cy="3049809"/>
              </a:xfrm>
              <a:prstGeom prst="rect">
                <a:avLst/>
              </a:prstGeom>
              <a:blipFill>
                <a:blip r:embed="rId2"/>
                <a:stretch>
                  <a:fillRect l="-3822" t="-1800" r="-2836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64" name="yt_image_10564" title="H_108.8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814" y="1531667"/>
            <a:ext cx="1935185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66" name="yt_shape_10566"/>
              <p:cNvSpPr txBox="1"/>
              <p:nvPr/>
            </p:nvSpPr>
            <p:spPr>
              <a:xfrm>
                <a:off x="540000" y="4151566"/>
                <a:ext cx="4076437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原路线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66" name="yt_shape_10566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51566"/>
                <a:ext cx="4076437" cy="649152"/>
              </a:xfrm>
              <a:prstGeom prst="rect">
                <a:avLst/>
              </a:prstGeom>
              <a:blipFill>
                <a:blip r:embed="rId4"/>
                <a:stretch>
                  <a:fillRect l="-4641" r="-3593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F3B7EE6-96E6-18FE-FFC4-046FF3967108}"/>
              </a:ext>
            </a:extLst>
          </p:cNvPr>
          <p:cNvSpPr txBox="1"/>
          <p:nvPr/>
        </p:nvSpPr>
        <p:spPr>
          <a:xfrm>
            <a:off x="449989" y="1328682"/>
            <a:ext cx="4561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C92BA8-5665-B190-3E4F-21BB6B095E1C}"/>
              </a:ext>
            </a:extLst>
          </p:cNvPr>
          <p:cNvSpPr txBox="1"/>
          <p:nvPr/>
        </p:nvSpPr>
        <p:spPr>
          <a:xfrm>
            <a:off x="449989" y="1804170"/>
            <a:ext cx="5080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4AAC0B-4F4D-C5C6-DD9A-868AE902AE64}"/>
              </a:ext>
            </a:extLst>
          </p:cNvPr>
          <p:cNvSpPr txBox="1"/>
          <p:nvPr/>
        </p:nvSpPr>
        <p:spPr>
          <a:xfrm>
            <a:off x="449989" y="2279658"/>
            <a:ext cx="2340674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FF3B7C-4BBB-835E-DF27-09833A08F1F3}"/>
              </a:ext>
            </a:extLst>
          </p:cNvPr>
          <p:cNvSpPr txBox="1"/>
          <p:nvPr/>
        </p:nvSpPr>
        <p:spPr>
          <a:xfrm>
            <a:off x="449989" y="2755146"/>
            <a:ext cx="459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由勾股定理得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06064D3-15FF-4984-6FCE-D67863EAC279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4833048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6}">
                <a:extLst>
                  <a:ext uri="{FF2B5EF4-FFF2-40B4-BE49-F238E27FC236}">
                    <a16:creationId xmlns:a16="http://schemas.microsoft.com/office/drawing/2014/main" id="{006064D3-15FF-4984-6FCE-D67863EAC2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4833048" cy="736486"/>
              </a:xfrm>
              <a:prstGeom prst="rect">
                <a:avLst/>
              </a:prstGeom>
              <a:blipFill>
                <a:blip r:embed="rId5"/>
                <a:stretch>
                  <a:fillRect l="-2018" r="-1892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DB47155-2EBE-7C23-212D-104431F56F53}"/>
                  </a:ext>
                </a:extLst>
              </p:cNvPr>
              <p:cNvSpPr txBox="1"/>
              <p:nvPr/>
            </p:nvSpPr>
            <p:spPr>
              <a:xfrm>
                <a:off x="449989" y="4104760"/>
                <a:ext cx="4217098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原路线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6, 'mathAnswerShape': 1}">
                <a:extLst>
                  <a:ext uri="{FF2B5EF4-FFF2-40B4-BE49-F238E27FC236}">
                    <a16:creationId xmlns:a16="http://schemas.microsoft.com/office/drawing/2014/main" id="{BDB47155-2EBE-7C23-212D-104431F56F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4760"/>
                <a:ext cx="4217098" cy="736486"/>
              </a:xfrm>
              <a:prstGeom prst="rect">
                <a:avLst/>
              </a:prstGeom>
              <a:blipFill>
                <a:blip r:embed="rId6"/>
                <a:stretch>
                  <a:fillRect l="-2312" r="-2168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3" name="yt_shape_10483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482" name="yt_image_1048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5" name="yt_shape_10485"/>
          <p:cNvSpPr txBox="1"/>
          <p:nvPr/>
        </p:nvSpPr>
        <p:spPr>
          <a:xfrm>
            <a:off x="540000" y="1482165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勾股定理及其验证</a:t>
            </a:r>
          </a:p>
        </p:txBody>
      </p:sp>
      <p:sp>
        <p:nvSpPr>
          <p:cNvPr id="10486" name="yt_shape_10486"/>
          <p:cNvSpPr txBox="1"/>
          <p:nvPr/>
        </p:nvSpPr>
        <p:spPr>
          <a:xfrm>
            <a:off x="540120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我国是最早了解勾股定理的国家之一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下面四幅图中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44c53"/>
              </a:rPr>
              <a:t>不能证明勾股定理的是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487" name="yt_image_10487" title="H_110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083398"/>
            <a:ext cx="4821310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579273" title="H_25.973701">
            <a:extLst>
              <a:ext uri="{FF2B5EF4-FFF2-40B4-BE49-F238E27FC236}">
                <a16:creationId xmlns:a16="http://schemas.microsoft.com/office/drawing/2014/main" id="{AD1C69CD-45AD-A0D0-79E9-05EE8F7597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FFF668-E2A4-4FF5-3917-E7CE7FBA5F87}"/>
              </a:ext>
            </a:extLst>
          </p:cNvPr>
          <p:cNvSpPr txBox="1"/>
          <p:nvPr/>
        </p:nvSpPr>
        <p:spPr>
          <a:xfrm>
            <a:off x="1059709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" name="yt_shape_1048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25ce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93" name="yt_table_1049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659196"/>
              </p:ext>
            </p:extLst>
          </p:nvPr>
        </p:nvGraphicFramePr>
        <p:xfrm>
          <a:off x="540056" y="1859435"/>
          <a:ext cx="79622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p:grpSp>
        <p:nvGrpSpPr>
          <p:cNvPr id="10490" name="yt_shape_10490_skip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5325" y="1859435"/>
            <a:ext cx="1654522" cy="1695591"/>
            <a:chOff x="0" y="0"/>
            <a:chExt cx="1654522" cy="1695591"/>
          </a:xfrm>
        </p:grpSpPr>
        <p:pic>
          <p:nvPicPr>
            <p:cNvPr id="2" name="yt_image_1049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4522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92" name="yt_shape_10492"/>
            <p:cNvSpPr txBox="1"/>
            <p:nvPr/>
          </p:nvSpPr>
          <p:spPr>
            <a:xfrm>
              <a:off x="293980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A7E89EA-3B58-1203-C8BA-3196D0095611}"/>
              </a:ext>
            </a:extLst>
          </p:cNvPr>
          <p:cNvSpPr txBox="1"/>
          <p:nvPr/>
        </p:nvSpPr>
        <p:spPr>
          <a:xfrm>
            <a:off x="4083896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" name="yt_shape_1049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30db,isEnd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99" name="yt_shape_10499"/>
          <p:cNvSpPr txBox="1"/>
          <p:nvPr/>
        </p:nvSpPr>
        <p:spPr>
          <a:xfrm>
            <a:off x="540000" y="418062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96" name="yt_shape_10496" title="H_166.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4114" y="2011799"/>
            <a:ext cx="1503770" cy="2118501"/>
            <a:chOff x="0" y="0"/>
            <a:chExt cx="1503770" cy="2118501"/>
          </a:xfrm>
        </p:grpSpPr>
        <p:pic>
          <p:nvPicPr>
            <p:cNvPr id="2" name="yt_image_1049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3770" cy="1722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98" name="yt_shape_10498"/>
            <p:cNvSpPr txBox="1"/>
            <p:nvPr/>
          </p:nvSpPr>
          <p:spPr>
            <a:xfrm>
              <a:off x="218604" y="175850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D93D4EA-C6C2-17C4-04DE-0F57E838E523}"/>
              </a:ext>
            </a:extLst>
          </p:cNvPr>
          <p:cNvSpPr txBox="1"/>
          <p:nvPr/>
        </p:nvSpPr>
        <p:spPr>
          <a:xfrm>
            <a:off x="10597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" name="yt_shape_10500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39c4"/>
              </a:rPr>
              <a:t>按图中所示方法将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由折叠得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BC'D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503" name="yt_image_10503" title="H_135.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0440" y="2491102"/>
            <a:ext cx="2011559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94D260-49E4-FA52-CA60-5333166C00D8}"/>
              </a:ext>
            </a:extLst>
          </p:cNvPr>
          <p:cNvSpPr txBox="1"/>
          <p:nvPr/>
        </p:nvSpPr>
        <p:spPr>
          <a:xfrm>
            <a:off x="450108" y="2279658"/>
            <a:ext cx="367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D7C9F4-4222-168B-6905-3F92C5AE0002}"/>
              </a:ext>
            </a:extLst>
          </p:cNvPr>
          <p:cNvSpPr txBox="1"/>
          <p:nvPr/>
        </p:nvSpPr>
        <p:spPr>
          <a:xfrm>
            <a:off x="497733" y="2755146"/>
            <a:ext cx="336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70F42C-331A-4D71-E7E7-1B35FFE2932C}"/>
              </a:ext>
            </a:extLst>
          </p:cNvPr>
          <p:cNvSpPr txBox="1"/>
          <p:nvPr/>
        </p:nvSpPr>
        <p:spPr>
          <a:xfrm>
            <a:off x="450108" y="3230634"/>
            <a:ext cx="3758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16DBEC-D221-1F3E-A1FC-39B02FE94D3C}"/>
              </a:ext>
            </a:extLst>
          </p:cNvPr>
          <p:cNvSpPr txBox="1"/>
          <p:nvPr/>
        </p:nvSpPr>
        <p:spPr>
          <a:xfrm>
            <a:off x="450108" y="3706122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C5FCF4-DE0B-D907-77C2-DEE9976FF16E}"/>
              </a:ext>
            </a:extLst>
          </p:cNvPr>
          <p:cNvSpPr txBox="1"/>
          <p:nvPr/>
        </p:nvSpPr>
        <p:spPr>
          <a:xfrm>
            <a:off x="450108" y="4181610"/>
            <a:ext cx="605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由折叠得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BC'D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7284CA-4919-11B1-357D-A3B3D11DD117}"/>
              </a:ext>
            </a:extLst>
          </p:cNvPr>
          <p:cNvSpPr txBox="1"/>
          <p:nvPr/>
        </p:nvSpPr>
        <p:spPr>
          <a:xfrm>
            <a:off x="450108" y="4657098"/>
            <a:ext cx="3450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05" name="yt_shape_10505"/>
              <p:cNvSpPr txBox="1"/>
              <p:nvPr/>
            </p:nvSpPr>
            <p:spPr>
              <a:xfrm>
                <a:off x="540000" y="900000"/>
                <a:ext cx="8117607" cy="39998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C'D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BC'D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由勾股定理得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C'D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C'D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05" name="yt_shape_10505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17607" cy="3999813"/>
              </a:xfrm>
              <a:prstGeom prst="rect">
                <a:avLst/>
              </a:prstGeom>
              <a:blipFill>
                <a:blip r:embed="rId2"/>
                <a:stretch>
                  <a:fillRect l="-2329" t="-1372" r="-1202" b="-1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08" name="yt_image_10508" title="H_135.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40440" y="1531667"/>
            <a:ext cx="2011559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68DBEE-9B36-3C1A-B02C-EC54FA5BF0D2}"/>
              </a:ext>
            </a:extLst>
          </p:cNvPr>
          <p:cNvSpPr txBox="1"/>
          <p:nvPr/>
        </p:nvSpPr>
        <p:spPr>
          <a:xfrm>
            <a:off x="449989" y="1328682"/>
            <a:ext cx="8219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C'D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74309F-1643-90AA-E7E9-A5DFED07DECB}"/>
              </a:ext>
            </a:extLst>
          </p:cNvPr>
          <p:cNvSpPr txBox="1"/>
          <p:nvPr/>
        </p:nvSpPr>
        <p:spPr>
          <a:xfrm>
            <a:off x="449989" y="1804170"/>
            <a:ext cx="2988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BC'D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4960DB-8BE9-B800-7BE7-7BAB9A150BFC}"/>
              </a:ext>
            </a:extLst>
          </p:cNvPr>
          <p:cNvSpPr txBox="1"/>
          <p:nvPr/>
        </p:nvSpPr>
        <p:spPr>
          <a:xfrm>
            <a:off x="449989" y="2279658"/>
            <a:ext cx="44441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由勾股定理得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502904-3137-0D4D-0886-D1E8918040FF}"/>
              </a:ext>
            </a:extLst>
          </p:cNvPr>
          <p:cNvSpPr txBox="1"/>
          <p:nvPr/>
        </p:nvSpPr>
        <p:spPr>
          <a:xfrm>
            <a:off x="497614" y="2755146"/>
            <a:ext cx="298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2F86AE-68FA-5D31-27B8-7087CE4E8AB6}"/>
              </a:ext>
            </a:extLst>
          </p:cNvPr>
          <p:cNvSpPr txBox="1"/>
          <p:nvPr/>
        </p:nvSpPr>
        <p:spPr>
          <a:xfrm>
            <a:off x="449989" y="3230634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94CF05-1BA3-9AA8-63E4-2AB7172CA4AA}"/>
              </a:ext>
            </a:extLst>
          </p:cNvPr>
          <p:cNvSpPr txBox="1"/>
          <p:nvPr/>
        </p:nvSpPr>
        <p:spPr>
          <a:xfrm>
            <a:off x="449989" y="3706122"/>
            <a:ext cx="195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C'D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77EA72A-7E2A-394A-9903-AC82E9367641}"/>
                  </a:ext>
                </a:extLst>
              </p:cNvPr>
              <p:cNvSpPr txBox="1"/>
              <p:nvPr/>
            </p:nvSpPr>
            <p:spPr>
              <a:xfrm>
                <a:off x="449989" y="4181610"/>
                <a:ext cx="39583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ADC'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C'D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2}">
                <a:extLst>
                  <a:ext uri="{FF2B5EF4-FFF2-40B4-BE49-F238E27FC236}">
                    <a16:creationId xmlns:a16="http://schemas.microsoft.com/office/drawing/2014/main" id="{C77EA72A-7E2A-394A-9903-AC82E93676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1610"/>
                <a:ext cx="3958336" cy="726326"/>
              </a:xfrm>
              <a:prstGeom prst="rect">
                <a:avLst/>
              </a:prstGeom>
              <a:blipFill>
                <a:blip r:embed="rId4"/>
                <a:stretch>
                  <a:fillRect l="-2465" r="-231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0" name="yt_shape_10510"/>
          <p:cNvSpPr txBox="1"/>
          <p:nvPr/>
        </p:nvSpPr>
        <p:spPr>
          <a:xfrm>
            <a:off x="540000" y="900000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勾股定理的逆定理</a:t>
            </a:r>
          </a:p>
        </p:txBody>
      </p:sp>
      <p:sp>
        <p:nvSpPr>
          <p:cNvPr id="10511" name="yt_shape_10511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五根小木棒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其长度分别为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cea60"/>
              </a:rPr>
              <a:t>现将它们摆成两个直角三角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512" name="yt_image_10512" title="H_139.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01233"/>
            <a:ext cx="5233807" cy="17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579348" title="H_25.973701">
            <a:extLst>
              <a:ext uri="{FF2B5EF4-FFF2-40B4-BE49-F238E27FC236}">
                <a16:creationId xmlns:a16="http://schemas.microsoft.com/office/drawing/2014/main" id="{B17FAF68-C696-2E98-B12A-246B9757A8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6CBBC0-DA57-567C-7C5F-9E289E58245A}"/>
              </a:ext>
            </a:extLst>
          </p:cNvPr>
          <p:cNvSpPr txBox="1"/>
          <p:nvPr/>
        </p:nvSpPr>
        <p:spPr>
          <a:xfrm>
            <a:off x="34981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4" name="yt_shape_10514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518" name="yt_shape_10518"/>
          <p:cNvSpPr txBox="1"/>
          <p:nvPr/>
        </p:nvSpPr>
        <p:spPr>
          <a:xfrm>
            <a:off x="540000" y="329481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15" name="yt_shape_10515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7182" y="1531667"/>
            <a:ext cx="1857634" cy="1712736"/>
            <a:chOff x="0" y="0"/>
            <a:chExt cx="1857634" cy="1712736"/>
          </a:xfrm>
        </p:grpSpPr>
        <p:pic>
          <p:nvPicPr>
            <p:cNvPr id="2" name="yt_image_1051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7634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17" name="yt_shape_10517"/>
            <p:cNvSpPr txBox="1"/>
            <p:nvPr/>
          </p:nvSpPr>
          <p:spPr>
            <a:xfrm>
              <a:off x="395536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D3B7507-3F28-7014-7F1A-ABCC1D4C4010}"/>
              </a:ext>
            </a:extLst>
          </p:cNvPr>
          <p:cNvSpPr txBox="1"/>
          <p:nvPr/>
        </p:nvSpPr>
        <p:spPr>
          <a:xfrm>
            <a:off x="10494221" y="85319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9" name="yt_shape_1051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7d10,isEnd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523" name="yt_shape_10523"/>
          <p:cNvSpPr txBox="1"/>
          <p:nvPr/>
        </p:nvSpPr>
        <p:spPr>
          <a:xfrm>
            <a:off x="540000" y="409834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20" name="yt_shape_10520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78189" y="2011799"/>
            <a:ext cx="1235620" cy="2036205"/>
            <a:chOff x="0" y="0"/>
            <a:chExt cx="1235620" cy="2036205"/>
          </a:xfrm>
        </p:grpSpPr>
        <p:pic>
          <p:nvPicPr>
            <p:cNvPr id="2" name="yt_image_1052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35620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22" name="yt_shape_10522"/>
            <p:cNvSpPr txBox="1"/>
            <p:nvPr/>
          </p:nvSpPr>
          <p:spPr>
            <a:xfrm>
              <a:off x="84529" y="16762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10524" name="yt_shape_10524"/>
          <p:cNvSpPr txBox="1"/>
          <p:nvPr/>
        </p:nvSpPr>
        <p:spPr>
          <a:xfrm>
            <a:off x="540119" y="450762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观察下列几组勾股数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7b66,isEnd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组勾股数为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4B2E15-2AED-4BA4-1EB2-4765554531D6}"/>
              </a:ext>
            </a:extLst>
          </p:cNvPr>
          <p:cNvSpPr txBox="1"/>
          <p:nvPr/>
        </p:nvSpPr>
        <p:spPr>
          <a:xfrm>
            <a:off x="10597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3B6560-509E-29F3-BB3B-356244442949}"/>
              </a:ext>
            </a:extLst>
          </p:cNvPr>
          <p:cNvSpPr txBox="1"/>
          <p:nvPr/>
        </p:nvSpPr>
        <p:spPr>
          <a:xfrm>
            <a:off x="5022108" y="4936309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1190</Words>
  <Application>Microsoft Office PowerPoint</Application>
  <PresentationFormat>宽屏</PresentationFormat>
  <Paragraphs>125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52" baseType="lpstr">
      <vt:lpstr>,isEnd</vt:lpstr>
      <vt:lpstr>_⨹_1_12cbd</vt:lpstr>
      <vt:lpstr>_⨹_1_325ce</vt:lpstr>
      <vt:lpstr>_⨹_1_76acb</vt:lpstr>
      <vt:lpstr>_⨹_1_8db66,isEnd</vt:lpstr>
      <vt:lpstr>_⨹_1_a7b66,isEnd</vt:lpstr>
      <vt:lpstr>_⨹_10_44c53</vt:lpstr>
      <vt:lpstr>_⨹_12_cea60</vt:lpstr>
      <vt:lpstr>_⨹_14_056ab,isEnd</vt:lpstr>
      <vt:lpstr>_⨹_2_a7f59</vt:lpstr>
      <vt:lpstr>_⨹_2_c054f</vt:lpstr>
      <vt:lpstr>_⨹_2_c30db,isEnd</vt:lpstr>
      <vt:lpstr>_⨹_3_660cf</vt:lpstr>
      <vt:lpstr>_⨹_3_e15b3,isEnd</vt:lpstr>
      <vt:lpstr>_⨹_3_f7d10,isEnd</vt:lpstr>
      <vt:lpstr>_⨹_5_39332</vt:lpstr>
      <vt:lpstr>_⨹_5_3e809,isEnd</vt:lpstr>
      <vt:lpstr>_⨹_6_ab10f,isEnd</vt:lpstr>
      <vt:lpstr>_⨹_7_b0726,isEnd</vt:lpstr>
      <vt:lpstr>_⨹_8_6d201,isEnd</vt:lpstr>
      <vt:lpstr>_⨹_8_c2817,isEnd</vt:lpstr>
      <vt:lpstr>_⨹_8_c39c4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9</cp:revision>
  <dcterms:created xsi:type="dcterms:W3CDTF">2024-05-18T14:44:41Z</dcterms:created>
  <dcterms:modified xsi:type="dcterms:W3CDTF">2024-05-20T06:58:01Z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