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3" r:id="rId7"/>
    <p:sldId id="315" r:id="rId8"/>
    <p:sldId id="316" r:id="rId9"/>
    <p:sldId id="317" r:id="rId10"/>
    <p:sldId id="318" r:id="rId11"/>
    <p:sldId id="320" r:id="rId12"/>
    <p:sldId id="321" r:id="rId13"/>
    <p:sldId id="324" r:id="rId14"/>
    <p:sldId id="328" r:id="rId15"/>
    <p:sldId id="33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0" name="yt_image_1443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2041" y="900000"/>
            <a:ext cx="2947917" cy="7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2" name="yt_image_144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867083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434"/>
              <p:cNvSpPr txBox="1"/>
              <p:nvPr/>
            </p:nvSpPr>
            <p:spPr>
              <a:xfrm>
                <a:off x="540119" y="2312339"/>
                <a:ext cx="11492915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一组数据中最大数据与最小数据的差称为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方差是各个数据与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差的平方的平均数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用公式表示为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f739,isEnd"/>
                  </a:rPr>
                  <a:t> 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就是方差的算术平方根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4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12339"/>
                <a:ext cx="11492915" cy="1589281"/>
              </a:xfrm>
              <a:prstGeom prst="rect">
                <a:avLst/>
              </a:prstGeom>
              <a:blipFill>
                <a:blip r:embed="rId4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DFF9E23-3665-EE82-9806-5986B9F3DC7E}"/>
              </a:ext>
            </a:extLst>
          </p:cNvPr>
          <p:cNvSpPr txBox="1"/>
          <p:nvPr/>
        </p:nvSpPr>
        <p:spPr>
          <a:xfrm>
            <a:off x="6622307" y="226553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极差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6E1337-A720-B7D2-0AC4-2F59D3DBDFED}"/>
              </a:ext>
            </a:extLst>
          </p:cNvPr>
          <p:cNvSpPr txBox="1"/>
          <p:nvPr/>
        </p:nvSpPr>
        <p:spPr>
          <a:xfrm>
            <a:off x="3574308" y="2741021"/>
            <a:ext cx="1399287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0AA43A-3073-BA0A-9DC7-F9C9BA7FB544}"/>
              </a:ext>
            </a:extLst>
          </p:cNvPr>
          <p:cNvSpPr txBox="1"/>
          <p:nvPr/>
        </p:nvSpPr>
        <p:spPr>
          <a:xfrm>
            <a:off x="6338781" y="3415074"/>
            <a:ext cx="1399286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标准差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1" name="yt_shape_1448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我们在外卖平台点单时会有点餐用的钱和外卖费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d75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明和小红分别计算了点单的总额和不计算外卖费的总额的数据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0517"/>
              </a:rPr>
              <a:t>则两种情况计算出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的数据一样的是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2" name="yt_table_144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824398"/>
              </p:ext>
            </p:extLst>
          </p:nvPr>
        </p:nvGraphicFramePr>
        <p:xfrm>
          <a:off x="540056" y="2339566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71DA3EF-F4F8-20BC-FF9B-862C52A68E01}"/>
              </a:ext>
            </a:extLst>
          </p:cNvPr>
          <p:cNvSpPr txBox="1"/>
          <p:nvPr/>
        </p:nvSpPr>
        <p:spPr>
          <a:xfrm>
            <a:off x="31933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84" name="yt_image_14484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7" name="yt_shape_14487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小明同学对数据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进行统计分析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cc13"/>
              </a:rPr>
              <a:t>发现其中一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个两位数的个位数字被墨水污染已无法看清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cfc41"/>
              </a:rPr>
              <a:t>则下列统计量与被污染数字无关的是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8" name="yt_table_144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726763"/>
              </p:ext>
            </p:extLst>
          </p:nvPr>
        </p:nvGraphicFramePr>
        <p:xfrm>
          <a:off x="540056" y="2921731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标准差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sp>
        <p:nvSpPr>
          <p:cNvPr id="14490" name="yt_shape_14490"/>
          <p:cNvSpPr txBox="1"/>
          <p:nvPr/>
        </p:nvSpPr>
        <p:spPr>
          <a:xfrm>
            <a:off x="540119" y="39232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若去掉一个数据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3627"/>
              </a:rPr>
              <a:t>则下列统计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量中发生变化的是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1" name="yt_table_144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071233"/>
              </p:ext>
            </p:extLst>
          </p:nvPr>
        </p:nvGraphicFramePr>
        <p:xfrm>
          <a:off x="540056" y="4882720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28FE8D6-27D9-2E99-D1A0-3230F7E1FA0A}"/>
              </a:ext>
            </a:extLst>
          </p:cNvPr>
          <p:cNvSpPr txBox="1"/>
          <p:nvPr/>
        </p:nvSpPr>
        <p:spPr>
          <a:xfrm>
            <a:off x="10597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CA062B-1314-F344-1F8B-E771638387FE}"/>
              </a:ext>
            </a:extLst>
          </p:cNvPr>
          <p:cNvSpPr txBox="1"/>
          <p:nvPr/>
        </p:nvSpPr>
        <p:spPr>
          <a:xfrm>
            <a:off x="3498108" y="43519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93" name="yt_shape_14493"/>
              <p:cNvSpPr txBox="1"/>
              <p:nvPr/>
            </p:nvSpPr>
            <p:spPr>
              <a:xfrm>
                <a:off x="540120" y="900000"/>
                <a:ext cx="11111999" cy="1513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某同学对甲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丁四个市场二月份每天的白菜价格进行调查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6a94"/>
                  </a:rPr>
                  <a:t>计算后发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现这个月四个市场的价格平均数相同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方差分别为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丙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054f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丁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二月份白菜价格最稳定的市场是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493" name="yt_shape_14493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513748"/>
              </a:xfrm>
              <a:prstGeom prst="rect">
                <a:avLst/>
              </a:prstGeom>
              <a:blipFill>
                <a:blip r:embed="rId2"/>
                <a:stretch>
                  <a:fillRect l="-1701" t="-3629" b="-10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95" name="yt_table_144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773396"/>
              </p:ext>
            </p:extLst>
          </p:nvPr>
        </p:nvGraphicFramePr>
        <p:xfrm>
          <a:off x="540056" y="246453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sp>
        <p:nvSpPr>
          <p:cNvPr id="14497" name="yt_shape_14497"/>
          <p:cNvSpPr txBox="1"/>
          <p:nvPr/>
        </p:nvSpPr>
        <p:spPr>
          <a:xfrm>
            <a:off x="540119" y="299070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则其方差为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把一组数据中的每一个数据都减去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得到一组新数据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6060,isEnd"/>
              </a:rPr>
              <a:t>若求得新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则原来一组数据的平均数为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7e88,isEnd"/>
              </a:rPr>
              <a:t>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标准差为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5FF4BE-9C5E-32D9-6591-E99EB85D9660}"/>
              </a:ext>
            </a:extLst>
          </p:cNvPr>
          <p:cNvSpPr txBox="1"/>
          <p:nvPr/>
        </p:nvSpPr>
        <p:spPr>
          <a:xfrm>
            <a:off x="7753053" y="1862971"/>
            <a:ext cx="383285" cy="5829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6F1DB3-E99A-8E9E-ED8B-F3BD5037E2D0}"/>
              </a:ext>
            </a:extLst>
          </p:cNvPr>
          <p:cNvSpPr txBox="1"/>
          <p:nvPr/>
        </p:nvSpPr>
        <p:spPr>
          <a:xfrm>
            <a:off x="9748096" y="294390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9F110E-B25A-18B1-9172-9EC639610811}"/>
              </a:ext>
            </a:extLst>
          </p:cNvPr>
          <p:cNvSpPr txBox="1"/>
          <p:nvPr/>
        </p:nvSpPr>
        <p:spPr>
          <a:xfrm>
            <a:off x="9594107" y="38948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D12A33-1667-C49D-D1FF-7D87EB838917}"/>
              </a:ext>
            </a:extLst>
          </p:cNvPr>
          <p:cNvSpPr txBox="1"/>
          <p:nvPr/>
        </p:nvSpPr>
        <p:spPr>
          <a:xfrm>
            <a:off x="1059708" y="43703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32B985-F4E6-C210-F54F-1367A0251E31}"/>
              </a:ext>
            </a:extLst>
          </p:cNvPr>
          <p:cNvSpPr txBox="1"/>
          <p:nvPr/>
        </p:nvSpPr>
        <p:spPr>
          <a:xfrm>
            <a:off x="3650508" y="43703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0" name="yt_shape_145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99" name="yt_image_14499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2" name="yt_shape_14502"/>
          <p:cNvSpPr txBox="1"/>
          <p:nvPr/>
        </p:nvSpPr>
        <p:spPr>
          <a:xfrm>
            <a:off x="540119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为了从小华和小亮两人中选拔一人参加射击比赛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45e2"/>
              </a:rPr>
              <a:t>现对他们的射击水平进行测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两人在相同条件下各射击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命中的环数如下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06" name="yt_table_14506" title="H_138.79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233233"/>
              </p:ext>
            </p:extLst>
          </p:nvPr>
        </p:nvGraphicFramePr>
        <p:xfrm>
          <a:off x="540000" y="3981085"/>
          <a:ext cx="11111998" cy="183172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33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6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小华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8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sz="3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</a:t>
                      </a:r>
                      <a:r>
                        <a:rPr sz="11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小亮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8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20A32F0-7645-404E-B40A-8F58CB7631EB}"/>
              </a:ext>
            </a:extLst>
          </p:cNvPr>
          <p:cNvSpPr txBox="1"/>
          <p:nvPr/>
        </p:nvSpPr>
        <p:spPr>
          <a:xfrm>
            <a:off x="3719736" y="47292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BDDDF9-E410-EEEF-2D83-96E14579A60B}"/>
                  </a:ext>
                </a:extLst>
              </p:cNvPr>
              <p:cNvSpPr txBox="1"/>
              <p:nvPr/>
            </p:nvSpPr>
            <p:spPr>
              <a:xfrm>
                <a:off x="10200456" y="4437112"/>
                <a:ext cx="7118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>
                      <a:rPr kumimoji="0" lang="zh-CN" altLang="zh-CN" sz="2400" b="0" i="1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　</m:t>
                    </m: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BDDDF9-E410-EEEF-2D83-96E14579A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0456" y="4437112"/>
                <a:ext cx="711899" cy="7295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E698A25-BE77-EA5F-FE68-88FB8C42532A}"/>
              </a:ext>
            </a:extLst>
          </p:cNvPr>
          <p:cNvSpPr txBox="1"/>
          <p:nvPr/>
        </p:nvSpPr>
        <p:spPr>
          <a:xfrm>
            <a:off x="7104112" y="53620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10" name="yt_shape_14510"/>
              <p:cNvSpPr txBox="1"/>
              <p:nvPr/>
            </p:nvSpPr>
            <p:spPr>
              <a:xfrm>
                <a:off x="540119" y="3259783"/>
                <a:ext cx="11492915" cy="997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若小亮再射击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分别命中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则小亮这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次射击成绩的方差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小华</m:t>
                        </m:r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小亮</m:t>
                        </m:r>
                      </m:sub>
                    </m:sSub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067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小华</m:t>
                        </m:r>
                      </m:sub>
                      <m:sup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067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小亮</m:t>
                        </m:r>
                      </m:sub>
                      <m:sup>
                        <m:r>
                          <a:rPr lang="en-US" altLang="zh-CN" sz="1067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选小华参赛更好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因为两人的平均成绩相同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但小华的方差较小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0a39b,isEnd"/>
                  </a:rPr>
                  <a:t>说明小华的成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绩更稳定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所以选择小华参赛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="">
          <p:sp>
            <p:nvSpPr>
              <p:cNvPr id="14510" name="yt_shape_14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59783"/>
                <a:ext cx="11492915" cy="997782"/>
              </a:xfrm>
              <a:prstGeom prst="rect">
                <a:avLst/>
              </a:prstGeom>
              <a:blipFill>
                <a:blip r:embed="rId2"/>
                <a:stretch>
                  <a:fillRect l="-1645" t="-5521" b="-151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FB41C9-9FA4-4C6C-7119-850749D9B333}"/>
              </a:ext>
            </a:extLst>
          </p:cNvPr>
          <p:cNvSpPr txBox="1"/>
          <p:nvPr/>
        </p:nvSpPr>
        <p:spPr>
          <a:xfrm>
            <a:off x="10660907" y="3212976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f588"/>
              </a:rPr>
              <a:t>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CD833F-289F-611B-A832-F368652BF33E}"/>
              </a:ext>
            </a:extLst>
          </p:cNvPr>
          <p:cNvSpPr txBox="1"/>
          <p:nvPr/>
        </p:nvSpPr>
        <p:spPr>
          <a:xfrm>
            <a:off x="450108" y="36884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B4216A-3D4C-A96B-BFA6-BFB28B197DB4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724398" cy="637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小华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小亮</m:t>
                        </m:r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小华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小亮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05B4216A-3D4C-A96B-BFA6-BFB28B197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724398" cy="637236"/>
              </a:xfrm>
              <a:prstGeom prst="rect">
                <a:avLst/>
              </a:prstGeom>
              <a:blipFill>
                <a:blip r:embed="rId3"/>
                <a:stretch>
                  <a:fillRect l="-1704" r="-1597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4CF75EC-FF3F-3EE0-3D4C-EC80359ACFF8}"/>
              </a:ext>
            </a:extLst>
          </p:cNvPr>
          <p:cNvSpPr txBox="1"/>
          <p:nvPr/>
        </p:nvSpPr>
        <p:spPr>
          <a:xfrm>
            <a:off x="450108" y="228842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选小华参赛更好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因为两人的平均成绩相同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但小华的方差较小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0a39b"/>
              </a:rPr>
              <a:t>说明小华的成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1B47FC-C865-A851-BB91-12779A872621}"/>
              </a:ext>
            </a:extLst>
          </p:cNvPr>
          <p:cNvSpPr txBox="1"/>
          <p:nvPr/>
        </p:nvSpPr>
        <p:spPr>
          <a:xfrm>
            <a:off x="450108" y="2763909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绩更稳定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所以选择小华参赛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509"/>
          <p:cNvSpPr txBox="1"/>
          <p:nvPr/>
        </p:nvSpPr>
        <p:spPr>
          <a:xfrm>
            <a:off x="429261" y="1379953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你认为教练会选择谁参加比赛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4437" name="yt_image_14437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0" name="yt_shape_14440"/>
          <p:cNvSpPr txBox="1"/>
          <p:nvPr/>
        </p:nvSpPr>
        <p:spPr>
          <a:xfrm>
            <a:off x="540119" y="138642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省射击队要从甲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乙两名射击运动员中挑选一人参加全国比赛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在最近的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c2b5"/>
              </a:rPr>
              <a:t>次选拔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甲的射击的成绩如下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求甲运动员这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次选拔赛成绩的平均数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求甲运动员这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次选拔赛成绩的方差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43" name="yt_shape_14443"/>
              <p:cNvSpPr txBox="1"/>
              <p:nvPr/>
            </p:nvSpPr>
            <p:spPr>
              <a:xfrm>
                <a:off x="540000" y="900000"/>
                <a:ext cx="10002738" cy="3208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甲运动员这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次选拔赛成绩的平均数为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甲运动员这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次选拔赛成绩的方差为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计算方差要先求平均数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然后再根据方差的计算公式求方差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43" name="yt_shape_14443" descr="{&quot;rangeId&quot;:4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02738" cy="3208442"/>
              </a:xfrm>
              <a:prstGeom prst="rect">
                <a:avLst/>
              </a:prstGeom>
              <a:blipFill>
                <a:blip r:embed="rId2"/>
                <a:stretch>
                  <a:fillRect l="-1890" t="-1711" r="-915" b="-4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2" name="yt_shape_144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51" name="yt_image_14451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4" name="yt_shape_14454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极差的计算</a:t>
            </a:r>
          </a:p>
        </p:txBody>
      </p:sp>
      <p:sp>
        <p:nvSpPr>
          <p:cNvPr id="14455" name="yt_shape_14455"/>
          <p:cNvSpPr txBox="1"/>
          <p:nvPr/>
        </p:nvSpPr>
        <p:spPr>
          <a:xfrm>
            <a:off x="540000" y="1971599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的极差是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6" name="yt_table_144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770396"/>
              </p:ext>
            </p:extLst>
          </p:nvPr>
        </p:nvGraphicFramePr>
        <p:xfrm>
          <a:off x="540056" y="2450902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sp>
        <p:nvSpPr>
          <p:cNvPr id="14458" name="yt_shape_14458"/>
          <p:cNvSpPr txBox="1"/>
          <p:nvPr/>
        </p:nvSpPr>
        <p:spPr>
          <a:xfrm>
            <a:off x="540119" y="29770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如图是一组数据的折线统计图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则这组数据的平均数是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3406,isEnd"/>
              </a:rPr>
              <a:t>极差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459" name="yt_image_14459" title="H_140.76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5058" y="4088872"/>
            <a:ext cx="2861883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1" name="yt_shape_14461"/>
          <p:cNvSpPr txBox="1"/>
          <p:nvPr/>
        </p:nvSpPr>
        <p:spPr>
          <a:xfrm>
            <a:off x="540000" y="5926917"/>
            <a:ext cx="97141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则这组数据的极差是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081825" title="H_26.259764">
            <a:extLst>
              <a:ext uri="{FF2B5EF4-FFF2-40B4-BE49-F238E27FC236}">
                <a16:creationId xmlns:a16="http://schemas.microsoft.com/office/drawing/2014/main" id="{5762DE62-264F-E22D-344C-5EF70E6107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D45B7-F3FD-55E5-F878-BF65129D9931}"/>
              </a:ext>
            </a:extLst>
          </p:cNvPr>
          <p:cNvSpPr txBox="1"/>
          <p:nvPr/>
        </p:nvSpPr>
        <p:spPr>
          <a:xfrm>
            <a:off x="8603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35D058-8C68-9F2B-A31E-29B304A1EACC}"/>
              </a:ext>
            </a:extLst>
          </p:cNvPr>
          <p:cNvSpPr txBox="1"/>
          <p:nvPr/>
        </p:nvSpPr>
        <p:spPr>
          <a:xfrm>
            <a:off x="8451107" y="29302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5E470D-A2C4-1F07-0EA6-F0CF9A4E5F02}"/>
              </a:ext>
            </a:extLst>
          </p:cNvPr>
          <p:cNvSpPr txBox="1"/>
          <p:nvPr/>
        </p:nvSpPr>
        <p:spPr>
          <a:xfrm>
            <a:off x="1059708" y="34057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390828-EEF2-2E34-E2DD-E75ABEBD59A8}"/>
              </a:ext>
            </a:extLst>
          </p:cNvPr>
          <p:cNvSpPr txBox="1"/>
          <p:nvPr/>
        </p:nvSpPr>
        <p:spPr>
          <a:xfrm>
            <a:off x="9460639" y="58801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2" name="yt_shape_1446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方差、标准差的计算</a:t>
            </a:r>
          </a:p>
        </p:txBody>
      </p:sp>
      <p:sp>
        <p:nvSpPr>
          <p:cNvPr id="14463" name="yt_shape_14463"/>
          <p:cNvSpPr txBox="1"/>
          <p:nvPr/>
        </p:nvSpPr>
        <p:spPr>
          <a:xfrm>
            <a:off x="540000" y="1389434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则这组数据的标准差是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64" name="yt_table_14464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644865"/>
                  </p:ext>
                </p:extLst>
              </p:nvPr>
            </p:nvGraphicFramePr>
            <p:xfrm>
              <a:off x="540056" y="1868737"/>
              <a:ext cx="8016368" cy="52031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464" name="yt_table_14464" descr="{&quot;rangeId&quot;:10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644865"/>
                  </p:ext>
                </p:extLst>
              </p:nvPr>
            </p:nvGraphicFramePr>
            <p:xfrm>
              <a:off x="540056" y="1868737"/>
              <a:ext cx="8016368" cy="46107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4672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4081883" title="H_26.259764">
            <a:extLst>
              <a:ext uri="{FF2B5EF4-FFF2-40B4-BE49-F238E27FC236}">
                <a16:creationId xmlns:a16="http://schemas.microsoft.com/office/drawing/2014/main" id="{9C7E33BF-25D3-FB84-BEC9-E75CDED55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840108-995D-ACB6-1333-E39A25A1A787}"/>
              </a:ext>
            </a:extLst>
          </p:cNvPr>
          <p:cNvSpPr txBox="1"/>
          <p:nvPr/>
        </p:nvSpPr>
        <p:spPr>
          <a:xfrm>
            <a:off x="7993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5" name="yt_shape_14465"/>
              <p:cNvSpPr txBox="1"/>
              <p:nvPr/>
            </p:nvSpPr>
            <p:spPr>
              <a:xfrm>
                <a:off x="540120" y="900000"/>
                <a:ext cx="11492915" cy="14031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某射击运动队进行了五次射击测试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836f8"/>
                  </a:rPr>
                  <a:t>乙两名选手的测试成绩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乙两名选手成绩的方差分别记为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7638"/>
                  </a:rPr>
                  <a:t>的大小关系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465" name="yt_shape_1446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403141"/>
              </a:xfrm>
              <a:prstGeom prst="rect">
                <a:avLst/>
              </a:prstGeom>
              <a:blipFill>
                <a:blip r:embed="rId2"/>
                <a:stretch>
                  <a:fillRect l="-1645" t="-3913" b="-12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67" name="yt_table_1446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031791"/>
              </p:ext>
            </p:extLst>
          </p:nvPr>
        </p:nvGraphicFramePr>
        <p:xfrm>
          <a:off x="540000" y="2506293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49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3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92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测试次数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69" name="yt_table_14469" title="H_69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1757478"/>
                  </p:ext>
                </p:extLst>
              </p:nvPr>
            </p:nvGraphicFramePr>
            <p:xfrm>
              <a:off x="540056" y="4476702"/>
              <a:ext cx="5726367" cy="979424"/>
            </p:xfrm>
            <a:graphic>
              <a:graphicData uri="http://schemas.openxmlformats.org/drawingml/2006/table">
                <a:tbl>
                  <a:tblPr/>
                  <a:tblGrid>
                    <a:gridCol w="3338005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388362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甲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乙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甲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乙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甲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 baseline="-200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乙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469" name="yt_table_14469" descr="{&quot;rangeId&quot;:11,&quot;type&quot;:&quot;Option&quot;}" title="H_69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1757478"/>
                  </p:ext>
                </p:extLst>
              </p:nvPr>
            </p:nvGraphicFramePr>
            <p:xfrm>
              <a:off x="540056" y="4476702"/>
              <a:ext cx="5726367" cy="886968"/>
            </p:xfrm>
            <a:graphic>
              <a:graphicData uri="http://schemas.openxmlformats.org/drawingml/2006/table">
                <a:tbl>
                  <a:tblPr/>
                  <a:tblGrid>
                    <a:gridCol w="3338005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388362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443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589" r="-71533" b="-1410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796" t="-9589" b="-1410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  <a:tr h="443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9589" r="-71533" b="-410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AC29A8-F5D2-B67D-B2F2-6415D37B719C}"/>
              </a:ext>
            </a:extLst>
          </p:cNvPr>
          <p:cNvSpPr txBox="1"/>
          <p:nvPr/>
        </p:nvSpPr>
        <p:spPr>
          <a:xfrm>
            <a:off x="1364509" y="1818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0" name="yt_shape_1447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某芭蕾舞团新进一批女演员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d508"/>
              </a:rPr>
              <a:t>她们的身高及其对应人数情况如表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471" name="yt_table_1447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72165"/>
              </p:ext>
            </p:extLst>
          </p:nvPr>
        </p:nvGraphicFramePr>
        <p:xfrm>
          <a:off x="540000" y="199531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473" name="yt_shape_14473"/>
          <p:cNvSpPr txBox="1"/>
          <p:nvPr/>
        </p:nvSpPr>
        <p:spPr>
          <a:xfrm>
            <a:off x="540000" y="3398925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这批女演员身高的方差为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E4385E-FA90-93ED-ABE5-3198C2589EB7}"/>
              </a:ext>
            </a:extLst>
          </p:cNvPr>
          <p:cNvSpPr txBox="1"/>
          <p:nvPr/>
        </p:nvSpPr>
        <p:spPr>
          <a:xfrm>
            <a:off x="5021989" y="33521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4" name="yt_shape_14474"/>
              <p:cNvSpPr txBox="1"/>
              <p:nvPr/>
            </p:nvSpPr>
            <p:spPr>
              <a:xfrm>
                <a:off x="540119" y="900000"/>
                <a:ext cx="11492915" cy="37566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南京长江大桥连续七天的车流量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每日过桥车辆次数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f2e0"/>
                  </a:rPr>
                  <a:t>/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请计算这七天中车流量的极差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7cb8"/>
                  </a:rPr>
                  <a:t>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差和标准差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标准差精确到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极差为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平均数为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方差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标准差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474" name="yt_shape_14474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56606"/>
              </a:xfrm>
              <a:prstGeom prst="rect">
                <a:avLst/>
              </a:prstGeom>
              <a:blipFill>
                <a:blip r:embed="rId2"/>
                <a:stretch>
                  <a:fillRect l="-1645" t="-1461" b="-4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5184A7-966D-1625-3046-AEC953B6A8A5}"/>
              </a:ext>
            </a:extLst>
          </p:cNvPr>
          <p:cNvSpPr txBox="1"/>
          <p:nvPr/>
        </p:nvSpPr>
        <p:spPr>
          <a:xfrm>
            <a:off x="450108" y="2279658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极差为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676D5-1824-7AE8-52B3-27B3ADA72130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0812843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平均数为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D57676D5-1824-7AE8-52B3-27B3ADA72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0812843" cy="765823"/>
              </a:xfrm>
              <a:prstGeom prst="rect">
                <a:avLst/>
              </a:prstGeom>
              <a:blipFill>
                <a:blip r:embed="rId3"/>
                <a:stretch>
                  <a:fillRect l="-902" r="-8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44A37A-414B-27FF-A216-92B1361E0159}"/>
                  </a:ext>
                </a:extLst>
              </p:cNvPr>
              <p:cNvSpPr txBox="1"/>
              <p:nvPr/>
            </p:nvSpPr>
            <p:spPr>
              <a:xfrm>
                <a:off x="450108" y="3427357"/>
                <a:ext cx="10324212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方差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4C44A37A-414B-27FF-A216-92B1361E0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7357"/>
                <a:ext cx="10324212" cy="765823"/>
              </a:xfrm>
              <a:prstGeom prst="rect">
                <a:avLst/>
              </a:prstGeom>
              <a:blipFill>
                <a:blip r:embed="rId4"/>
                <a:stretch>
                  <a:fillRect l="-945" r="-10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D553BA-411D-1C93-E180-D41950437C53}"/>
                  </a:ext>
                </a:extLst>
              </p:cNvPr>
              <p:cNvSpPr txBox="1"/>
              <p:nvPr/>
            </p:nvSpPr>
            <p:spPr>
              <a:xfrm>
                <a:off x="450108" y="4099568"/>
                <a:ext cx="3272727" cy="567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标准差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06D553BA-411D-1C93-E180-D41950437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9568"/>
                <a:ext cx="3272727" cy="567513"/>
              </a:xfrm>
              <a:prstGeom prst="rect">
                <a:avLst/>
              </a:prstGeom>
              <a:blipFill>
                <a:blip r:embed="rId5"/>
                <a:stretch>
                  <a:fillRect l="-2980" r="-2980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对方差的意义理解不透而出错</a:t>
            </a:r>
          </a:p>
        </p:txBody>
      </p:sp>
      <p:sp>
        <p:nvSpPr>
          <p:cNvPr id="14478" name="yt_shape_1447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小明等五位同学以他们的年龄为一组数据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计算出这组数据的方差是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54d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年后小明等五位同学年龄的方差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9" name="yt_table_144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608291"/>
              </p:ext>
            </p:extLst>
          </p:nvPr>
        </p:nvGraphicFramePr>
        <p:xfrm>
          <a:off x="540056" y="2348869"/>
          <a:ext cx="4827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pic>
        <p:nvPicPr>
          <p:cNvPr id="3" name="yt_shape_1716044081954" title="H_26.259764">
            <a:extLst>
              <a:ext uri="{FF2B5EF4-FFF2-40B4-BE49-F238E27FC236}">
                <a16:creationId xmlns:a16="http://schemas.microsoft.com/office/drawing/2014/main" id="{CB84E078-E164-955F-430A-45E41158AC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FDD5D7-E0A3-6AC5-B77D-77D937422B4D}"/>
              </a:ext>
            </a:extLst>
          </p:cNvPr>
          <p:cNvSpPr txBox="1"/>
          <p:nvPr/>
        </p:nvSpPr>
        <p:spPr>
          <a:xfrm>
            <a:off x="53269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882</Words>
  <Application>Microsoft Office PowerPoint</Application>
  <PresentationFormat>宽屏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2" baseType="lpstr">
      <vt:lpstr>,isEnd</vt:lpstr>
      <vt:lpstr>_⨹_1_0f739,isEnd</vt:lpstr>
      <vt:lpstr>_⨹_1_3054f</vt:lpstr>
      <vt:lpstr>_⨹_1_67cb8</vt:lpstr>
      <vt:lpstr>_⨹_1_95d75</vt:lpstr>
      <vt:lpstr>_⨹_1_cf588</vt:lpstr>
      <vt:lpstr>_⨹_1_ff2e0</vt:lpstr>
      <vt:lpstr>_⨹_10_836f8</vt:lpstr>
      <vt:lpstr>_⨹_12_545e2</vt:lpstr>
      <vt:lpstr>_⨹_15_6d508</vt:lpstr>
      <vt:lpstr>_⨹_16_cfc41</vt:lpstr>
      <vt:lpstr>_⨹_2_03406,isEnd</vt:lpstr>
      <vt:lpstr>_⨹_2_3c54d</vt:lpstr>
      <vt:lpstr>_⨹_2_c7e88,isEnd</vt:lpstr>
      <vt:lpstr>_⨹_3_ec2b5</vt:lpstr>
      <vt:lpstr>_⨹_4_16a94</vt:lpstr>
      <vt:lpstr>_⨹_4_d6060,isEnd</vt:lpstr>
      <vt:lpstr>_⨹_5_4cc13</vt:lpstr>
      <vt:lpstr>_⨹_5_53627</vt:lpstr>
      <vt:lpstr>_⨹_5_e7638</vt:lpstr>
      <vt:lpstr>_⨹_6_0a39b</vt:lpstr>
      <vt:lpstr>_⨹_6_0a39b,isEnd</vt:lpstr>
      <vt:lpstr>_⨹_8_30517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