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30" r:id="rId5"/>
    <p:sldId id="305" r:id="rId6"/>
    <p:sldId id="306" r:id="rId7"/>
    <p:sldId id="310" r:id="rId8"/>
    <p:sldId id="314" r:id="rId9"/>
    <p:sldId id="316" r:id="rId10"/>
    <p:sldId id="318" r:id="rId11"/>
    <p:sldId id="321" r:id="rId12"/>
    <p:sldId id="326" r:id="rId13"/>
    <p:sldId id="327" r:id="rId14"/>
    <p:sldId id="333" r:id="rId15"/>
    <p:sldId id="329" r:id="rId16"/>
    <p:sldId id="25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1404" y="2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59" name="yt_image_14759" title="H_69.66677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89270" y="900000"/>
            <a:ext cx="3413458" cy="884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761" name="yt_image_14761" title="H_31.05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81605" y="1987724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763" name="yt_shape_14763"/>
          <p:cNvSpPr txBox="1"/>
          <p:nvPr/>
        </p:nvSpPr>
        <p:spPr>
          <a:xfrm>
            <a:off x="540119" y="2432760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公认的真命题称为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除公理外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其他命题的真假都要通过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  <a:t/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的方法进行判断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演绎推理的过程称为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经过证明的真命题称为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lang="en-US" sz="2400" u="sng" smtClean="0">
                <a:solidFill>
                  <a:srgbClr val="FF0000">
                    <a:alpha val="0"/>
                  </a:srgbClr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  <a:t>   </a:t>
            </a:r>
            <a:r>
              <a:rPr sz="20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</a:t>
            </a:r>
            <a:r>
              <a:rPr sz="11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1A0DB0B-CA1B-51EE-173E-2A718A056370}"/>
              </a:ext>
            </a:extLst>
          </p:cNvPr>
          <p:cNvSpPr txBox="1"/>
          <p:nvPr/>
        </p:nvSpPr>
        <p:spPr>
          <a:xfrm>
            <a:off x="3802908" y="238595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公理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4D6FB87-0B23-B467-6B8C-8D30E130D08E}"/>
              </a:ext>
            </a:extLst>
          </p:cNvPr>
          <p:cNvSpPr txBox="1"/>
          <p:nvPr/>
        </p:nvSpPr>
        <p:spPr>
          <a:xfrm>
            <a:off x="10203707" y="2385954"/>
            <a:ext cx="1170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3_fa87b"/>
              </a:rPr>
              <a:t>演绎推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E498B70-FA88-A0CC-FC52-A720D4CC3CB4}"/>
              </a:ext>
            </a:extLst>
          </p:cNvPr>
          <p:cNvSpPr txBox="1"/>
          <p:nvPr/>
        </p:nvSpPr>
        <p:spPr>
          <a:xfrm>
            <a:off x="450108" y="286144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D641677-C36D-AAE3-7308-600D04FF9F27}"/>
              </a:ext>
            </a:extLst>
          </p:cNvPr>
          <p:cNvSpPr txBox="1"/>
          <p:nvPr/>
        </p:nvSpPr>
        <p:spPr>
          <a:xfrm>
            <a:off x="6393708" y="286144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证明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26B4B9C-CECD-508A-BAD1-2A098C83072D}"/>
              </a:ext>
            </a:extLst>
          </p:cNvPr>
          <p:cNvSpPr txBox="1"/>
          <p:nvPr/>
        </p:nvSpPr>
        <p:spPr>
          <a:xfrm>
            <a:off x="10862085" y="2834359"/>
            <a:ext cx="56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1_baa42"/>
              </a:rPr>
              <a:t>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B614BE2-C240-F56D-C42D-3F6B34A9B753}"/>
              </a:ext>
            </a:extLst>
          </p:cNvPr>
          <p:cNvSpPr txBox="1"/>
          <p:nvPr/>
        </p:nvSpPr>
        <p:spPr>
          <a:xfrm>
            <a:off x="11153437" y="2834359"/>
            <a:ext cx="789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27" name="yt_shape_14827"/>
          <p:cNvSpPr txBox="1"/>
          <p:nvPr/>
        </p:nvSpPr>
        <p:spPr>
          <a:xfrm>
            <a:off x="540119" y="900000"/>
            <a:ext cx="11492915" cy="281269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垂线段最短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有下列说法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是命题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是假命题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是真命题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是定理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433f7,isEnd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其中正确的说法是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依据是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7b056,isEnd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依据是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2f657,isEnd"/>
              </a:rPr>
              <a:t>用一个定理表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达你所得到的结论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这个定理是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4830" name="yt_image_14830" title="H_58.32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1207" y="3745345"/>
            <a:ext cx="4069584" cy="740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3840C5C-0125-05C7-E02D-9284300AD920}"/>
              </a:ext>
            </a:extLst>
          </p:cNvPr>
          <p:cNvSpPr txBox="1"/>
          <p:nvPr/>
        </p:nvSpPr>
        <p:spPr>
          <a:xfrm>
            <a:off x="3193308" y="1328682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①③④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BE12994-9EDC-5675-F2F9-86255C2BE372}"/>
              </a:ext>
            </a:extLst>
          </p:cNvPr>
          <p:cNvSpPr txBox="1"/>
          <p:nvPr/>
        </p:nvSpPr>
        <p:spPr>
          <a:xfrm>
            <a:off x="4934605" y="1804170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67379D2-F67A-0347-75EE-70E629BE5E65}"/>
              </a:ext>
            </a:extLst>
          </p:cNvPr>
          <p:cNvSpPr txBox="1"/>
          <p:nvPr/>
        </p:nvSpPr>
        <p:spPr>
          <a:xfrm>
            <a:off x="7982604" y="1804170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等式的性质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5C96427-41FC-53A1-FE8D-2E96ECE4BE02}"/>
              </a:ext>
            </a:extLst>
          </p:cNvPr>
          <p:cNvSpPr txBox="1"/>
          <p:nvPr/>
        </p:nvSpPr>
        <p:spPr>
          <a:xfrm>
            <a:off x="4260108" y="2279658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44BC70A-D0D0-3A50-1408-04D5A8BB9799}"/>
              </a:ext>
            </a:extLst>
          </p:cNvPr>
          <p:cNvSpPr txBox="1"/>
          <p:nvPr/>
        </p:nvSpPr>
        <p:spPr>
          <a:xfrm>
            <a:off x="8222507" y="2279658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等量代换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04AD045-97C7-9773-7FF9-B0D2974B6C7C}"/>
              </a:ext>
            </a:extLst>
          </p:cNvPr>
          <p:cNvSpPr txBox="1"/>
          <p:nvPr/>
        </p:nvSpPr>
        <p:spPr>
          <a:xfrm>
            <a:off x="7079507" y="2755146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C9AD884-21A4-C79A-B166-98753214750F}"/>
              </a:ext>
            </a:extLst>
          </p:cNvPr>
          <p:cNvSpPr txBox="1"/>
          <p:nvPr/>
        </p:nvSpPr>
        <p:spPr>
          <a:xfrm>
            <a:off x="8451107" y="2755146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7A6F5F3-CC25-5C18-020A-81F66F00B375}"/>
              </a:ext>
            </a:extLst>
          </p:cNvPr>
          <p:cNvSpPr txBox="1"/>
          <p:nvPr/>
        </p:nvSpPr>
        <p:spPr>
          <a:xfrm>
            <a:off x="5022108" y="3230634"/>
            <a:ext cx="26184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同角的补角相等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32" name="yt_shape_14832"/>
          <p:cNvSpPr txBox="1"/>
          <p:nvPr/>
        </p:nvSpPr>
        <p:spPr>
          <a:xfrm>
            <a:off x="540119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证明命题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等腰三角形底边上的中线与顶角的平分线互相重合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画出图形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b2a48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并证明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4834" name="yt_shape_14834"/>
          <p:cNvSpPr txBox="1"/>
          <p:nvPr/>
        </p:nvSpPr>
        <p:spPr>
          <a:xfrm>
            <a:off x="540000" y="1995319"/>
            <a:ext cx="1550746" cy="161191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950" b="0" i="0" u="none" spc="-8950">
                <a:solidFill>
                  <a:srgbClr val="1EE3CF"/>
                </a:solidFill>
                <a:effectLst/>
                <a:latin typeface="Times New Roman" pitchFamily="90"/>
                <a:ea typeface="宋体" pitchFamily="90"/>
              </a:rPr>
              <a:t> </a:t>
            </a:r>
            <a:r>
              <a:rPr lang="en-US" altLang="zh-CN" sz="8950" b="0" i="0" u="none" spc="9855">
                <a:solidFill>
                  <a:srgbClr val="1EE3CF"/>
                </a:solidFill>
                <a:effectLst/>
                <a:latin typeface="Times New Roman" pitchFamily="90"/>
                <a:ea typeface="宋体" pitchFamily="90"/>
              </a:rPr>
              <a:t> </a:t>
            </a:r>
          </a:p>
        </p:txBody>
      </p:sp>
      <p:pic>
        <p:nvPicPr>
          <p:cNvPr id="14833" name="yt_image_14833" title="H_140.76">
            <a:extLst>
              <a:ext uri="">
                <a16:creationId xmlns="" xmlns:a14="http://schemas.microsoft.com/office/drawing/2010/main" xmlns:mc="http://schemas.openxmlformats.org/markup-compatibility/2006" xmlns:m="http://schemas.openxmlformats.org/officeDocument/2006/math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44472" y="1640933"/>
            <a:ext cx="1533832" cy="1787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836" name="yt_shape_14836"/>
          <p:cNvSpPr txBox="1"/>
          <p:nvPr/>
        </p:nvSpPr>
        <p:spPr>
          <a:xfrm>
            <a:off x="425371" y="1838973"/>
            <a:ext cx="7505260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已知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中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边的中线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求证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CA21865-9E2C-BABC-A638-F03A6DBDA36A}"/>
              </a:ext>
            </a:extLst>
          </p:cNvPr>
          <p:cNvSpPr txBox="1"/>
          <p:nvPr/>
        </p:nvSpPr>
        <p:spPr>
          <a:xfrm>
            <a:off x="335360" y="1792167"/>
            <a:ext cx="7612762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已知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边的中线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9661EB8-4D52-54B8-93DD-32EA274F9B8D}"/>
              </a:ext>
            </a:extLst>
          </p:cNvPr>
          <p:cNvSpPr txBox="1"/>
          <p:nvPr/>
        </p:nvSpPr>
        <p:spPr>
          <a:xfrm>
            <a:off x="335360" y="2267655"/>
            <a:ext cx="36297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求证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yt_shape_14838"/>
              <p:cNvSpPr txBox="1"/>
              <p:nvPr/>
            </p:nvSpPr>
            <p:spPr>
              <a:xfrm>
                <a:off x="425371" y="2747620"/>
                <a:ext cx="4108497" cy="388189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证明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边的中线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中线的定义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𝐵𝐷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SSS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</p:txBody>
          </p:sp>
        </mc:Choice>
        <mc:Fallback xmlns="">
          <p:sp>
            <p:nvSpPr>
              <p:cNvPr id="8" name="yt_shape_148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5371" y="2747620"/>
                <a:ext cx="4108497" cy="3881897"/>
              </a:xfrm>
              <a:prstGeom prst="rect">
                <a:avLst/>
              </a:prstGeom>
              <a:blipFill>
                <a:blip r:embed="rId3"/>
                <a:stretch>
                  <a:fillRect l="-4599" t="-1413" r="-3412" b="-39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9E268994-A07E-D980-6811-AF064C37B896}"/>
              </a:ext>
            </a:extLst>
          </p:cNvPr>
          <p:cNvSpPr txBox="1"/>
          <p:nvPr/>
        </p:nvSpPr>
        <p:spPr>
          <a:xfrm>
            <a:off x="335360" y="2700814"/>
            <a:ext cx="42139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边的中线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3758577-A02F-67F7-D58C-225902622FBF}"/>
              </a:ext>
            </a:extLst>
          </p:cNvPr>
          <p:cNvSpPr txBox="1"/>
          <p:nvPr/>
        </p:nvSpPr>
        <p:spPr>
          <a:xfrm>
            <a:off x="335360" y="3176302"/>
            <a:ext cx="4248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中线的定义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5847F8B-3EBA-F316-4B87-24844D35776A}"/>
              </a:ext>
            </a:extLst>
          </p:cNvPr>
          <p:cNvSpPr txBox="1"/>
          <p:nvPr/>
        </p:nvSpPr>
        <p:spPr>
          <a:xfrm>
            <a:off x="335360" y="3651790"/>
            <a:ext cx="3299523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D31085FC-BAFC-526A-DEEF-B77B3E284EF1}"/>
                  </a:ext>
                </a:extLst>
              </p:cNvPr>
              <p:cNvSpPr txBox="1"/>
              <p:nvPr/>
            </p:nvSpPr>
            <p:spPr>
              <a:xfrm>
                <a:off x="293059" y="3876199"/>
                <a:ext cx="2085404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𝐵𝐷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D31085FC-BAFC-526A-DEEF-B77B3E284E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3059" y="3876199"/>
                <a:ext cx="2085404" cy="161164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40320145-AA9E-7D4C-AD75-BA317ED7CF97}"/>
              </a:ext>
            </a:extLst>
          </p:cNvPr>
          <p:cNvSpPr txBox="1"/>
          <p:nvPr/>
        </p:nvSpPr>
        <p:spPr>
          <a:xfrm>
            <a:off x="335360" y="5645310"/>
            <a:ext cx="4164711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SSS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84790EE-AB64-23AF-70D9-BB0398EE3320}"/>
              </a:ext>
            </a:extLst>
          </p:cNvPr>
          <p:cNvSpPr txBox="1"/>
          <p:nvPr/>
        </p:nvSpPr>
        <p:spPr>
          <a:xfrm>
            <a:off x="335360" y="6120797"/>
            <a:ext cx="30201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1" name="yt_shape_14841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840" name="yt_image_14840" title="H_41.85">
            <a:extLst>
              <a:ext uri="">
                <a16:creationId xmlns="" xmlns:mc="http://schemas.openxmlformats.org/markup-compatibility/2006" xmlns:m="http://schemas.openxmlformats.org/officeDocument/2006/math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843" name="yt_shape_14843"/>
          <p:cNvSpPr txBox="1"/>
          <p:nvPr/>
        </p:nvSpPr>
        <p:spPr>
          <a:xfrm>
            <a:off x="540120" y="1482165"/>
            <a:ext cx="11492915" cy="138704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1ff5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以此三个等式中的两个作为命题的条件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cb10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另一个作为命题的结论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构成三个命题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①.</a:t>
            </a:r>
          </a:p>
        </p:txBody>
      </p:sp>
      <p:pic>
        <p:nvPicPr>
          <p:cNvPr id="14844" name="yt_image_14844" title="H_105.75">
            <a:extLst>
              <a:ext uri="">
                <a16:creationId xmlns="" xmlns:a14="http://schemas.microsoft.com/office/drawing/2010/main" xmlns:mc="http://schemas.openxmlformats.org/markup-compatibility/2006" xmlns:m="http://schemas.openxmlformats.org/officeDocument/2006/math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5109" y="3072363"/>
            <a:ext cx="1981780" cy="1343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846" name="yt_shape_14846"/>
          <p:cNvSpPr txBox="1"/>
          <p:nvPr/>
        </p:nvSpPr>
        <p:spPr>
          <a:xfrm>
            <a:off x="540000" y="4465880"/>
            <a:ext cx="956992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以上三个命题是真命题的为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C28E101-8CA7-0C1A-37C1-91939FF1C06A}"/>
              </a:ext>
            </a:extLst>
          </p:cNvPr>
          <p:cNvSpPr txBox="1"/>
          <p:nvPr/>
        </p:nvSpPr>
        <p:spPr>
          <a:xfrm>
            <a:off x="5174389" y="4419074"/>
            <a:ext cx="4628261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①②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Cambria Math" pitchFamily="24"/>
                <a:ea typeface="Cambria Math" pitchFamily="24"/>
                <a:cs typeface="+mn-cs"/>
              </a:rPr>
              <a:t>⇒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Cambria Math" pitchFamily="24"/>
                <a:ea typeface="Cambria Math" pitchFamily="24"/>
                <a:cs typeface="+mn-cs"/>
              </a:rPr>
              <a:t>⇒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②③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Cambria Math" pitchFamily="24"/>
                <a:ea typeface="Cambria Math" pitchFamily="24"/>
                <a:cs typeface="+mn-cs"/>
              </a:rPr>
              <a:t>⇒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847" name="yt_shape_14847"/>
              <p:cNvSpPr txBox="1"/>
              <p:nvPr/>
            </p:nvSpPr>
            <p:spPr>
              <a:xfrm>
                <a:off x="540000" y="900000"/>
                <a:ext cx="8925520" cy="436202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请选择一个真命题进行证明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先写出所选命题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然后证明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答案不唯一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如选择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⇒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证明如下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𝐵𝐷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SAS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</p:txBody>
          </p:sp>
        </mc:Choice>
        <mc:Fallback xmlns="" xmlns:a16="http://schemas.microsoft.com/office/drawing/2014/main">
          <p:sp>
            <p:nvSpPr>
              <p:cNvPr id="14847" name="yt_shape_14847" descr="{&quot;rangeId&quot;:29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925520" cy="4362028"/>
              </a:xfrm>
              <a:prstGeom prst="rect">
                <a:avLst/>
              </a:prstGeom>
              <a:blipFill>
                <a:blip r:embed="rId2"/>
                <a:stretch>
                  <a:fillRect l="-2117" t="-1259" r="-1093" b="-34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5D68F4A-BE2F-091F-1378-681E90D88DAF}"/>
              </a:ext>
            </a:extLst>
          </p:cNvPr>
          <p:cNvSpPr txBox="1"/>
          <p:nvPr/>
        </p:nvSpPr>
        <p:spPr>
          <a:xfrm>
            <a:off x="449989" y="1328682"/>
            <a:ext cx="7301612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答案不唯一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如选择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⇒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证明如下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816E7DE-5325-26CC-EF72-1F5EB207AE12}"/>
              </a:ext>
            </a:extLst>
          </p:cNvPr>
          <p:cNvSpPr txBox="1"/>
          <p:nvPr/>
        </p:nvSpPr>
        <p:spPr>
          <a:xfrm>
            <a:off x="449989" y="1804170"/>
            <a:ext cx="4148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44C1E56-EBB9-48C2-1775-366B0EFED20E}"/>
              </a:ext>
            </a:extLst>
          </p:cNvPr>
          <p:cNvSpPr txBox="1"/>
          <p:nvPr/>
        </p:nvSpPr>
        <p:spPr>
          <a:xfrm>
            <a:off x="449989" y="2279658"/>
            <a:ext cx="3264598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5C8F194-65F4-C88C-7FA1-298566C5A522}"/>
                  </a:ext>
                </a:extLst>
              </p:cNvPr>
              <p:cNvSpPr txBox="1"/>
              <p:nvPr/>
            </p:nvSpPr>
            <p:spPr>
              <a:xfrm>
                <a:off x="449989" y="2755146"/>
                <a:ext cx="2060004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𝐵𝐷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5" name="文本框 4" descr="{'rangeId': 29}">
                <a:extLst>
                  <a:ext uri="{FF2B5EF4-FFF2-40B4-BE49-F238E27FC236}">
                    <a16:creationId xmlns:a16="http://schemas.microsoft.com/office/drawing/2014/main" id="{A5C8F194-65F4-C88C-7FA1-298566C5A5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55146"/>
                <a:ext cx="2060004" cy="161164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71BB1F4E-6F35-D55B-CE66-E98FEB4254B3}"/>
              </a:ext>
            </a:extLst>
          </p:cNvPr>
          <p:cNvSpPr txBox="1"/>
          <p:nvPr/>
        </p:nvSpPr>
        <p:spPr>
          <a:xfrm>
            <a:off x="449989" y="4273177"/>
            <a:ext cx="4180586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SAS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49922D6-8876-55D3-F87E-468D7CEEE2CA}"/>
              </a:ext>
            </a:extLst>
          </p:cNvPr>
          <p:cNvSpPr txBox="1"/>
          <p:nvPr/>
        </p:nvSpPr>
        <p:spPr>
          <a:xfrm>
            <a:off x="449989" y="4748665"/>
            <a:ext cx="19866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51" name="yt_shape_14851"/>
          <p:cNvSpPr txBox="1"/>
          <p:nvPr/>
        </p:nvSpPr>
        <p:spPr>
          <a:xfrm>
            <a:off x="540000" y="900000"/>
            <a:ext cx="5470152" cy="107157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950" b="0" i="0" u="none" spc="-5950">
                <a:solidFill>
                  <a:srgbClr val="1EE3CF"/>
                </a:solidFill>
                <a:effectLst/>
                <a:latin typeface="Times New Roman" pitchFamily="60"/>
                <a:ea typeface="宋体" pitchFamily="60"/>
              </a:rPr>
              <a:t> </a:t>
            </a:r>
            <a:r>
              <a:rPr lang="en-US" altLang="zh-CN" sz="5950" b="0" i="0" u="none" spc="41168">
                <a:solidFill>
                  <a:srgbClr val="1EE3CF"/>
                </a:solidFill>
                <a:effectLst/>
                <a:latin typeface="Times New Roman" pitchFamily="60"/>
                <a:ea typeface="宋体" pitchFamily="60"/>
              </a:rPr>
              <a:t> </a:t>
            </a:r>
          </a:p>
        </p:txBody>
      </p:sp>
      <p:pic>
        <p:nvPicPr>
          <p:cNvPr id="14850" name="yt_image_14850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5414423" cy="1189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853" name="yt_shape_14853"/>
          <p:cNvSpPr txBox="1"/>
          <p:nvPr/>
        </p:nvSpPr>
        <p:spPr>
          <a:xfrm>
            <a:off x="4007768" y="2089863"/>
            <a:ext cx="4915943" cy="2421744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命题证明的一般步骤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分清命题的条件和结论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根据题意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画出图形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结合图形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写出已知和求证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给出证明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="" xmlns:a16="http://schemas.microsoft.com/office/drawing/2014/main" xmlns:p14="http://schemas.microsoft.com/office/powerpoint/2010/main"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65" name="yt_shape_14765"/>
          <p:cNvSpPr txBox="1"/>
          <p:nvPr/>
        </p:nvSpPr>
        <p:spPr>
          <a:xfrm>
            <a:off x="5325513" y="900000"/>
            <a:ext cx="1444691" cy="35125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50" b="0" i="0" u="none" spc="10778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</a:rPr>
              <a:t> </a:t>
            </a:r>
          </a:p>
        </p:txBody>
      </p:sp>
      <p:pic>
        <p:nvPicPr>
          <p:cNvPr id="14764" name="yt_image_14764" title="H_31.05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25513" y="941398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767" name="yt_shape_14767"/>
          <p:cNvSpPr txBox="1"/>
          <p:nvPr/>
        </p:nvSpPr>
        <p:spPr>
          <a:xfrm>
            <a:off x="540119" y="1386424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请你完成命题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邻补角的角平分线互相垂直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的证明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画出图形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4476"/>
              </a:rPr>
              <a:t>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并完成证明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D028C"/>
                </a:solidFill>
                <a:effectLst/>
                <a:latin typeface="Times New Roman" pitchFamily="24"/>
                <a:ea typeface="黑体" pitchFamily="24"/>
              </a:rPr>
              <a:t>【自主解答】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分别平分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</p:txBody>
      </p:sp>
      <p:pic>
        <p:nvPicPr>
          <p:cNvPr id="14770" name="yt_image_14770" title="H_113.13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25443" y="3440349"/>
            <a:ext cx="1941112" cy="143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772" name="yt_shape_14772"/>
          <p:cNvSpPr txBox="1"/>
          <p:nvPr/>
        </p:nvSpPr>
        <p:spPr>
          <a:xfrm>
            <a:off x="540000" y="4927571"/>
            <a:ext cx="247503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773" name="yt_shape_14773"/>
              <p:cNvSpPr txBox="1"/>
              <p:nvPr/>
            </p:nvSpPr>
            <p:spPr>
              <a:xfrm>
                <a:off x="540000" y="900000"/>
                <a:ext cx="9210855" cy="390292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证明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角平分线的定义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角平分线的定义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180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平角的定义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等量代换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垂直的定义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4773" name="yt_shape_14773" descr="{&quot;rangeId&quot;:32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210855" cy="3902928"/>
              </a:xfrm>
              <a:prstGeom prst="rect">
                <a:avLst/>
              </a:prstGeom>
              <a:blipFill>
                <a:blip r:embed="rId2"/>
                <a:stretch>
                  <a:fillRect l="-2052" t="-1406" r="-993" b="-39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83" name="yt_shape_14783"/>
          <p:cNvSpPr txBox="1"/>
          <p:nvPr/>
        </p:nvSpPr>
        <p:spPr>
          <a:xfrm>
            <a:off x="540119" y="900000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D028C"/>
                </a:solidFill>
                <a:effectLst/>
                <a:latin typeface="Times New Roman" pitchFamily="24"/>
                <a:ea typeface="黑体" pitchFamily="24"/>
              </a:rPr>
              <a:t>【方法归纳】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首先根据题意画出图形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写出已知与求证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再根据角平分线的定义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b00c8"/>
              </a:rPr>
              <a:t>邻补角互补进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行等量代换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可以证出结论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86" name="yt_shape_14786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785" name="yt_image_14785" title="H_41.85">
            <a:extLst>
              <a:ext uri="">
                <a16:creationId xmlns="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788" name="yt_shape_14788"/>
          <p:cNvSpPr txBox="1"/>
          <p:nvPr/>
        </p:nvSpPr>
        <p:spPr>
          <a:xfrm>
            <a:off x="540000" y="1482165"/>
            <a:ext cx="304410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公理、定理</a:t>
            </a:r>
          </a:p>
        </p:txBody>
      </p:sp>
      <p:sp>
        <p:nvSpPr>
          <p:cNvPr id="14789" name="yt_shape_14789"/>
          <p:cNvSpPr txBox="1"/>
          <p:nvPr/>
        </p:nvSpPr>
        <p:spPr>
          <a:xfrm>
            <a:off x="540000" y="1971599"/>
            <a:ext cx="582210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命题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两点之间线段最短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790" name="yt_table_1479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3630272"/>
              </p:ext>
            </p:extLst>
          </p:nvPr>
        </p:nvGraphicFramePr>
        <p:xfrm>
          <a:off x="540056" y="2450902"/>
          <a:ext cx="96386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657"/>
                    </a:ext>
                  </a:extLst>
                </a:gridCol>
                <a:gridCol w="2862580">
                  <a:extLst>
                    <a:ext uri="{9D8B030D-6E8A-4147-A177-3AD203B41FA5}">
                      <a16:colId xmlns:a16="http://schemas.microsoft.com/office/drawing/2014/main" val="10658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659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6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定义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假命题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公理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定理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7"/>
                  </a:ext>
                </a:extLst>
              </a:tr>
            </a:tbl>
          </a:graphicData>
        </a:graphic>
      </p:graphicFrame>
      <p:sp>
        <p:nvSpPr>
          <p:cNvPr id="14792" name="yt_shape_14792"/>
          <p:cNvSpPr txBox="1"/>
          <p:nvPr/>
        </p:nvSpPr>
        <p:spPr>
          <a:xfrm>
            <a:off x="540119" y="2977073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有下列命题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真命题都是定理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定理都是真命题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假命题不是命题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c4e8"/>
              </a:rPr>
              <a:t>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理都是命题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真命题不是公理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就是定理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5_d509b"/>
              </a:rPr>
              <a:t>命题都是由条件和结论两部分组成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其中是真命题的有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793" name="yt_table_1479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3352318"/>
              </p:ext>
            </p:extLst>
          </p:nvPr>
        </p:nvGraphicFramePr>
        <p:xfrm>
          <a:off x="540056" y="4416639"/>
          <a:ext cx="94862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661"/>
                    </a:ext>
                  </a:extLst>
                </a:gridCol>
                <a:gridCol w="2862580">
                  <a:extLst>
                    <a:ext uri="{9D8B030D-6E8A-4147-A177-3AD203B41FA5}">
                      <a16:colId xmlns:a16="http://schemas.microsoft.com/office/drawing/2014/main" val="10662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663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6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8"/>
                  </a:ext>
                </a:extLst>
              </a:tr>
            </a:tbl>
          </a:graphicData>
        </a:graphic>
      </p:graphicFrame>
      <p:sp>
        <p:nvSpPr>
          <p:cNvPr id="14795" name="yt_shape_14795"/>
          <p:cNvSpPr txBox="1"/>
          <p:nvPr/>
        </p:nvSpPr>
        <p:spPr>
          <a:xfrm>
            <a:off x="540000" y="4942810"/>
            <a:ext cx="428322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796" name="yt_table_1479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4063682"/>
              </p:ext>
            </p:extLst>
          </p:nvPr>
        </p:nvGraphicFramePr>
        <p:xfrm>
          <a:off x="540056" y="5422113"/>
          <a:ext cx="10296843" cy="950976"/>
        </p:xfrm>
        <a:graphic>
          <a:graphicData uri="http://schemas.openxmlformats.org/drawingml/2006/table">
            <a:tbl>
              <a:tblPr/>
              <a:tblGrid>
                <a:gridCol w="5623243">
                  <a:extLst>
                    <a:ext uri="{9D8B030D-6E8A-4147-A177-3AD203B41FA5}">
                      <a16:colId xmlns:a16="http://schemas.microsoft.com/office/drawing/2014/main" val="10665"/>
                    </a:ext>
                  </a:extLst>
                </a:gridCol>
                <a:gridCol w="4673600">
                  <a:extLst>
                    <a:ext uri="{9D8B030D-6E8A-4147-A177-3AD203B41FA5}">
                      <a16:colId xmlns:a16="http://schemas.microsoft.com/office/drawing/2014/main" val="106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命题是判断一件事情的语句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公理的正确性必须进行证明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证明假命题举一个反例即可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推理的过程叫做证明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0"/>
                  </a:ext>
                </a:extLst>
              </a:tr>
            </a:tbl>
          </a:graphicData>
        </a:graphic>
      </p:graphicFrame>
      <p:pic>
        <p:nvPicPr>
          <p:cNvPr id="3" name="yt_shape_1716044123081" title="H_26.259764">
            <a:extLst>
              <a:ext uri="{FF2B5EF4-FFF2-40B4-BE49-F238E27FC236}">
                <a16:creationId xmlns:a16="http://schemas.microsoft.com/office/drawing/2014/main" id="{4392FEE7-9C37-02F7-82EA-71D3E642A6F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4F365BA-8AB3-DA0F-A93F-34AD6A5F0D92}"/>
              </a:ext>
            </a:extLst>
          </p:cNvPr>
          <p:cNvSpPr txBox="1"/>
          <p:nvPr/>
        </p:nvSpPr>
        <p:spPr>
          <a:xfrm>
            <a:off x="540298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3972AF5-876D-7B11-E925-830C3A96386C}"/>
              </a:ext>
            </a:extLst>
          </p:cNvPr>
          <p:cNvSpPr txBox="1"/>
          <p:nvPr/>
        </p:nvSpPr>
        <p:spPr>
          <a:xfrm>
            <a:off x="4107708" y="388124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9F8371B-3947-7021-325F-AE54263F8A16}"/>
              </a:ext>
            </a:extLst>
          </p:cNvPr>
          <p:cNvSpPr txBox="1"/>
          <p:nvPr/>
        </p:nvSpPr>
        <p:spPr>
          <a:xfrm>
            <a:off x="3878989" y="489600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98" name="yt_shape_14798"/>
          <p:cNvSpPr txBox="1"/>
          <p:nvPr/>
        </p:nvSpPr>
        <p:spPr>
          <a:xfrm>
            <a:off x="540000" y="900000"/>
            <a:ext cx="212077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证明</a:t>
            </a:r>
          </a:p>
        </p:txBody>
      </p:sp>
      <p:sp>
        <p:nvSpPr>
          <p:cNvPr id="14799" name="yt_shape_14799"/>
          <p:cNvSpPr txBox="1"/>
          <p:nvPr/>
        </p:nvSpPr>
        <p:spPr>
          <a:xfrm>
            <a:off x="540000" y="1389434"/>
            <a:ext cx="674543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在证明过程中可以作为推理根据的是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800" name="yt_table_1480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5931397"/>
              </p:ext>
            </p:extLst>
          </p:nvPr>
        </p:nvGraphicFramePr>
        <p:xfrm>
          <a:off x="540056" y="1868737"/>
          <a:ext cx="7858443" cy="950976"/>
        </p:xfrm>
        <a:graphic>
          <a:graphicData uri="http://schemas.openxmlformats.org/drawingml/2006/table">
            <a:tbl>
              <a:tblPr/>
              <a:tblGrid>
                <a:gridCol w="4404043">
                  <a:extLst>
                    <a:ext uri="{9D8B030D-6E8A-4147-A177-3AD203B41FA5}">
                      <a16:colId xmlns:a16="http://schemas.microsoft.com/office/drawing/2014/main" val="10667"/>
                    </a:ext>
                  </a:extLst>
                </a:gridCol>
                <a:gridCol w="3454400">
                  <a:extLst>
                    <a:ext uri="{9D8B030D-6E8A-4147-A177-3AD203B41FA5}">
                      <a16:colId xmlns:a16="http://schemas.microsoft.com/office/drawing/2014/main" val="106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命题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定义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公理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定理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定义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公理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命题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真命题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2"/>
                  </a:ext>
                </a:extLst>
              </a:tr>
            </a:tbl>
          </a:graphicData>
        </a:graphic>
      </p:graphicFrame>
      <p:sp>
        <p:nvSpPr>
          <p:cNvPr id="14802" name="yt_shape_14802"/>
          <p:cNvSpPr txBox="1"/>
          <p:nvPr/>
        </p:nvSpPr>
        <p:spPr>
          <a:xfrm>
            <a:off x="540119" y="2870291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依据是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  <a:t/>
            </a:r>
            <a:b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  <a:sym typeface=",isEnd"/>
            </a:endParaRPr>
          </a:p>
        </p:txBody>
      </p:sp>
      <p:pic>
        <p:nvPicPr>
          <p:cNvPr id="3" name="yt_shape_1716044123143" title="H_26.259764">
            <a:extLst>
              <a:ext uri="{FF2B5EF4-FFF2-40B4-BE49-F238E27FC236}">
                <a16:creationId xmlns:a16="http://schemas.microsoft.com/office/drawing/2014/main" id="{076B54EC-5C5D-2BC4-EC4D-9966CB8521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9689ACB-E379-A075-18EA-6C853AE879E4}"/>
              </a:ext>
            </a:extLst>
          </p:cNvPr>
          <p:cNvSpPr txBox="1"/>
          <p:nvPr/>
        </p:nvSpPr>
        <p:spPr>
          <a:xfrm>
            <a:off x="6317389" y="134262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5344AD6-A39E-5CD1-4623-F1CDB09AAD74}"/>
              </a:ext>
            </a:extLst>
          </p:cNvPr>
          <p:cNvSpPr txBox="1"/>
          <p:nvPr/>
        </p:nvSpPr>
        <p:spPr>
          <a:xfrm>
            <a:off x="6927107" y="2823485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401F060-A835-5697-ABB6-76DAAD6DD089}"/>
              </a:ext>
            </a:extLst>
          </p:cNvPr>
          <p:cNvSpPr txBox="1"/>
          <p:nvPr/>
        </p:nvSpPr>
        <p:spPr>
          <a:xfrm>
            <a:off x="9975107" y="2823485"/>
            <a:ext cx="1780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同角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2_795f6"/>
              </a:rPr>
              <a:t>或等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7C4183E-B7A6-68B2-7858-30D9C1A41EC4}"/>
              </a:ext>
            </a:extLst>
          </p:cNvPr>
          <p:cNvSpPr txBox="1"/>
          <p:nvPr/>
        </p:nvSpPr>
        <p:spPr>
          <a:xfrm>
            <a:off x="450108" y="3298973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的余角相等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04" name="yt_shape_14804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6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.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命题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：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在同一平面内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垂直于同一条直线的两条直线互相平行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请将此命题改写成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……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……”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的形式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  <a:t/>
            </a:r>
            <a:b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                                        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如下给出了不完整的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请补充完整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并写出证明过程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4806" name="yt_image_14806" title="H_75.60008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53037" y="2939501"/>
            <a:ext cx="1485925" cy="96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808" name="yt_shape_14808"/>
          <p:cNvSpPr txBox="1"/>
          <p:nvPr/>
        </p:nvSpPr>
        <p:spPr>
          <a:xfrm>
            <a:off x="540000" y="3950198"/>
            <a:ext cx="4401846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4811" name="yt_shape_14811"/>
          <p:cNvSpPr txBox="1"/>
          <p:nvPr/>
        </p:nvSpPr>
        <p:spPr>
          <a:xfrm>
            <a:off x="602489" y="4436821"/>
            <a:ext cx="1501437" cy="8644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4800" b="0" i="0" u="none" spc="-4800">
                <a:solidFill>
                  <a:srgbClr val="1EE3CF"/>
                </a:solidFill>
                <a:effectLst/>
                <a:latin typeface="Times New Roman" pitchFamily="48"/>
                <a:ea typeface="宋体" pitchFamily="48"/>
              </a:rPr>
              <a:t> </a:t>
            </a:r>
            <a:r>
              <a:rPr lang="en-US" altLang="zh-CN" sz="4800" b="0" i="0" u="none" spc="10508">
                <a:solidFill>
                  <a:srgbClr val="1EE3CF"/>
                </a:solidFill>
                <a:effectLst/>
                <a:latin typeface="Times New Roman" pitchFamily="48"/>
                <a:ea typeface="宋体" pitchFamily="48"/>
              </a:rPr>
              <a:t> </a:t>
            </a:r>
          </a:p>
        </p:txBody>
      </p:sp>
      <p:pic>
        <p:nvPicPr>
          <p:cNvPr id="14810" name="yt_image_14810" title="H_75.6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2413" y="4851774"/>
            <a:ext cx="1486549" cy="96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C5C1365-3062-BE64-659F-9897D25D0431}"/>
              </a:ext>
            </a:extLst>
          </p:cNvPr>
          <p:cNvSpPr txBox="1"/>
          <p:nvPr/>
        </p:nvSpPr>
        <p:spPr>
          <a:xfrm>
            <a:off x="8222507" y="1318073"/>
            <a:ext cx="3304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在同一平面内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3_62405"/>
              </a:rPr>
              <a:t>如果两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F2894C7-7FA6-EF07-B01B-80426CD6A4FC}"/>
              </a:ext>
            </a:extLst>
          </p:cNvPr>
          <p:cNvSpPr txBox="1"/>
          <p:nvPr/>
        </p:nvSpPr>
        <p:spPr>
          <a:xfrm>
            <a:off x="450108" y="1793561"/>
            <a:ext cx="7800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条直线都垂直于同一条直线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那么这两条直线互相平行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7A676ED-B959-7653-374F-C489F8859E4B}"/>
              </a:ext>
            </a:extLst>
          </p:cNvPr>
          <p:cNvSpPr txBox="1"/>
          <p:nvPr/>
        </p:nvSpPr>
        <p:spPr>
          <a:xfrm>
            <a:off x="3667852" y="3903392"/>
            <a:ext cx="11690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l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A9AB307-F965-6965-162A-0FDFE96FBA31}"/>
              </a:ext>
            </a:extLst>
          </p:cNvPr>
          <p:cNvSpPr txBox="1"/>
          <p:nvPr/>
        </p:nvSpPr>
        <p:spPr>
          <a:xfrm>
            <a:off x="1716814" y="4378880"/>
            <a:ext cx="12373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yt_shape_14813"/>
          <p:cNvSpPr txBox="1"/>
          <p:nvPr/>
        </p:nvSpPr>
        <p:spPr>
          <a:xfrm>
            <a:off x="546307" y="4929718"/>
            <a:ext cx="3324628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证明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1C0FE7A-4EA4-1B6F-618D-CF07AB664B5D}"/>
              </a:ext>
            </a:extLst>
          </p:cNvPr>
          <p:cNvSpPr txBox="1"/>
          <p:nvPr/>
        </p:nvSpPr>
        <p:spPr>
          <a:xfrm>
            <a:off x="456296" y="4882912"/>
            <a:ext cx="3472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l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l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28E5C44-D5A3-8915-4229-B7EDA373EFCD}"/>
              </a:ext>
            </a:extLst>
          </p:cNvPr>
          <p:cNvSpPr txBox="1"/>
          <p:nvPr/>
        </p:nvSpPr>
        <p:spPr>
          <a:xfrm>
            <a:off x="456296" y="5358400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CF806BC-C363-F18E-F947-EA4EEA259948}"/>
              </a:ext>
            </a:extLst>
          </p:cNvPr>
          <p:cNvSpPr txBox="1"/>
          <p:nvPr/>
        </p:nvSpPr>
        <p:spPr>
          <a:xfrm>
            <a:off x="456296" y="5833888"/>
            <a:ext cx="14373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4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12" grpId="0" build="allAtOnce"/>
      <p:bldP spid="13" grpId="0" build="allAtOnce"/>
      <p:bldP spid="1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14" name="yt_shape_14814"/>
          <p:cNvSpPr txBox="1"/>
          <p:nvPr/>
        </p:nvSpPr>
        <p:spPr>
          <a:xfrm>
            <a:off x="540000" y="900000"/>
            <a:ext cx="612186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对命题、定理、公理关系区分不清</a:t>
            </a:r>
          </a:p>
        </p:txBody>
      </p:sp>
      <p:sp>
        <p:nvSpPr>
          <p:cNvPr id="14815" name="yt_shape_14815"/>
          <p:cNvSpPr txBox="1"/>
          <p:nvPr/>
        </p:nvSpPr>
        <p:spPr>
          <a:xfrm>
            <a:off x="540120" y="1389434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命题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定理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公理的关系如下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公理是真命题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07c66,isEnd"/>
              </a:rPr>
              <a:t>定理是由定义和公理推出来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的真命题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真命题是公理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真命题一定是定理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公理的正确性不需要证明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77288,isEnd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其中正确的是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pic>
        <p:nvPicPr>
          <p:cNvPr id="3" name="yt_shape_1716044123212" title="H_26.259764">
            <a:extLst>
              <a:ext uri="{FF2B5EF4-FFF2-40B4-BE49-F238E27FC236}">
                <a16:creationId xmlns:a16="http://schemas.microsoft.com/office/drawing/2014/main" id="{1585C418-C16A-1643-E907-6F0C81CFA6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B8C5C84-8BF5-A497-B336-3EFA2D60FF35}"/>
              </a:ext>
            </a:extLst>
          </p:cNvPr>
          <p:cNvSpPr txBox="1"/>
          <p:nvPr/>
        </p:nvSpPr>
        <p:spPr>
          <a:xfrm>
            <a:off x="2583709" y="2293604"/>
            <a:ext cx="1399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①②⑤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17" name="yt_shape_14817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816" name="yt_image_14816" title="H_41.85">
            <a:extLst>
              <a:ext uri="">
                <a16:creationId xmlns="" xmlns:p14="http://schemas.microsoft.com/office/powerpoint/2010/main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819" name="yt_shape_14819"/>
          <p:cNvSpPr txBox="1"/>
          <p:nvPr/>
        </p:nvSpPr>
        <p:spPr>
          <a:xfrm>
            <a:off x="540119" y="1482165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下列命题中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可以作为定理的个数是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同位角相等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两直线平行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相等的角是对顶角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等角的余角相等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f09bb"/>
              </a:rPr>
              <a:t>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同角的补角相等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graphicFrame>
        <p:nvGraphicFramePr>
          <p:cNvPr id="14821" name="yt_table_1482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9851346"/>
              </p:ext>
            </p:extLst>
          </p:nvPr>
        </p:nvGraphicFramePr>
        <p:xfrm>
          <a:off x="540056" y="2904423"/>
          <a:ext cx="75050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669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670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671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6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3"/>
                  </a:ext>
                </a:extLst>
              </a:tr>
            </a:tbl>
          </a:graphicData>
        </a:graphic>
      </p:graphicFrame>
      <p:sp>
        <p:nvSpPr>
          <p:cNvPr id="14823" name="yt_shape_14823"/>
          <p:cNvSpPr txBox="1"/>
          <p:nvPr/>
        </p:nvSpPr>
        <p:spPr>
          <a:xfrm>
            <a:off x="540000" y="3430594"/>
            <a:ext cx="1014700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其中共有互余的角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825" name="yt_table_14825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9768823"/>
              </p:ext>
            </p:extLst>
          </p:nvPr>
        </p:nvGraphicFramePr>
        <p:xfrm>
          <a:off x="540056" y="3909897"/>
          <a:ext cx="1490663" cy="1901952"/>
        </p:xfrm>
        <a:graphic>
          <a:graphicData uri="http://schemas.openxmlformats.org/drawingml/2006/table">
            <a:tbl>
              <a:tblPr/>
              <a:tblGrid>
                <a:gridCol w="1490663">
                  <a:extLst>
                    <a:ext uri="{9D8B030D-6E8A-4147-A177-3AD203B41FA5}">
                      <a16:colId xmlns:a16="http://schemas.microsoft.com/office/drawing/2014/main" val="106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7"/>
                  </a:ext>
                </a:extLst>
              </a:tr>
            </a:tbl>
          </a:graphicData>
        </a:graphic>
      </p:graphicFrame>
      <p:pic>
        <p:nvPicPr>
          <p:cNvPr id="14824" name="yt_image_14824_skip" title="H_95.85">
            <a:extLst>
              <a:ext uri="">
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74824" y="3909897"/>
            <a:ext cx="1875072" cy="1217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CE238CE-3DE5-4639-4A02-36399920550E}"/>
              </a:ext>
            </a:extLst>
          </p:cNvPr>
          <p:cNvSpPr txBox="1"/>
          <p:nvPr/>
        </p:nvSpPr>
        <p:spPr>
          <a:xfrm>
            <a:off x="6317508" y="1435359"/>
            <a:ext cx="38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FEC4B4D-3243-F490-4A72-1F5B057A93A0}"/>
              </a:ext>
            </a:extLst>
          </p:cNvPr>
          <p:cNvSpPr txBox="1"/>
          <p:nvPr/>
        </p:nvSpPr>
        <p:spPr>
          <a:xfrm>
            <a:off x="9686064" y="338378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</TotalTime>
  <Words>1026</Words>
  <Application>Microsoft Office PowerPoint</Application>
  <PresentationFormat>宽屏</PresentationFormat>
  <Paragraphs>143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47" baseType="lpstr">
      <vt:lpstr>,isEnd</vt:lpstr>
      <vt:lpstr>_⨹_1_433f7,isEnd</vt:lpstr>
      <vt:lpstr>_⨹_1_77288,isEnd</vt:lpstr>
      <vt:lpstr>_⨹_1_7b056,isEnd</vt:lpstr>
      <vt:lpstr>_⨹_1_84476</vt:lpstr>
      <vt:lpstr>_⨹_1_b2a48</vt:lpstr>
      <vt:lpstr>_⨹_1_baa42</vt:lpstr>
      <vt:lpstr>_⨹_1_cb104</vt:lpstr>
      <vt:lpstr>_⨹_1_d1ff5</vt:lpstr>
      <vt:lpstr>_⨹_1_dc4e8</vt:lpstr>
      <vt:lpstr>_⨹_1_f09bb</vt:lpstr>
      <vt:lpstr>_⨹_12_07c66,isEnd</vt:lpstr>
      <vt:lpstr>_⨹_15_d509b</vt:lpstr>
      <vt:lpstr>_⨹_2_795f6</vt:lpstr>
      <vt:lpstr>_⨹_3_62405</vt:lpstr>
      <vt:lpstr>_⨹_3_fa87b</vt:lpstr>
      <vt:lpstr>_⨹_6_2f657,isEnd</vt:lpstr>
      <vt:lpstr>_⨹_6_b00c8</vt:lpstr>
      <vt:lpstr>Finished</vt:lpstr>
      <vt:lpstr>W:6.005039,H:37.44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2024-05-18T14:44:41Z</dcterms:created>
  <dcterms:modified xsi:type="dcterms:W3CDTF">2024-05-22T06:41:34Z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