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1" r:id="rId7"/>
    <p:sldId id="313" r:id="rId8"/>
    <p:sldId id="314" r:id="rId9"/>
    <p:sldId id="316" r:id="rId10"/>
    <p:sldId id="317" r:id="rId11"/>
    <p:sldId id="319" r:id="rId12"/>
    <p:sldId id="322" r:id="rId13"/>
    <p:sldId id="325" r:id="rId14"/>
    <p:sldId id="333" r:id="rId15"/>
    <p:sldId id="327" r:id="rId16"/>
    <p:sldId id="332" r:id="rId17"/>
    <p:sldId id="329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2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5" name="yt_image_13335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7" name="yt_shape_13337"/>
          <p:cNvSpPr txBox="1"/>
          <p:nvPr/>
        </p:nvSpPr>
        <p:spPr>
          <a:xfrm>
            <a:off x="540119" y="1431377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并且所含未知数的项的次数都是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1c93,isEnd"/>
              </a:rPr>
              <a:t>的方程叫做二元一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未知数的两个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方程所组成的一组方程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417f,isEnd"/>
              </a:rPr>
              <a:t>叫做二元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适合一个二元一次方程的一组未知数的值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4326,isEnd"/>
              </a:rPr>
              <a:t>叫做这个二元一次方程的一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二元一次方程组中各个方程的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52f0,isEnd"/>
              </a:rPr>
              <a:t>叫做这个二元一次方程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组的解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88C05A-47F4-7063-FB9F-17B91C7E6B0A}"/>
              </a:ext>
            </a:extLst>
          </p:cNvPr>
          <p:cNvSpPr txBox="1"/>
          <p:nvPr/>
        </p:nvSpPr>
        <p:spPr>
          <a:xfrm>
            <a:off x="1745508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F26468-BA0C-73B1-1407-09700F23192A}"/>
              </a:ext>
            </a:extLst>
          </p:cNvPr>
          <p:cNvSpPr txBox="1"/>
          <p:nvPr/>
        </p:nvSpPr>
        <p:spPr>
          <a:xfrm>
            <a:off x="8451107" y="138457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29BC1A-6CC7-5D24-07F6-21D8DD58EACC}"/>
              </a:ext>
            </a:extLst>
          </p:cNvPr>
          <p:cNvSpPr txBox="1"/>
          <p:nvPr/>
        </p:nvSpPr>
        <p:spPr>
          <a:xfrm>
            <a:off x="2888508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4DC2A6-8011-A8D9-7EC1-AFD1C662A4CB}"/>
              </a:ext>
            </a:extLst>
          </p:cNvPr>
          <p:cNvSpPr txBox="1"/>
          <p:nvPr/>
        </p:nvSpPr>
        <p:spPr>
          <a:xfrm>
            <a:off x="5936508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C2A8BE-8CA6-E748-8B0B-A4B36DBB996C}"/>
              </a:ext>
            </a:extLst>
          </p:cNvPr>
          <p:cNvSpPr txBox="1"/>
          <p:nvPr/>
        </p:nvSpPr>
        <p:spPr>
          <a:xfrm>
            <a:off x="1120033" y="3286523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2F410A-3DCD-A2AF-96E2-3451C335002F}"/>
              </a:ext>
            </a:extLst>
          </p:cNvPr>
          <p:cNvSpPr txBox="1"/>
          <p:nvPr/>
        </p:nvSpPr>
        <p:spPr>
          <a:xfrm>
            <a:off x="6666757" y="3286523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公共解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5" name="yt_shape_133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64" name="yt_image_13364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7" name="yt_shape_13367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某学校计划用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件同样的奖品全部用于奖励在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经典诵读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d970"/>
              </a:rPr>
              <a:t>活动中表现突出的班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一等奖奖励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二等奖奖励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则分配一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二等奖个数的方案有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68" name="yt_table_133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01256"/>
              </p:ext>
            </p:extLst>
          </p:nvPr>
        </p:nvGraphicFramePr>
        <p:xfrm>
          <a:off x="540056" y="24416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370" name="yt_shape_13370"/>
              <p:cNvSpPr txBox="1"/>
              <p:nvPr/>
            </p:nvSpPr>
            <p:spPr>
              <a:xfrm>
                <a:off x="540119" y="2967771"/>
                <a:ext cx="11492915" cy="27299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这四对数值中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6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d15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因此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7522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3370" name="yt_shape_133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7771"/>
                <a:ext cx="11492915" cy="2729978"/>
              </a:xfrm>
              <a:prstGeom prst="rect">
                <a:avLst/>
              </a:prstGeom>
              <a:blipFill>
                <a:blip r:embed="rId3"/>
                <a:stretch>
                  <a:fillRect l="-1645" b="-5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28ACB4-1187-3176-D076-43BC8ED79E2C}"/>
              </a:ext>
            </a:extLst>
          </p:cNvPr>
          <p:cNvSpPr txBox="1"/>
          <p:nvPr/>
        </p:nvSpPr>
        <p:spPr>
          <a:xfrm>
            <a:off x="105085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0C87B9-4154-ECDB-2AA3-F2F2D52EE24E}"/>
              </a:ext>
            </a:extLst>
          </p:cNvPr>
          <p:cNvSpPr txBox="1"/>
          <p:nvPr/>
        </p:nvSpPr>
        <p:spPr>
          <a:xfrm>
            <a:off x="10215773" y="2920965"/>
            <a:ext cx="1094487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1DBDDE-5FCF-71F6-058D-B79E2F5C2C55}"/>
              </a:ext>
            </a:extLst>
          </p:cNvPr>
          <p:cNvSpPr txBox="1"/>
          <p:nvPr/>
        </p:nvSpPr>
        <p:spPr>
          <a:xfrm>
            <a:off x="2844058" y="4155913"/>
            <a:ext cx="1399287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9D4198-753F-8317-8E6D-D556917C157C}"/>
              </a:ext>
            </a:extLst>
          </p:cNvPr>
          <p:cNvSpPr txBox="1"/>
          <p:nvPr/>
        </p:nvSpPr>
        <p:spPr>
          <a:xfrm>
            <a:off x="7571632" y="4155913"/>
            <a:ext cx="7896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2" name="yt_shape_13372"/>
              <p:cNvSpPr txBox="1"/>
              <p:nvPr/>
            </p:nvSpPr>
            <p:spPr>
              <a:xfrm>
                <a:off x="540119" y="900000"/>
                <a:ext cx="11492915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雅安市中考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d4f4,isEnd"/>
                  </a:rPr>
                  <a:t>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小亮解方程组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★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由于不小心滴上了两滴墨水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6480,isEnd"/>
                  </a:rPr>
                  <a:t>刚好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遮住了两个数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请你帮他计算出被遮住的两个数分别是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3372" name="yt_shape_13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7104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09937A-A931-0A30-39C8-43EFDA795104}"/>
              </a:ext>
            </a:extLst>
          </p:cNvPr>
          <p:cNvSpPr txBox="1"/>
          <p:nvPr/>
        </p:nvSpPr>
        <p:spPr>
          <a:xfrm>
            <a:off x="1364508" y="191377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FE8E61-394C-D172-BBAC-51665A9711C0}"/>
              </a:ext>
            </a:extLst>
          </p:cNvPr>
          <p:cNvSpPr txBox="1"/>
          <p:nvPr/>
        </p:nvSpPr>
        <p:spPr>
          <a:xfrm>
            <a:off x="8813057" y="344983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7" name="yt_shape_13377"/>
              <p:cNvSpPr txBox="1"/>
              <p:nvPr/>
            </p:nvSpPr>
            <p:spPr>
              <a:xfrm>
                <a:off x="540000" y="900000"/>
                <a:ext cx="9079409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新背景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蚂蚁森林是支付宝客户端为首期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碳账户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8_6c3ed,isEnd"/>
                  </a:rPr>
                  <a:t>设计的一款公益行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动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小文收集的能量为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97315g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17900g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能量可换栽一棵梭梭树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_⨹_1_fdf04,isEnd"/>
                  </a:rPr>
                  <a:t>，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</a:br>
                <a:r>
                  <a:rPr lang="en-US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19680g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能量可换栽一棵沙柳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若小文一共换栽了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棵这两种树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1_5c719,isEnd"/>
                  </a:rPr>
                  <a:t>最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后还剩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4255g</a:t>
                </a:r>
                <a:r>
                  <a:rPr lang="zh-CN" altLang="zh-CN" sz="2400" spc="15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能量</a:t>
                </a:r>
                <a:r>
                  <a:rPr lang="en-US" altLang="zh-CN" sz="2400" spc="15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小文换栽了这两种树各多少棵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列出二元一次方程组即可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设小文换栽了梭梭树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棵、沙柳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&amp;17900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+19680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+4255=97315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3377" name="yt_shape_133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79409" cy="2031197"/>
              </a:xfrm>
              <a:prstGeom prst="rect">
                <a:avLst/>
              </a:prstGeom>
              <a:blipFill>
                <a:blip r:embed="rId2"/>
                <a:stretch>
                  <a:fillRect l="-2082" t="-2703" r="-22633" b="-92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80" name="yt_image_13380" title="H_125.64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2985" y="3415961"/>
            <a:ext cx="2959014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242AD2-3EC6-620C-6868-25566E638538}"/>
              </a:ext>
            </a:extLst>
          </p:cNvPr>
          <p:cNvSpPr txBox="1"/>
          <p:nvPr/>
        </p:nvSpPr>
        <p:spPr>
          <a:xfrm>
            <a:off x="449989" y="3212976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设小文换栽了梭梭树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棵、沙柳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6E2056-18EB-AD25-73E0-ED9451BB5697}"/>
                  </a:ext>
                </a:extLst>
              </p:cNvPr>
              <p:cNvSpPr txBox="1"/>
              <p:nvPr/>
            </p:nvSpPr>
            <p:spPr>
              <a:xfrm>
                <a:off x="449989" y="3688464"/>
                <a:ext cx="659688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&amp;17900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+19680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+4255=97315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6E2056-18EB-AD25-73E0-ED9451BB56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8464"/>
                <a:ext cx="6596889" cy="1154189"/>
              </a:xfrm>
              <a:prstGeom prst="rect">
                <a:avLst/>
              </a:prstGeom>
              <a:blipFill>
                <a:blip r:embed="rId4"/>
                <a:stretch>
                  <a:fillRect l="-1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80" name="yt_image_13380" title="H_125.64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456149"/>
            <a:ext cx="2959014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82" name="yt_shape_13382"/>
              <p:cNvSpPr txBox="1"/>
              <p:nvPr/>
            </p:nvSpPr>
            <p:spPr>
              <a:xfrm>
                <a:off x="540000" y="764704"/>
                <a:ext cx="8771632" cy="30340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小楠说小文换栽了梭梭树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沙柳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小楠的说法对吗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&amp;17900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+19680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+4255=97315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所以小楠的说法正确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382" name="yt_shape_13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8771632" cy="3034036"/>
              </a:xfrm>
              <a:prstGeom prst="rect">
                <a:avLst/>
              </a:prstGeom>
              <a:blipFill>
                <a:blip r:embed="rId3"/>
                <a:stretch>
                  <a:fillRect l="-2156" t="-1606" r="-1182" b="-5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2B0012-AD41-C52D-74D9-B7707305AF7C}"/>
                  </a:ext>
                </a:extLst>
              </p:cNvPr>
              <p:cNvSpPr txBox="1"/>
              <p:nvPr/>
            </p:nvSpPr>
            <p:spPr>
              <a:xfrm>
                <a:off x="449989" y="1193386"/>
                <a:ext cx="36584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2B0012-AD41-C52D-74D9-B7707305A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193386"/>
                <a:ext cx="3658426" cy="1154189"/>
              </a:xfrm>
              <a:prstGeom prst="rect">
                <a:avLst/>
              </a:prstGeom>
              <a:blipFill>
                <a:blip r:embed="rId4"/>
                <a:stretch>
                  <a:fillRect l="-2667" r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613AEA-405C-9358-4078-4BDEDC75E11D}"/>
                  </a:ext>
                </a:extLst>
              </p:cNvPr>
              <p:cNvSpPr txBox="1"/>
              <p:nvPr/>
            </p:nvSpPr>
            <p:spPr>
              <a:xfrm>
                <a:off x="449989" y="2093651"/>
                <a:ext cx="68254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&amp;17900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+19680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+4255=97315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613AEA-405C-9358-4078-4BDEDC75E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93651"/>
                <a:ext cx="6825488" cy="1154189"/>
              </a:xfrm>
              <a:prstGeom prst="rect">
                <a:avLst/>
              </a:prstGeom>
              <a:blipFill>
                <a:blip r:embed="rId5"/>
                <a:stretch>
                  <a:fillRect l="-1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276C3A2-7F50-99E2-F971-656384F845E6}"/>
              </a:ext>
            </a:extLst>
          </p:cNvPr>
          <p:cNvSpPr txBox="1"/>
          <p:nvPr/>
        </p:nvSpPr>
        <p:spPr>
          <a:xfrm>
            <a:off x="449989" y="3314540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所以小楠的说法正确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56040" y="256407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成立</a:t>
            </a:r>
            <a:r>
              <a:rPr lang="zh-CN" altLang="zh-CN" sz="240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08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8" name="yt_shape_13388"/>
          <p:cNvSpPr txBox="1"/>
          <p:nvPr/>
        </p:nvSpPr>
        <p:spPr>
          <a:xfrm>
            <a:off x="540000" y="76470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87" name="yt_image_13387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0" name="yt_shape_13390"/>
          <p:cNvSpPr txBox="1"/>
          <p:nvPr/>
        </p:nvSpPr>
        <p:spPr>
          <a:xfrm>
            <a:off x="540119" y="127486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某电视台在黄金时段的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分钟广告时间内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9a53"/>
              </a:rPr>
              <a:t>计划插播长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秒的两种广告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秒广告每播一次收费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8f00"/>
              </a:rPr>
              <a:t>秒广告每播一次收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若要求每种广告播放不少于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两种广告的播放次数有几种安排方式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392"/>
              <p:cNvSpPr txBox="1"/>
              <p:nvPr/>
            </p:nvSpPr>
            <p:spPr>
              <a:xfrm>
                <a:off x="540119" y="3048413"/>
                <a:ext cx="11492915" cy="36178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秒广告播放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秒广告播放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0e258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为不小于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的正整数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所以有两种播放安排方式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秒广告播放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秒广告播放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秒广告播放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秒广告播放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33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48413"/>
                <a:ext cx="11492915" cy="3617850"/>
              </a:xfrm>
              <a:prstGeom prst="rect">
                <a:avLst/>
              </a:prstGeom>
              <a:blipFill>
                <a:blip r:embed="rId3"/>
                <a:stretch>
                  <a:fillRect l="-1645" t="-1347" b="-4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3C1DC85-0E1A-52ED-F2DB-64FF639BD2C6}"/>
              </a:ext>
            </a:extLst>
          </p:cNvPr>
          <p:cNvSpPr txBox="1"/>
          <p:nvPr/>
        </p:nvSpPr>
        <p:spPr>
          <a:xfrm>
            <a:off x="450108" y="3001607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e258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D76F8E-188E-27CD-509F-C9567E123EAD}"/>
                  </a:ext>
                </a:extLst>
              </p:cNvPr>
              <p:cNvSpPr txBox="1"/>
              <p:nvPr/>
            </p:nvSpPr>
            <p:spPr>
              <a:xfrm>
                <a:off x="450108" y="3477095"/>
                <a:ext cx="1683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D76F8E-188E-27CD-509F-C9567E123E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77095"/>
                <a:ext cx="1683448" cy="765061"/>
              </a:xfrm>
              <a:prstGeom prst="rect">
                <a:avLst/>
              </a:prstGeom>
              <a:blipFill>
                <a:blip r:embed="rId4"/>
                <a:stretch>
                  <a:fillRect l="-5797" r="-579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C66F0C1-E0B9-E491-3797-712643F28423}"/>
              </a:ext>
            </a:extLst>
          </p:cNvPr>
          <p:cNvSpPr txBox="1"/>
          <p:nvPr/>
        </p:nvSpPr>
        <p:spPr>
          <a:xfrm>
            <a:off x="450108" y="4148544"/>
            <a:ext cx="10095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为不小于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535E20-22DD-D9A9-0EEE-ADC3C6E0F7CB}"/>
                  </a:ext>
                </a:extLst>
              </p:cNvPr>
              <p:cNvSpPr txBox="1"/>
              <p:nvPr/>
            </p:nvSpPr>
            <p:spPr>
              <a:xfrm>
                <a:off x="450108" y="4624032"/>
                <a:ext cx="347916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9535E20-22DD-D9A9-0EEE-ADC3C6E0F7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24032"/>
                <a:ext cx="3479165" cy="1154189"/>
              </a:xfrm>
              <a:prstGeom prst="rect">
                <a:avLst/>
              </a:prstGeom>
              <a:blipFill>
                <a:blip r:embed="rId5"/>
                <a:stretch>
                  <a:fillRect l="-2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703A06C-5E48-F349-FF5B-A2674A018823}"/>
              </a:ext>
            </a:extLst>
          </p:cNvPr>
          <p:cNvSpPr txBox="1"/>
          <p:nvPr/>
        </p:nvSpPr>
        <p:spPr>
          <a:xfrm>
            <a:off x="450108" y="5684609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所以有两种播放安排方式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20E634-412D-9182-CB5E-D9CF02D57DC8}"/>
              </a:ext>
            </a:extLst>
          </p:cNvPr>
          <p:cNvSpPr txBox="1"/>
          <p:nvPr/>
        </p:nvSpPr>
        <p:spPr>
          <a:xfrm>
            <a:off x="450108" y="6160097"/>
            <a:ext cx="1069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" name="yt_shape_13394"/>
          <p:cNvSpPr txBox="1"/>
          <p:nvPr/>
        </p:nvSpPr>
        <p:spPr>
          <a:xfrm>
            <a:off x="540000" y="900000"/>
            <a:ext cx="938718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电视台选择哪种方式播放收益较大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所以电视台选择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秒广告播放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秒广告播放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次的方式收益较大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DF8311-8DAB-9480-6163-4A320EF0DE59}"/>
              </a:ext>
            </a:extLst>
          </p:cNvPr>
          <p:cNvSpPr txBox="1"/>
          <p:nvPr/>
        </p:nvSpPr>
        <p:spPr>
          <a:xfrm>
            <a:off x="449989" y="132868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CC987A-20FD-5D08-3D6A-5DE24794EF27}"/>
              </a:ext>
            </a:extLst>
          </p:cNvPr>
          <p:cNvSpPr txBox="1"/>
          <p:nvPr/>
        </p:nvSpPr>
        <p:spPr>
          <a:xfrm>
            <a:off x="449989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769177-03B8-04F3-6228-3D64184E0277}"/>
              </a:ext>
            </a:extLst>
          </p:cNvPr>
          <p:cNvSpPr txBox="1"/>
          <p:nvPr/>
        </p:nvSpPr>
        <p:spPr>
          <a:xfrm>
            <a:off x="449989" y="2279658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FAAC53-7071-85E8-EF1C-84FCEEF79403}"/>
              </a:ext>
            </a:extLst>
          </p:cNvPr>
          <p:cNvSpPr txBox="1"/>
          <p:nvPr/>
        </p:nvSpPr>
        <p:spPr>
          <a:xfrm>
            <a:off x="449989" y="2755146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B6E568-0C0C-C862-D00D-309E52385B50}"/>
              </a:ext>
            </a:extLst>
          </p:cNvPr>
          <p:cNvSpPr txBox="1"/>
          <p:nvPr/>
        </p:nvSpPr>
        <p:spPr>
          <a:xfrm>
            <a:off x="449989" y="3230634"/>
            <a:ext cx="9476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所以电视台选择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秒广告播放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次的方式收益较大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7" name="yt_shape_13397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3396" name="yt_image_13396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99" name="yt_shape_13399"/>
              <p:cNvSpPr txBox="1"/>
              <p:nvPr/>
            </p:nvSpPr>
            <p:spPr>
              <a:xfrm>
                <a:off x="540000" y="2140388"/>
                <a:ext cx="10405651" cy="157215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二元一次方程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的解是一组数值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写成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不可分开写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一组数值是方程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使方程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399" name="yt_shape_13399" descr="{&quot;rangeId&quot;:21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0388"/>
                <a:ext cx="10405651" cy="1572153"/>
              </a:xfrm>
              <a:prstGeom prst="rect">
                <a:avLst/>
              </a:prstGeom>
              <a:blipFill>
                <a:blip r:embed="rId3"/>
                <a:stretch>
                  <a:fillRect l="-1053" b="-615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0" name="yt_shape_1334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39" name="yt_image_13339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2" name="yt_shape_13342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43" name="yt_shape_13343"/>
              <p:cNvSpPr txBox="1"/>
              <p:nvPr/>
            </p:nvSpPr>
            <p:spPr>
              <a:xfrm>
                <a:off x="540119" y="1971599"/>
                <a:ext cx="11492915" cy="11637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给出下列方程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94dd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其中二元一次方程有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3343" name="yt_shape_1334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1163717"/>
              </a:xfrm>
              <a:prstGeom prst="rect">
                <a:avLst/>
              </a:prstGeom>
              <a:blipFill>
                <a:blip r:embed="rId3"/>
                <a:stretch>
                  <a:fillRect l="-1645" b="-15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45" name="yt_table_133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8716"/>
              </p:ext>
            </p:extLst>
          </p:nvPr>
        </p:nvGraphicFramePr>
        <p:xfrm>
          <a:off x="540056" y="318610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pic>
        <p:nvPicPr>
          <p:cNvPr id="3" name="yt_shape_1716043926118" title="H_26.259764">
            <a:extLst>
              <a:ext uri="{FF2B5EF4-FFF2-40B4-BE49-F238E27FC236}">
                <a16:creationId xmlns:a16="http://schemas.microsoft.com/office/drawing/2014/main" id="{67D3F166-9B99-6E8D-47F1-F411A3E3FA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7785FC-EDF9-7105-078B-6AC356DFC233}"/>
              </a:ext>
            </a:extLst>
          </p:cNvPr>
          <p:cNvSpPr txBox="1"/>
          <p:nvPr/>
        </p:nvSpPr>
        <p:spPr>
          <a:xfrm>
            <a:off x="5688858" y="26528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7" name="yt_shape_13347"/>
          <p:cNvSpPr txBox="1"/>
          <p:nvPr/>
        </p:nvSpPr>
        <p:spPr>
          <a:xfrm>
            <a:off x="540000" y="900000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48" name="yt_table_13348" title="H_203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5981020"/>
                  </p:ext>
                </p:extLst>
              </p:nvPr>
            </p:nvGraphicFramePr>
            <p:xfrm>
              <a:off x="540056" y="1379303"/>
              <a:ext cx="6918960" cy="2578608"/>
            </p:xfrm>
            <a:graphic>
              <a:graphicData uri="http://schemas.openxmlformats.org/drawingml/2006/table">
                <a:tbl>
                  <a:tblPr/>
                  <a:tblGrid>
                    <a:gridCol w="3899154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3019806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𝑚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𝑚𝑛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𝑦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𝑎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𝑏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𝑡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𝑡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348" name="yt_table_13348" descr="{&quot;rangeId&quot;:5,&quot;type&quot;:&quot;Option&quot;}" title="H_203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5981020"/>
                  </p:ext>
                </p:extLst>
              </p:nvPr>
            </p:nvGraphicFramePr>
            <p:xfrm>
              <a:off x="540056" y="1379303"/>
              <a:ext cx="6918960" cy="2578608"/>
            </p:xfrm>
            <a:graphic>
              <a:graphicData uri="http://schemas.openxmlformats.org/drawingml/2006/table">
                <a:tbl>
                  <a:tblPr/>
                  <a:tblGrid>
                    <a:gridCol w="3899154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3019806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500" b="-6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032" b="-6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8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3678" r="-7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032" t="-143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E45203-BD16-EDBC-4387-E7D6CAD3102C}"/>
              </a:ext>
            </a:extLst>
          </p:cNvPr>
          <p:cNvSpPr txBox="1"/>
          <p:nvPr/>
        </p:nvSpPr>
        <p:spPr>
          <a:xfrm>
            <a:off x="6622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yt_shape_1334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ea4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66B681-0F0E-1840-E80A-23EF401D3287}"/>
              </a:ext>
            </a:extLst>
          </p:cNvPr>
          <p:cNvSpPr txBox="1"/>
          <p:nvPr/>
        </p:nvSpPr>
        <p:spPr>
          <a:xfrm>
            <a:off x="97719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655DFA-A3C7-7760-4175-3F0622947AEE}"/>
              </a:ext>
            </a:extLst>
          </p:cNvPr>
          <p:cNvSpPr txBox="1"/>
          <p:nvPr/>
        </p:nvSpPr>
        <p:spPr>
          <a:xfrm>
            <a:off x="10597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</a:t>
            </a:r>
          </a:p>
        </p:txBody>
      </p:sp>
      <p:sp>
        <p:nvSpPr>
          <p:cNvPr id="13351" name="yt_shape_13351"/>
          <p:cNvSpPr txBox="1"/>
          <p:nvPr/>
        </p:nvSpPr>
        <p:spPr>
          <a:xfrm>
            <a:off x="540000" y="1389434"/>
            <a:ext cx="110751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不是二元一次方程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52" name="yt_table_13352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7083292"/>
                  </p:ext>
                </p:extLst>
              </p:nvPr>
            </p:nvGraphicFramePr>
            <p:xfrm>
              <a:off x="540056" y="1868737"/>
              <a:ext cx="5853558" cy="2121154"/>
            </p:xfrm>
            <a:graphic>
              <a:graphicData uri="http://schemas.openxmlformats.org/drawingml/2006/table">
                <a:tbl>
                  <a:tblPr/>
                  <a:tblGrid>
                    <a:gridCol w="337547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2478088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352" name="yt_table_13352" descr="{&quot;rangeId&quot;:8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7083292"/>
                  </p:ext>
                </p:extLst>
              </p:nvPr>
            </p:nvGraphicFramePr>
            <p:xfrm>
              <a:off x="540056" y="1868737"/>
              <a:ext cx="5853558" cy="2121154"/>
            </p:xfrm>
            <a:graphic>
              <a:graphicData uri="http://schemas.openxmlformats.org/drawingml/2006/table">
                <a:tbl>
                  <a:tblPr/>
                  <a:tblGrid>
                    <a:gridCol w="337547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2478088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466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118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34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118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926207" title="H_26.259764">
            <a:extLst>
              <a:ext uri="{FF2B5EF4-FFF2-40B4-BE49-F238E27FC236}">
                <a16:creationId xmlns:a16="http://schemas.microsoft.com/office/drawing/2014/main" id="{7605C537-3C37-4A5D-BCDE-C0B5D7115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0E0876-248E-30E6-7414-6E3A9F11D7A2}"/>
              </a:ext>
            </a:extLst>
          </p:cNvPr>
          <p:cNvSpPr txBox="1"/>
          <p:nvPr/>
        </p:nvSpPr>
        <p:spPr>
          <a:xfrm>
            <a:off x="10587764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53" name="yt_shape_13353"/>
              <p:cNvSpPr txBox="1"/>
              <p:nvPr/>
            </p:nvSpPr>
            <p:spPr>
              <a:xfrm>
                <a:off x="540000" y="900000"/>
                <a:ext cx="913243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353" name="yt_shape_133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32436" cy="1070934"/>
              </a:xfrm>
              <a:prstGeom prst="rect">
                <a:avLst/>
              </a:prstGeom>
              <a:blipFill>
                <a:blip r:embed="rId2"/>
                <a:stretch>
                  <a:fillRect l="-2069" r="-1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531D8B-334F-D8D2-E2AF-840DCCA1181D}"/>
              </a:ext>
            </a:extLst>
          </p:cNvPr>
          <p:cNvSpPr txBox="1"/>
          <p:nvPr/>
        </p:nvSpPr>
        <p:spPr>
          <a:xfrm>
            <a:off x="8579703" y="853194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356" name="yt_shape_1335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一瓶牛奶的营养成分中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碳水化合物含量是蛋白质的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6f4"/>
              </a:rPr>
              <a:t>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水化合物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蛋白质与脂肪的含量共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设蛋白质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脂肪的含量分别为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47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可列出方程为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57" name="yt_table_13357" title="H_10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2720279"/>
                  </p:ext>
                </p:extLst>
              </p:nvPr>
            </p:nvGraphicFramePr>
            <p:xfrm>
              <a:off x="540056" y="2829000"/>
              <a:ext cx="5948680" cy="1351661"/>
            </p:xfrm>
            <a:graphic>
              <a:graphicData uri="http://schemas.openxmlformats.org/drawingml/2006/table">
                <a:tbl>
                  <a:tblPr/>
                  <a:tblGrid>
                    <a:gridCol w="344043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508250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357" name="yt_table_13357" descr="{&quot;rangeId&quot;:11,&quot;type&quot;:&quot;Option&quot;}" title="H_10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2720279"/>
                  </p:ext>
                </p:extLst>
              </p:nvPr>
            </p:nvGraphicFramePr>
            <p:xfrm>
              <a:off x="540056" y="2829000"/>
              <a:ext cx="5948680" cy="1273684"/>
            </p:xfrm>
            <a:graphic>
              <a:graphicData uri="http://schemas.openxmlformats.org/drawingml/2006/table">
                <a:tbl>
                  <a:tblPr/>
                  <a:tblGrid>
                    <a:gridCol w="344043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508250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2920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136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923" r="-7292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136" t="-101923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926288" title="H_26.259764">
            <a:extLst>
              <a:ext uri="{FF2B5EF4-FFF2-40B4-BE49-F238E27FC236}">
                <a16:creationId xmlns:a16="http://schemas.microsoft.com/office/drawing/2014/main" id="{FA06AC62-327A-BC82-97D4-7A777618B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560698-3E33-33AE-8562-92A1E73DBC20}"/>
              </a:ext>
            </a:extLst>
          </p:cNvPr>
          <p:cNvSpPr txBox="1"/>
          <p:nvPr/>
        </p:nvSpPr>
        <p:spPr>
          <a:xfrm>
            <a:off x="39553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我国古代数学著作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孙子算经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鸡兔同笼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c946"/>
              </a:rPr>
              <a:t>今有鸡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兔同笼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问鸡兔各几何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669d"/>
              </a:rPr>
              <a:t>可列方程组为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59" name="yt_table_13359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169623"/>
                  </p:ext>
                </p:extLst>
              </p:nvPr>
            </p:nvGraphicFramePr>
            <p:xfrm>
              <a:off x="540056" y="2339566"/>
              <a:ext cx="6839966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  <a:gridCol w="2953893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359" name="yt_table_13359" descr="{&quot;rangeId&quot;:1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169623"/>
                  </p:ext>
                </p:extLst>
              </p:nvPr>
            </p:nvGraphicFramePr>
            <p:xfrm>
              <a:off x="540056" y="2339566"/>
              <a:ext cx="6839966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  <a:gridCol w="2953893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6019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546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60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546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AD1D9A2-D2C1-0A2A-8856-68A8CE4B746D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0" name="yt_shape_13360"/>
          <p:cNvSpPr txBox="1"/>
          <p:nvPr/>
        </p:nvSpPr>
        <p:spPr>
          <a:xfrm>
            <a:off x="540000" y="900000"/>
            <a:ext cx="566020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忽略未知数的系数不为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61" name="yt_shape_13361"/>
              <p:cNvSpPr txBox="1"/>
              <p:nvPr/>
            </p:nvSpPr>
            <p:spPr>
              <a:xfrm>
                <a:off x="540119" y="1389434"/>
                <a:ext cx="11492915" cy="19347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01c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3e6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361" name="yt_shape_13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934760"/>
              </a:xfrm>
              <a:prstGeom prst="rect">
                <a:avLst/>
              </a:prstGeom>
              <a:blipFill>
                <a:blip r:embed="rId2"/>
                <a:stretch>
                  <a:fillRect l="-1645" t="-315" b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926364" title="H_26.259764">
            <a:extLst>
              <a:ext uri="{FF2B5EF4-FFF2-40B4-BE49-F238E27FC236}">
                <a16:creationId xmlns:a16="http://schemas.microsoft.com/office/drawing/2014/main" id="{6E5F7788-E876-7BB0-261E-58B33C32BF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1D16C9-4BDE-9889-BB3F-00BC14E596FE}"/>
              </a:ext>
            </a:extLst>
          </p:cNvPr>
          <p:cNvSpPr txBox="1"/>
          <p:nvPr/>
        </p:nvSpPr>
        <p:spPr>
          <a:xfrm>
            <a:off x="1327996" y="188333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4FA9F5-D8DD-3CF2-0BDC-40E6C69C7D69}"/>
              </a:ext>
            </a:extLst>
          </p:cNvPr>
          <p:cNvSpPr txBox="1"/>
          <p:nvPr/>
        </p:nvSpPr>
        <p:spPr>
          <a:xfrm>
            <a:off x="2947246" y="188333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7C81AA-F6CE-FC07-3EA1-ADA86A4F6D6C}"/>
              </a:ext>
            </a:extLst>
          </p:cNvPr>
          <p:cNvSpPr txBox="1"/>
          <p:nvPr/>
        </p:nvSpPr>
        <p:spPr>
          <a:xfrm>
            <a:off x="1669308" y="2834307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872</Words>
  <Application>Microsoft Office PowerPoint</Application>
  <PresentationFormat>宽屏</PresentationFormat>
  <Paragraphs>116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4" baseType="lpstr">
      <vt:lpstr>,isEnd</vt:lpstr>
      <vt:lpstr>_⨹_1_0e258</vt:lpstr>
      <vt:lpstr>_⨹_1_0e6f4</vt:lpstr>
      <vt:lpstr>_⨹_1_23e6a,isEnd</vt:lpstr>
      <vt:lpstr>_⨹_1_2ea4e,isEnd</vt:lpstr>
      <vt:lpstr>_⨹_1_301c3,isEnd</vt:lpstr>
      <vt:lpstr>_⨹_1_5c719,isEnd</vt:lpstr>
      <vt:lpstr>_⨹_1_894dd</vt:lpstr>
      <vt:lpstr>_⨹_1_97522,isEnd</vt:lpstr>
      <vt:lpstr>_⨹_1_bc47b</vt:lpstr>
      <vt:lpstr>_⨹_1_cd4f4,isEnd</vt:lpstr>
      <vt:lpstr>_⨹_1_ed158,isEnd</vt:lpstr>
      <vt:lpstr>_⨹_1_fdf04,isEnd</vt:lpstr>
      <vt:lpstr>_⨹_10_852f0,isEnd</vt:lpstr>
      <vt:lpstr>_⨹_12_24326,isEnd</vt:lpstr>
      <vt:lpstr>_⨹_2_46480,isEnd</vt:lpstr>
      <vt:lpstr>_⨹_3_bc946</vt:lpstr>
      <vt:lpstr>_⨹_4_e417f,isEnd</vt:lpstr>
      <vt:lpstr>_⨹_5_39a53</vt:lpstr>
      <vt:lpstr>_⨹_6_0669d</vt:lpstr>
      <vt:lpstr>_⨹_8_01c93,isEnd</vt:lpstr>
      <vt:lpstr>_⨹_8_08f00</vt:lpstr>
      <vt:lpstr>_⨹_8_6c3ed,isEnd</vt:lpstr>
      <vt:lpstr>_⨹_9_3d970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2024-05-18T14:44:41Z</dcterms:created>
  <dcterms:modified xsi:type="dcterms:W3CDTF">2024-05-22T06:58:02Z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