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7" r:id="rId6"/>
    <p:sldId id="308" r:id="rId7"/>
    <p:sldId id="311" r:id="rId8"/>
    <p:sldId id="313" r:id="rId9"/>
    <p:sldId id="314" r:id="rId10"/>
    <p:sldId id="316" r:id="rId11"/>
    <p:sldId id="319" r:id="rId12"/>
    <p:sldId id="321" r:id="rId13"/>
    <p:sldId id="324" r:id="rId14"/>
    <p:sldId id="32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66" name="yt_image_13566" title="H_56.8825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8569" y="900000"/>
            <a:ext cx="2554860" cy="72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68" name="yt_image_13568" title="H_31.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825400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0" name="yt_shape_13570"/>
          <p:cNvSpPr txBox="1"/>
          <p:nvPr/>
        </p:nvSpPr>
        <p:spPr>
          <a:xfrm>
            <a:off x="540000" y="2270436"/>
            <a:ext cx="754052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列二元一次方程组解应用题的基本步骤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审清题意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明确各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判断已知量和未知量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设出两个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找出涵盖题目含义的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根据等量关系列出两个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解的合理性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8D0ADE-D208-3AEF-5038-A378BEC7AE73}"/>
              </a:ext>
            </a:extLst>
          </p:cNvPr>
          <p:cNvSpPr txBox="1"/>
          <p:nvPr/>
        </p:nvSpPr>
        <p:spPr>
          <a:xfrm>
            <a:off x="4564789" y="26991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4398B1-DD70-F0B7-B179-9C0D80D4E2C0}"/>
              </a:ext>
            </a:extLst>
          </p:cNvPr>
          <p:cNvSpPr txBox="1"/>
          <p:nvPr/>
        </p:nvSpPr>
        <p:spPr>
          <a:xfrm>
            <a:off x="6393589" y="317460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未知数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2C81C8-BF62-8292-D789-C315FA5169DB}"/>
              </a:ext>
            </a:extLst>
          </p:cNvPr>
          <p:cNvSpPr txBox="1"/>
          <p:nvPr/>
        </p:nvSpPr>
        <p:spPr>
          <a:xfrm>
            <a:off x="4869589" y="36500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C41E54-69F0-9D6A-5C35-6D3BC75B538A}"/>
              </a:ext>
            </a:extLst>
          </p:cNvPr>
          <p:cNvSpPr txBox="1"/>
          <p:nvPr/>
        </p:nvSpPr>
        <p:spPr>
          <a:xfrm>
            <a:off x="5174389" y="412558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二元一次方程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1254C7-C33D-9C88-1E1F-8B865BBB2E3B}"/>
              </a:ext>
            </a:extLst>
          </p:cNvPr>
          <p:cNvSpPr txBox="1"/>
          <p:nvPr/>
        </p:nvSpPr>
        <p:spPr>
          <a:xfrm>
            <a:off x="4259989" y="46010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未知数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95862A-1177-ECF0-9CFE-5EF8F4DC5B72}"/>
              </a:ext>
            </a:extLst>
          </p:cNvPr>
          <p:cNvSpPr txBox="1"/>
          <p:nvPr/>
        </p:nvSpPr>
        <p:spPr>
          <a:xfrm>
            <a:off x="2126389" y="50765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检验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15" name="yt_shape_13615"/>
              <p:cNvSpPr txBox="1"/>
              <p:nvPr/>
            </p:nvSpPr>
            <p:spPr>
              <a:xfrm>
                <a:off x="540000" y="620688"/>
                <a:ext cx="10419519" cy="53405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体育器材室有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两种型号的实心球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只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型球与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只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型球的质量共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_⨹_1_bace8,isEnd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</a:b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只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型球与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只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型球的质量共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千克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每只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型球的质量分别是多少千克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设每只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型球、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型球的质量分别是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千克、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根据题意可得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每只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型球的质量是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千克、每只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型球的质量是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型球的质量共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型球各有多少只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现有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型球、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型球的质量共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型球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型球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均为整数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型球、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型球各有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615" name="yt_shape_136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0688"/>
                <a:ext cx="10419519" cy="5340501"/>
              </a:xfrm>
              <a:prstGeom prst="rect">
                <a:avLst/>
              </a:prstGeom>
              <a:blipFill>
                <a:blip r:embed="rId2"/>
                <a:stretch>
                  <a:fillRect l="-1814" t="-1027" r="-8367" b="-20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5F10A8-BB09-98EF-C02D-7721607D71E1}"/>
              </a:ext>
            </a:extLst>
          </p:cNvPr>
          <p:cNvSpPr txBox="1"/>
          <p:nvPr/>
        </p:nvSpPr>
        <p:spPr>
          <a:xfrm>
            <a:off x="449989" y="1915120"/>
            <a:ext cx="1049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设每只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型球、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型球的质量分别是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根据题意可得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C3EFFB-B29F-CF29-4D41-87E3523DE990}"/>
                  </a:ext>
                </a:extLst>
              </p:cNvPr>
              <p:cNvSpPr txBox="1"/>
              <p:nvPr/>
            </p:nvSpPr>
            <p:spPr>
              <a:xfrm>
                <a:off x="449989" y="2390608"/>
                <a:ext cx="398157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C3EFFB-B29F-CF29-4D41-87E3523DE9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90608"/>
                <a:ext cx="3981578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D09A532-C827-8135-E986-F9E42C4DE832}"/>
              </a:ext>
            </a:extLst>
          </p:cNvPr>
          <p:cNvSpPr txBox="1"/>
          <p:nvPr/>
        </p:nvSpPr>
        <p:spPr>
          <a:xfrm>
            <a:off x="449989" y="3451185"/>
            <a:ext cx="8209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每只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型球的质量是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千克、每只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型球的质量是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D7812D-6D26-7ED7-8106-0BFC9AD5269C}"/>
              </a:ext>
            </a:extLst>
          </p:cNvPr>
          <p:cNvSpPr txBox="1"/>
          <p:nvPr/>
        </p:nvSpPr>
        <p:spPr>
          <a:xfrm>
            <a:off x="449989" y="4402161"/>
            <a:ext cx="699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现有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型球、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型球的质量共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DE4420-45BE-DCC2-4D4F-A8E239C042B9}"/>
              </a:ext>
            </a:extLst>
          </p:cNvPr>
          <p:cNvSpPr txBox="1"/>
          <p:nvPr/>
        </p:nvSpPr>
        <p:spPr>
          <a:xfrm>
            <a:off x="449989" y="4877649"/>
            <a:ext cx="6914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型球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型球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B56465-6742-342A-770E-F4D47273D282}"/>
              </a:ext>
            </a:extLst>
          </p:cNvPr>
          <p:cNvSpPr txBox="1"/>
          <p:nvPr/>
        </p:nvSpPr>
        <p:spPr>
          <a:xfrm>
            <a:off x="449989" y="5353137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均为整数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4161ED-DB2A-DE69-4A28-850557EE1A5F}"/>
              </a:ext>
            </a:extLst>
          </p:cNvPr>
          <p:cNvSpPr txBox="1"/>
          <p:nvPr/>
        </p:nvSpPr>
        <p:spPr>
          <a:xfrm>
            <a:off x="449989" y="5828625"/>
            <a:ext cx="235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557813-18B7-79C9-8D65-D5A5FBEA6765}"/>
              </a:ext>
            </a:extLst>
          </p:cNvPr>
          <p:cNvSpPr txBox="1"/>
          <p:nvPr/>
        </p:nvSpPr>
        <p:spPr>
          <a:xfrm>
            <a:off x="449989" y="6304113"/>
            <a:ext cx="4856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型球、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型球各有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2" name="yt_shape_1362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21" name="yt_image_13621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24" name="yt_shape_13624"/>
              <p:cNvSpPr txBox="1"/>
              <p:nvPr/>
            </p:nvSpPr>
            <p:spPr>
              <a:xfrm>
                <a:off x="540119" y="1482165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某数学兴趣小组研究我国古代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算法统宗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4a6e"/>
                  </a:rPr>
                  <a:t>里这样一首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我问开店李三公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众客都来到店中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一房七客多七客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一房九客一房空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b167"/>
                  </a:rPr>
                  <a:t>诗中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后两句的意思是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如果每一间客房住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人无房可住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d15ef"/>
                  </a:rPr>
                  <a:t>如果每一间客房住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那么就空出一间房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该店有客房多少间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房客多少人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设该店有客房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房客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该店有客房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房客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624" name="yt_shape_13624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380238"/>
              </a:xfrm>
              <a:prstGeom prst="rect">
                <a:avLst/>
              </a:prstGeom>
              <a:blipFill>
                <a:blip r:embed="rId3"/>
                <a:stretch>
                  <a:fillRect l="-1645" t="-1113" b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4B3B5A-5783-A680-6792-689FF67F9CB1}"/>
              </a:ext>
            </a:extLst>
          </p:cNvPr>
          <p:cNvSpPr txBox="1"/>
          <p:nvPr/>
        </p:nvSpPr>
        <p:spPr>
          <a:xfrm>
            <a:off x="450108" y="3812799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设该店有客房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房客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311868-AF2C-54B2-F89C-361EBA1570A9}"/>
                  </a:ext>
                </a:extLst>
              </p:cNvPr>
              <p:cNvSpPr txBox="1"/>
              <p:nvPr/>
            </p:nvSpPr>
            <p:spPr>
              <a:xfrm>
                <a:off x="450108" y="4288287"/>
                <a:ext cx="591712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50311868-AF2C-54B2-F89C-361EBA1570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8287"/>
                <a:ext cx="5917120" cy="1154189"/>
              </a:xfrm>
              <a:prstGeom prst="rect">
                <a:avLst/>
              </a:prstGeom>
              <a:blipFill>
                <a:blip r:embed="rId4"/>
                <a:stretch>
                  <a:fillRect l="-1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63CD6B0-E234-2067-DBC6-2F291B8EF992}"/>
              </a:ext>
            </a:extLst>
          </p:cNvPr>
          <p:cNvSpPr txBox="1"/>
          <p:nvPr/>
        </p:nvSpPr>
        <p:spPr>
          <a:xfrm>
            <a:off x="450108" y="5348864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该店有客房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房客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8" name="yt_shape_13628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假设店主李三公将客房进行改造后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房间数大大增加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每间客房收费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2d2e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每间客房最多入住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一次性定客房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房费按八折优惠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cea9"/>
              </a:rPr>
              <a:t>若诗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众客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再次一起入住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则他们如何订房更合算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若每间客房住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名房客至少需客房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需付费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3_fa0ff"/>
              </a:rPr>
              <a:t>320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若一次性定客房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则需付费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诗中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众客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再次一起入住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他们选择一次性订房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间更合算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9321E9-B61C-69A1-6889-0B2A41E073AE}"/>
              </a:ext>
            </a:extLst>
          </p:cNvPr>
          <p:cNvSpPr txBox="1"/>
          <p:nvPr/>
        </p:nvSpPr>
        <p:spPr>
          <a:xfrm>
            <a:off x="450108" y="2279658"/>
            <a:ext cx="10771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若每间客房住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名房客至少需客房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需付费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fa0ff"/>
              </a:rPr>
              <a:t>320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B109F1-192B-7522-0403-1EA6043BE198}"/>
              </a:ext>
            </a:extLst>
          </p:cNvPr>
          <p:cNvSpPr txBox="1"/>
          <p:nvPr/>
        </p:nvSpPr>
        <p:spPr>
          <a:xfrm>
            <a:off x="450108" y="275514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9F2806-FDFA-DC83-DF73-319E4C4D2D20}"/>
              </a:ext>
            </a:extLst>
          </p:cNvPr>
          <p:cNvSpPr txBox="1"/>
          <p:nvPr/>
        </p:nvSpPr>
        <p:spPr>
          <a:xfrm>
            <a:off x="450108" y="323063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若一次性定客房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B9420C-021F-9493-10A7-F856B77BF2D8}"/>
              </a:ext>
            </a:extLst>
          </p:cNvPr>
          <p:cNvSpPr txBox="1"/>
          <p:nvPr/>
        </p:nvSpPr>
        <p:spPr>
          <a:xfrm>
            <a:off x="450108" y="3706122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则需付费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3456E9-D4D0-A42F-048D-3A8C44DBE1F1}"/>
              </a:ext>
            </a:extLst>
          </p:cNvPr>
          <p:cNvSpPr txBox="1"/>
          <p:nvPr/>
        </p:nvSpPr>
        <p:spPr>
          <a:xfrm>
            <a:off x="450108" y="4181610"/>
            <a:ext cx="917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诗中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众客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再次一起入住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他们选择一次性订房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间更合算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2" name="yt_shape_13632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3631" name="yt_image_1363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42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4" name="yt_shape_13634"/>
          <p:cNvSpPr txBox="1"/>
          <p:nvPr/>
        </p:nvSpPr>
        <p:spPr>
          <a:xfrm>
            <a:off x="547268" y="2060271"/>
            <a:ext cx="707037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用二元一次方程组解决数学问题的关键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理解题中的关键字词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分析题中的数量关系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分析题意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找出反映题意的两个等量关系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8" name="yt_shape_13578"/>
          <p:cNvSpPr txBox="1"/>
          <p:nvPr/>
        </p:nvSpPr>
        <p:spPr>
          <a:xfrm>
            <a:off x="5325513" y="332656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3577" name="yt_image_13577" title="H_31.05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374054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580" name="yt_shape_13580"/>
              <p:cNvSpPr txBox="1"/>
              <p:nvPr/>
            </p:nvSpPr>
            <p:spPr>
              <a:xfrm>
                <a:off x="540119" y="819080"/>
                <a:ext cx="11492915" cy="49710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吉林省中考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某商家销售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两种查干湖野生鱼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如果购买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种鱼和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a61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种鱼需花费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如果购买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种鱼和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种鱼需花费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分别求每箱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cc4c"/>
                  </a:rPr>
                  <a:t>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鱼和每箱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种鱼的价格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D028C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设每箱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种鱼的价格为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每箱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种鱼的价格为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8e7e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=2300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每箱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种鱼的价格是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每箱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种鱼的价格是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80" name="yt_shape_135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19080"/>
                <a:ext cx="11492915" cy="4971041"/>
              </a:xfrm>
              <a:prstGeom prst="rect">
                <a:avLst/>
              </a:prstGeom>
              <a:blipFill>
                <a:blip r:embed="rId3"/>
                <a:stretch>
                  <a:fillRect l="-1645" t="-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3587"/>
          <p:cNvSpPr txBox="1"/>
          <p:nvPr/>
        </p:nvSpPr>
        <p:spPr>
          <a:xfrm>
            <a:off x="407368" y="4869160"/>
            <a:ext cx="11111999" cy="10834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种鱼的钱数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种鱼的钱数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0585"/>
              </a:rPr>
              <a:t>种鱼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的钱数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种鱼的钱数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列方程组求解即可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Segoe UI Symbol" pitchFamily="24"/>
                <a:ea typeface="黑体" pitchFamily="24"/>
              </a:rPr>
              <a:t> </a:t>
            </a:r>
            <a:r>
              <a:rPr lang="en-US" altLang="zh-CN" sz="3350" b="0" i="0" u="none" dirty="0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</a:t>
            </a:r>
            <a:r>
              <a:rPr lang="en-US" altLang="zh-CN" sz="1000" b="0" i="0" u="none" dirty="0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8" name="yt_shape_13588"/>
          <p:cNvSpPr txBox="1"/>
          <p:nvPr/>
        </p:nvSpPr>
        <p:spPr>
          <a:xfrm>
            <a:off x="540000" y="1323062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用二元一次方程组解决古代问题</a:t>
            </a:r>
          </a:p>
        </p:txBody>
      </p:sp>
      <p:sp>
        <p:nvSpPr>
          <p:cNvPr id="13589" name="yt_shape_13589"/>
          <p:cNvSpPr txBox="1"/>
          <p:nvPr/>
        </p:nvSpPr>
        <p:spPr>
          <a:xfrm>
            <a:off x="540119" y="181249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中国清代算书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御制数理精蕴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中有这样一题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马四匹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502e"/>
              </a:rPr>
              <a:t>牛六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共价四十八两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我国古代货币单位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马三匹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牛五头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共价三十八两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2417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牛各价几何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设马每匹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牛每头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根据题意可列方程组为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90" name="yt_table_13590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4719515"/>
                  </p:ext>
                </p:extLst>
              </p:nvPr>
            </p:nvGraphicFramePr>
            <p:xfrm>
              <a:off x="540056" y="3252062"/>
              <a:ext cx="7449566" cy="2121154"/>
            </p:xfrm>
            <a:graphic>
              <a:graphicData uri="http://schemas.openxmlformats.org/drawingml/2006/table">
                <a:tbl>
                  <a:tblPr/>
                  <a:tblGrid>
                    <a:gridCol w="4190873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  <a:gridCol w="3258693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=38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=48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=48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=48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590" name="yt_table_13590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4719515"/>
                  </p:ext>
                </p:extLst>
              </p:nvPr>
            </p:nvGraphicFramePr>
            <p:xfrm>
              <a:off x="540056" y="3252062"/>
              <a:ext cx="7449566" cy="2121154"/>
            </p:xfrm>
            <a:graphic>
              <a:graphicData uri="http://schemas.openxmlformats.org/drawingml/2006/table">
                <a:tbl>
                  <a:tblPr/>
                  <a:tblGrid>
                    <a:gridCol w="4190873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  <a:gridCol w="3258693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7762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8598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7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8598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6043967417" title="H_40.090946">
            <a:extLst>
              <a:ext uri="{FF2B5EF4-FFF2-40B4-BE49-F238E27FC236}">
                <a16:creationId xmlns:a16="http://schemas.microsoft.com/office/drawing/2014/main" id="{F0B04790-C267-BEE3-2970-0A1C36EFDD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42844"/>
            <a:ext cx="2424302" cy="509155"/>
          </a:xfrm>
          <a:prstGeom prst="rect">
            <a:avLst/>
          </a:prstGeom>
        </p:spPr>
      </p:pic>
      <p:pic>
        <p:nvPicPr>
          <p:cNvPr id="5" name="yt_shape_1716043967467" title="H_26.259764">
            <a:extLst>
              <a:ext uri="{FF2B5EF4-FFF2-40B4-BE49-F238E27FC236}">
                <a16:creationId xmlns:a16="http://schemas.microsoft.com/office/drawing/2014/main" id="{B60FDBD9-52BE-1B59-5760-DB2ABC5F83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7351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A5508D-510F-6E63-8D78-BE2B63CBCC98}"/>
              </a:ext>
            </a:extLst>
          </p:cNvPr>
          <p:cNvSpPr txBox="1"/>
          <p:nvPr/>
        </p:nvSpPr>
        <p:spPr>
          <a:xfrm>
            <a:off x="10664082" y="27166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91" name="yt_shape_13591"/>
              <p:cNvSpPr txBox="1"/>
              <p:nvPr/>
            </p:nvSpPr>
            <p:spPr>
              <a:xfrm>
                <a:off x="540119" y="900000"/>
                <a:ext cx="11492915" cy="50364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数学文化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徐州市中考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孙子算经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是中国古代重要的数学著作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2783,isEnd"/>
                  </a:rPr>
                  <a:t>该书第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三卷记载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今有兽六首四足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禽四首二足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上有七十六首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下有四十六足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ee5c,isEnd"/>
                  </a:rPr>
                  <a:t>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兽各几何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译文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今有一种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脚的兽与一种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脚的鸟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若兽与鸟共有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5e52,isEnd"/>
                  </a:rPr>
                  <a:t>76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个头与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鸟各有多少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根据译文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解决下列问题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设兽有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鸟有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可列方程组为</a:t>
                </a:r>
                <a:r>
                  <a:rPr sz="6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鸟各有多少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兽有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鸟有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591" name="yt_shape_135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36443"/>
              </a:xfrm>
              <a:prstGeom prst="rect">
                <a:avLst/>
              </a:prstGeom>
              <a:blipFill>
                <a:blip r:embed="rId2"/>
                <a:stretch>
                  <a:fillRect l="-1645" t="-1090" b="-2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9C5E0D-4C1C-52C0-CA78-AB345F328744}"/>
                  </a:ext>
                </a:extLst>
              </p:cNvPr>
              <p:cNvSpPr txBox="1"/>
              <p:nvPr/>
            </p:nvSpPr>
            <p:spPr>
              <a:xfrm>
                <a:off x="6549282" y="2492896"/>
                <a:ext cx="2993454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9C5E0D-4C1C-52C0-CA78-AB345F3287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9282" y="2492896"/>
                <a:ext cx="2993454" cy="13285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61D4C86-3EDA-CA31-4D8D-87C92DC324C1}"/>
              </a:ext>
            </a:extLst>
          </p:cNvPr>
          <p:cNvSpPr txBox="1"/>
          <p:nvPr/>
        </p:nvSpPr>
        <p:spPr>
          <a:xfrm>
            <a:off x="450108" y="4465582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10E219-E8C2-79EF-CB95-ED622197BD06}"/>
              </a:ext>
            </a:extLst>
          </p:cNvPr>
          <p:cNvSpPr txBox="1"/>
          <p:nvPr/>
        </p:nvSpPr>
        <p:spPr>
          <a:xfrm>
            <a:off x="450108" y="4941070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C247F5-63F3-F148-2869-2D109A449368}"/>
              </a:ext>
            </a:extLst>
          </p:cNvPr>
          <p:cNvSpPr txBox="1"/>
          <p:nvPr/>
        </p:nvSpPr>
        <p:spPr>
          <a:xfrm>
            <a:off x="450108" y="5416558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兽有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" name="yt_shape_13598"/>
          <p:cNvSpPr txBox="1"/>
          <p:nvPr/>
        </p:nvSpPr>
        <p:spPr>
          <a:xfrm>
            <a:off x="540000" y="900000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用二元一次方程组解决和差倍分问题</a:t>
            </a:r>
          </a:p>
        </p:txBody>
      </p:sp>
      <p:sp>
        <p:nvSpPr>
          <p:cNvPr id="13599" name="yt_shape_13599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五一小长假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小华和家人到公园游玩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湖边有大小两种游船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ee40"/>
              </a:rPr>
              <a:t>小华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艘大船与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艘小船一次共可以满载游客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艘大船与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ac70"/>
              </a:rPr>
              <a:t>艘小船一次共可以满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载游客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艘大船与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艘小船一次共可以满载游客的人数为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00" name="yt_table_136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206141"/>
              </p:ext>
            </p:extLst>
          </p:nvPr>
        </p:nvGraphicFramePr>
        <p:xfrm>
          <a:off x="540056" y="282900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sp>
        <p:nvSpPr>
          <p:cNvPr id="13602" name="yt_shape_13602"/>
          <p:cNvSpPr txBox="1"/>
          <p:nvPr/>
        </p:nvSpPr>
        <p:spPr>
          <a:xfrm>
            <a:off x="540119" y="33551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有大小两种货车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辆大货车与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辆小货车一次可以运货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辆大货车与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b070,isEnd"/>
              </a:rPr>
              <a:t>辆小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货车一次可以运货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辆大货车与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辆小货车一次可以运货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967534" title="H_26.259764">
            <a:extLst>
              <a:ext uri="{FF2B5EF4-FFF2-40B4-BE49-F238E27FC236}">
                <a16:creationId xmlns:a16="http://schemas.microsoft.com/office/drawing/2014/main" id="{735B834B-5A5F-DACF-9201-A07EAFCC9E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EB8EB4-216A-F1BE-9DBD-461CB304FDF7}"/>
              </a:ext>
            </a:extLst>
          </p:cNvPr>
          <p:cNvSpPr txBox="1"/>
          <p:nvPr/>
        </p:nvSpPr>
        <p:spPr>
          <a:xfrm>
            <a:off x="9594107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9B86C6-E845-C608-44C0-23C9D8E0F757}"/>
              </a:ext>
            </a:extLst>
          </p:cNvPr>
          <p:cNvSpPr txBox="1"/>
          <p:nvPr/>
        </p:nvSpPr>
        <p:spPr>
          <a:xfrm>
            <a:off x="9289307" y="37838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3" name="yt_shape_13603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列方程组时弄错等量关系</a:t>
            </a:r>
          </a:p>
        </p:txBody>
      </p:sp>
      <p:sp>
        <p:nvSpPr>
          <p:cNvPr id="13604" name="yt_shape_13604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我国古代数学著作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c951,isEnd"/>
              </a:rPr>
              <a:t>中有这样一个问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今有共买物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物价各几何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7b69,isEnd"/>
              </a:rPr>
              <a:t>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思是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几个人一起去购买某物品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则还差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313d,isEnd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物品的价格分别是多少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该问题中的人数为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3967592" title="H_26.259764">
            <a:extLst>
              <a:ext uri="{FF2B5EF4-FFF2-40B4-BE49-F238E27FC236}">
                <a16:creationId xmlns:a16="http://schemas.microsoft.com/office/drawing/2014/main" id="{93D7CE6F-8540-76FE-E428-B491AAEA55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19BD22-7418-29CE-7F0B-66B56DCEA884}"/>
              </a:ext>
            </a:extLst>
          </p:cNvPr>
          <p:cNvSpPr txBox="1"/>
          <p:nvPr/>
        </p:nvSpPr>
        <p:spPr>
          <a:xfrm>
            <a:off x="8527307" y="276909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5" name="yt_shape_13605"/>
          <p:cNvSpPr txBox="1"/>
          <p:nvPr/>
        </p:nvSpPr>
        <p:spPr>
          <a:xfrm>
            <a:off x="540119" y="900000"/>
            <a:ext cx="11651881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今有共买羊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不足四十五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5706,isEnd"/>
              </a:rPr>
              <a:t>不足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羊价各几何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其大意是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今有人合伙买羊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1e3e,isEnd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问合伙人数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羊价各是多少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35ab,isEnd"/>
              </a:rPr>
              <a:t>此问题中羊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35ab,isEnd"/>
              </a:rPr>
              <a:t>价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AE24A9-B770-1450-A445-C9E009126574}"/>
              </a:ext>
            </a:extLst>
          </p:cNvPr>
          <p:cNvSpPr txBox="1"/>
          <p:nvPr/>
        </p:nvSpPr>
        <p:spPr>
          <a:xfrm>
            <a:off x="10848528" y="182206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7" name="yt_shape_1360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06" name="yt_image_13606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9" name="yt_shape_13609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某学校课后兴趣小组在开展手工制作活动中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美术老师要求用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0213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张卡纸制作圆柱体包装盒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准备把这些卡纸分成两部分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一部分做侧面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c1e8"/>
              </a:rPr>
              <a:t>另一部分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做底面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已知每张卡纸可以裁出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或者裁出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个底面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个侧面和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b5bb"/>
              </a:rPr>
              <a:t>个底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面可以做成一个包装盒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这些卡纸最多可以做成包装盒的个数为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10" name="yt_table_136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50913"/>
              </p:ext>
            </p:extLst>
          </p:nvPr>
        </p:nvGraphicFramePr>
        <p:xfrm>
          <a:off x="540056" y="3401863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A4C89DC-9528-1918-D593-57F0B1F1F279}"/>
              </a:ext>
            </a:extLst>
          </p:cNvPr>
          <p:cNvSpPr txBox="1"/>
          <p:nvPr/>
        </p:nvSpPr>
        <p:spPr>
          <a:xfrm>
            <a:off x="9594107" y="2861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2" name="yt_shape_13612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我国明代数学读本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算法统宗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一书中有这样一道题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904b,isEnd"/>
              </a:rPr>
              <a:t>一支竿子一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索比竿子长一托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对折索子来量竿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却比竿子短一托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f400,isEnd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索长为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鸡鸭共一栏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鸡为鸭之半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八鸭展翅走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六鸡在下蛋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再点鸡鸭数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0554,isEnd"/>
              </a:rPr>
              <a:t>鸭为鸡三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鸭分别为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8D96E8-6096-7A68-AC93-22CC221BDE51}"/>
              </a:ext>
            </a:extLst>
          </p:cNvPr>
          <p:cNvSpPr txBox="1"/>
          <p:nvPr/>
        </p:nvSpPr>
        <p:spPr>
          <a:xfrm>
            <a:off x="16693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477A42-62FF-AF22-F74A-E57E6B390B98}"/>
              </a:ext>
            </a:extLst>
          </p:cNvPr>
          <p:cNvSpPr txBox="1"/>
          <p:nvPr/>
        </p:nvSpPr>
        <p:spPr>
          <a:xfrm>
            <a:off x="3345708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AEA01E-0212-DB13-FD47-EC7A963191F3}"/>
              </a:ext>
            </a:extLst>
          </p:cNvPr>
          <p:cNvSpPr txBox="1"/>
          <p:nvPr/>
        </p:nvSpPr>
        <p:spPr>
          <a:xfrm>
            <a:off x="4869708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939</Words>
  <Application>Microsoft Office PowerPoint</Application>
  <PresentationFormat>宽屏</PresentationFormat>
  <Paragraphs>110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60" baseType="lpstr">
      <vt:lpstr>,isEnd</vt:lpstr>
      <vt:lpstr>_⨹_1_12417</vt:lpstr>
      <vt:lpstr>_⨹_1_1a612</vt:lpstr>
      <vt:lpstr>_⨹_1_1cc4c</vt:lpstr>
      <vt:lpstr>_⨹_1_3313d,isEnd</vt:lpstr>
      <vt:lpstr>_⨹_1_4ee5c,isEnd</vt:lpstr>
      <vt:lpstr>_⨹_1_77b69,isEnd</vt:lpstr>
      <vt:lpstr>_⨹_1_a8e7e</vt:lpstr>
      <vt:lpstr>_⨹_1_b2d2e</vt:lpstr>
      <vt:lpstr>_⨹_1_bace8,isEnd</vt:lpstr>
      <vt:lpstr>_⨹_2_0cea9</vt:lpstr>
      <vt:lpstr>_⨹_2_2502e</vt:lpstr>
      <vt:lpstr>_⨹_2_7b167</vt:lpstr>
      <vt:lpstr>_⨹_2_80213</vt:lpstr>
      <vt:lpstr>_⨹_2_85706,isEnd</vt:lpstr>
      <vt:lpstr>_⨹_2_8b070,isEnd</vt:lpstr>
      <vt:lpstr>_⨹_2_a0585</vt:lpstr>
      <vt:lpstr>_⨹_2_a1e3e,isEnd</vt:lpstr>
      <vt:lpstr>_⨹_2_ab5bb</vt:lpstr>
      <vt:lpstr>_⨹_2_af400,isEnd</vt:lpstr>
      <vt:lpstr>_⨹_2_cee40</vt:lpstr>
      <vt:lpstr>_⨹_2_d5e52,isEnd</vt:lpstr>
      <vt:lpstr>_⨹_3_82783,isEnd</vt:lpstr>
      <vt:lpstr>_⨹_3_fa0ff</vt:lpstr>
      <vt:lpstr>_⨹_4_20554,isEnd</vt:lpstr>
      <vt:lpstr>_⨹_4_ac1e8</vt:lpstr>
      <vt:lpstr>_⨹_5_3904b,isEnd</vt:lpstr>
      <vt:lpstr>_⨹_5_74a6e</vt:lpstr>
      <vt:lpstr>_⨹_6_235ab,isEnd</vt:lpstr>
      <vt:lpstr>_⨹_7_8c951,isEnd</vt:lpstr>
      <vt:lpstr>_⨹_8_d15ef</vt:lpstr>
      <vt:lpstr>_⨹_9_5ac70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Segoe UI Symbol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13</cp:revision>
  <dcterms:created xsi:type="dcterms:W3CDTF">2024-05-18T14:44:41Z</dcterms:created>
  <dcterms:modified xsi:type="dcterms:W3CDTF">2024-05-22T06:59:11Z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