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4" r:id="rId6"/>
    <p:sldId id="316" r:id="rId7"/>
    <p:sldId id="321" r:id="rId8"/>
    <p:sldId id="32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8" name="yt_image_1056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0" name="yt_shape_10570"/>
          <p:cNvSpPr txBox="1"/>
          <p:nvPr/>
        </p:nvSpPr>
        <p:spPr>
          <a:xfrm>
            <a:off x="540119" y="14313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它们都可以用有限小数和无限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6da8,isEnd"/>
              </a:rPr>
              <a:t>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888F8-41ED-8376-9F34-C36A3B92D070}"/>
              </a:ext>
            </a:extLst>
          </p:cNvPr>
          <p:cNvSpPr txBox="1"/>
          <p:nvPr/>
        </p:nvSpPr>
        <p:spPr>
          <a:xfrm>
            <a:off x="1135908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868D36-6B74-65C2-22EA-88398BB9A972}"/>
              </a:ext>
            </a:extLst>
          </p:cNvPr>
          <p:cNvSpPr txBox="1"/>
          <p:nvPr/>
        </p:nvSpPr>
        <p:spPr>
          <a:xfrm>
            <a:off x="2659908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011DAD-36AB-7775-8175-F11D83F39C20}"/>
              </a:ext>
            </a:extLst>
          </p:cNvPr>
          <p:cNvSpPr txBox="1"/>
          <p:nvPr/>
        </p:nvSpPr>
        <p:spPr>
          <a:xfrm>
            <a:off x="9822707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循环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2DE866-F917-EAB7-3C71-0525EBE9397F}"/>
              </a:ext>
            </a:extLst>
          </p:cNvPr>
          <p:cNvSpPr txBox="1"/>
          <p:nvPr/>
        </p:nvSpPr>
        <p:spPr>
          <a:xfrm>
            <a:off x="4580783" y="23355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49AE7C-4A28-4890-25BE-5B0A69ABF853}"/>
              </a:ext>
            </a:extLst>
          </p:cNvPr>
          <p:cNvSpPr txBox="1"/>
          <p:nvPr/>
        </p:nvSpPr>
        <p:spPr>
          <a:xfrm>
            <a:off x="7019182" y="23355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8354BB-71AD-6B2F-D79B-9C011E797F9E}"/>
              </a:ext>
            </a:extLst>
          </p:cNvPr>
          <p:cNvSpPr txBox="1"/>
          <p:nvPr/>
        </p:nvSpPr>
        <p:spPr>
          <a:xfrm>
            <a:off x="10010032" y="23355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72" name="yt_image_1057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5" name="yt_shape_10575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无理数的发现</a:t>
            </a:r>
          </a:p>
        </p:txBody>
      </p:sp>
      <p:sp>
        <p:nvSpPr>
          <p:cNvPr id="10576" name="yt_shape_10576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f7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7" name="yt_table_105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287049"/>
              </p:ext>
            </p:extLst>
          </p:nvPr>
        </p:nvGraphicFramePr>
        <p:xfrm>
          <a:off x="540056" y="2931034"/>
          <a:ext cx="51152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10579" name="yt_shape_10579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4fa7"/>
              </a:rPr>
              <a:t>边长不是有理数的边数是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1" name="yt_table_105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47138"/>
              </p:ext>
            </p:extLst>
          </p:nvPr>
        </p:nvGraphicFramePr>
        <p:xfrm>
          <a:off x="540056" y="4892023"/>
          <a:ext cx="4048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pic>
        <p:nvPicPr>
          <p:cNvPr id="10580" name="yt_image_10580_skip" title="H_128.2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1115" y="4892023"/>
            <a:ext cx="1298653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584818" title="H_26.259764">
            <a:extLst>
              <a:ext uri="{FF2B5EF4-FFF2-40B4-BE49-F238E27FC236}">
                <a16:creationId xmlns:a16="http://schemas.microsoft.com/office/drawing/2014/main" id="{C881359E-5910-45A8-BC80-B84A140BDC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5185D7-0914-5CB5-6C0E-A9958D91A9AF}"/>
              </a:ext>
            </a:extLst>
          </p:cNvPr>
          <p:cNvSpPr txBox="1"/>
          <p:nvPr/>
        </p:nvSpPr>
        <p:spPr>
          <a:xfrm>
            <a:off x="10597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550DA9-9E39-D5AF-AB1E-2EEE00218208}"/>
              </a:ext>
            </a:extLst>
          </p:cNvPr>
          <p:cNvSpPr txBox="1"/>
          <p:nvPr/>
        </p:nvSpPr>
        <p:spPr>
          <a:xfrm>
            <a:off x="1059708" y="4361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3" name="yt_shape_1058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已知一个圆的面积为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则其半径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它的对角线长的平方是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其中边长是有理数的正方形有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边长不是有理数的正方形有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3993AE-F832-27CA-BEEB-4010D049E7E2}"/>
              </a:ext>
            </a:extLst>
          </p:cNvPr>
          <p:cNvSpPr txBox="1"/>
          <p:nvPr/>
        </p:nvSpPr>
        <p:spPr>
          <a:xfrm>
            <a:off x="59238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444D9F-5D17-9ED5-E67B-A3438B31E51A}"/>
              </a:ext>
            </a:extLst>
          </p:cNvPr>
          <p:cNvSpPr txBox="1"/>
          <p:nvPr/>
        </p:nvSpPr>
        <p:spPr>
          <a:xfrm>
            <a:off x="81463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7940DB-5CFD-3AE0-85AF-AFB940340487}"/>
              </a:ext>
            </a:extLst>
          </p:cNvPr>
          <p:cNvSpPr txBox="1"/>
          <p:nvPr/>
        </p:nvSpPr>
        <p:spPr>
          <a:xfrm>
            <a:off x="10432307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CAFD16-F5C0-15D2-0C25-9A15D15A2588}"/>
              </a:ext>
            </a:extLst>
          </p:cNvPr>
          <p:cNvSpPr txBox="1"/>
          <p:nvPr/>
        </p:nvSpPr>
        <p:spPr>
          <a:xfrm>
            <a:off x="10584707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24BD58-7F3B-89EA-A478-DC7AFE64AC7F}"/>
              </a:ext>
            </a:extLst>
          </p:cNvPr>
          <p:cNvSpPr txBox="1"/>
          <p:nvPr/>
        </p:nvSpPr>
        <p:spPr>
          <a:xfrm>
            <a:off x="5022108" y="27551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6" name="yt_shape_10586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误认为循环小数为无理数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87" name="yt_shape_10587"/>
              <p:cNvSpPr txBox="1"/>
              <p:nvPr/>
            </p:nvSpPr>
            <p:spPr>
              <a:xfrm>
                <a:off x="540119" y="1389434"/>
                <a:ext cx="11492915" cy="15366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下列字母表示的数中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不是有理数的有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体积为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的正方体棱长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三角形的面积为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一条边长为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其边上的高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b74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直角三角形两直角边长为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其斜边长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87" name="yt_shape_10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536639"/>
              </a:xfrm>
              <a:prstGeom prst="rect">
                <a:avLst/>
              </a:prstGeom>
              <a:blipFill>
                <a:blip r:embed="rId2"/>
                <a:stretch>
                  <a:fillRect l="-1645" t="-357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584882" title="H_26.259764">
            <a:extLst>
              <a:ext uri="{FF2B5EF4-FFF2-40B4-BE49-F238E27FC236}">
                <a16:creationId xmlns:a16="http://schemas.microsoft.com/office/drawing/2014/main" id="{DDCAB164-84E7-E7CA-A467-B2F91B34F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87DB1C-66AC-9F25-048F-2657F422655B}"/>
              </a:ext>
            </a:extLst>
          </p:cNvPr>
          <p:cNvSpPr txBox="1"/>
          <p:nvPr/>
        </p:nvSpPr>
        <p:spPr>
          <a:xfrm>
            <a:off x="6317508" y="1342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90" name="yt_image_1059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3" name="yt_shape_10593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已知一个表面积为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则这个正方体的棱长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ce0,isEnd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这个正方形的边长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e83,isEnd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595" name="yt_image_10595" title="H_74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1480" y="3368075"/>
            <a:ext cx="1669039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EEB083-873B-82F2-D187-14355B38E97F}"/>
              </a:ext>
            </a:extLst>
          </p:cNvPr>
          <p:cNvSpPr txBox="1"/>
          <p:nvPr/>
        </p:nvSpPr>
        <p:spPr>
          <a:xfrm>
            <a:off x="8146307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38F62E-57DC-6A2C-EED5-E601D968F3D1}"/>
              </a:ext>
            </a:extLst>
          </p:cNvPr>
          <p:cNvSpPr txBox="1"/>
          <p:nvPr/>
        </p:nvSpPr>
        <p:spPr>
          <a:xfrm>
            <a:off x="4464896" y="238633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2D9827-E6A9-D9F0-6492-7B7F4E81BD2E}"/>
              </a:ext>
            </a:extLst>
          </p:cNvPr>
          <p:cNvSpPr txBox="1"/>
          <p:nvPr/>
        </p:nvSpPr>
        <p:spPr>
          <a:xfrm>
            <a:off x="8122496" y="238633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7" name="yt_shape_10597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357e"/>
              </a:rPr>
              <a:t>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98" name="yt_image_10598" title="H_116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093" y="1995319"/>
            <a:ext cx="1663813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0" name="yt_shape_10600"/>
          <p:cNvSpPr txBox="1"/>
          <p:nvPr/>
        </p:nvSpPr>
        <p:spPr>
          <a:xfrm>
            <a:off x="540000" y="3521394"/>
            <a:ext cx="4251164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不是分数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也不是整数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也不是有理数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749516-8744-947D-7141-C4D83351FDAB}"/>
              </a:ext>
            </a:extLst>
          </p:cNvPr>
          <p:cNvSpPr txBox="1"/>
          <p:nvPr/>
        </p:nvSpPr>
        <p:spPr>
          <a:xfrm>
            <a:off x="449989" y="347458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292E8D-D793-266E-0367-BF1ECF425129}"/>
              </a:ext>
            </a:extLst>
          </p:cNvPr>
          <p:cNvSpPr txBox="1"/>
          <p:nvPr/>
        </p:nvSpPr>
        <p:spPr>
          <a:xfrm>
            <a:off x="449989" y="3950076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3C35F-563C-166A-8AA3-12BDCCCBA9B1}"/>
              </a:ext>
            </a:extLst>
          </p:cNvPr>
          <p:cNvSpPr txBox="1"/>
          <p:nvPr/>
        </p:nvSpPr>
        <p:spPr>
          <a:xfrm>
            <a:off x="449989" y="4425564"/>
            <a:ext cx="2323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C3D7F3-282E-9DDB-42EA-7C207F66ED7A}"/>
              </a:ext>
            </a:extLst>
          </p:cNvPr>
          <p:cNvSpPr txBox="1"/>
          <p:nvPr/>
        </p:nvSpPr>
        <p:spPr>
          <a:xfrm>
            <a:off x="497614" y="4901052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61B750-ED29-4991-8345-DD82F464C4E8}"/>
              </a:ext>
            </a:extLst>
          </p:cNvPr>
          <p:cNvSpPr txBox="1"/>
          <p:nvPr/>
        </p:nvSpPr>
        <p:spPr>
          <a:xfrm>
            <a:off x="449989" y="5376540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也不是整数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7E211F-34BC-BB8B-EB25-057FE4D72FEC}"/>
              </a:ext>
            </a:extLst>
          </p:cNvPr>
          <p:cNvSpPr txBox="1"/>
          <p:nvPr/>
        </p:nvSpPr>
        <p:spPr>
          <a:xfrm>
            <a:off x="449989" y="5852028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也不是有理数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2" name="yt_shape_1060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01" name="yt_image_1060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4" name="yt_shape_10604"/>
          <p:cNvSpPr txBox="1"/>
          <p:nvPr/>
        </p:nvSpPr>
        <p:spPr>
          <a:xfrm>
            <a:off x="540000" y="1431377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请按如下要求设计直角三角形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605" name="yt_image_10605" title="H_111.6040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7117" y="2063044"/>
            <a:ext cx="4297764" cy="141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7" name="yt_shape_10607"/>
          <p:cNvSpPr txBox="1"/>
          <p:nvPr/>
        </p:nvSpPr>
        <p:spPr>
          <a:xfrm>
            <a:off x="540000" y="3530891"/>
            <a:ext cx="6001643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使它的三边中有一边边长不是有理数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使它的三边中有两边边长不是有理数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使它的三边边长都是有理数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画法不唯一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611" name="yt_image_10611" title="H_112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867" y="5383321"/>
            <a:ext cx="4292344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532950-282D-1C2D-FFA0-5143515BCC5F}"/>
              </a:ext>
            </a:extLst>
          </p:cNvPr>
          <p:cNvSpPr txBox="1"/>
          <p:nvPr/>
        </p:nvSpPr>
        <p:spPr>
          <a:xfrm>
            <a:off x="438768" y="4884001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画法不唯一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578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,isEnd</vt:lpstr>
      <vt:lpstr>_⨹_1_5de83,isEnd</vt:lpstr>
      <vt:lpstr>_⨹_1_d4ce0,isEnd</vt:lpstr>
      <vt:lpstr>_⨹_1_eb740,isEnd</vt:lpstr>
      <vt:lpstr>_⨹_11_64fa7</vt:lpstr>
      <vt:lpstr>_⨹_2_f6da8,isEnd</vt:lpstr>
      <vt:lpstr>_⨹_3_a357e</vt:lpstr>
      <vt:lpstr>_⨹_3_ef724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9</cp:revision>
  <dcterms:created xsi:type="dcterms:W3CDTF">2024-05-18T14:44:41Z</dcterms:created>
  <dcterms:modified xsi:type="dcterms:W3CDTF">2024-05-20T06:57:26Z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