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09" r:id="rId5"/>
    <p:sldId id="313" r:id="rId6"/>
    <p:sldId id="317" r:id="rId7"/>
    <p:sldId id="319" r:id="rId8"/>
    <p:sldId id="321" r:id="rId9"/>
    <p:sldId id="325" r:id="rId10"/>
    <p:sldId id="327" r:id="rId11"/>
    <p:sldId id="331" r:id="rId12"/>
    <p:sldId id="332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08" name="yt_image_1370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9437" y="900000"/>
            <a:ext cx="2653124" cy="750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10" name="yt_image_1371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853179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712"/>
          <p:cNvSpPr txBox="1"/>
          <p:nvPr/>
        </p:nvSpPr>
        <p:spPr>
          <a:xfrm>
            <a:off x="540119" y="2323678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则这个两位数可表示为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5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顺水速度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静水速度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逆水速度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静水速度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77DD3D-0682-8266-1073-7450A3F82FBF}"/>
              </a:ext>
            </a:extLst>
          </p:cNvPr>
          <p:cNvSpPr txBox="1"/>
          <p:nvPr/>
        </p:nvSpPr>
        <p:spPr>
          <a:xfrm>
            <a:off x="10165607" y="2276872"/>
            <a:ext cx="1132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d54f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3EA28D-38E7-E0EB-FF20-F9B6CB729B83}"/>
              </a:ext>
            </a:extLst>
          </p:cNvPr>
          <p:cNvSpPr txBox="1"/>
          <p:nvPr/>
        </p:nvSpPr>
        <p:spPr>
          <a:xfrm>
            <a:off x="11064552" y="2274358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860D63-C59B-1044-29D1-2CE753C0E18D}"/>
              </a:ext>
            </a:extLst>
          </p:cNvPr>
          <p:cNvSpPr txBox="1"/>
          <p:nvPr/>
        </p:nvSpPr>
        <p:spPr>
          <a:xfrm>
            <a:off x="3359696" y="322540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时间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E6ABEF-589D-10A7-8AC1-88F517BDC36B}"/>
              </a:ext>
            </a:extLst>
          </p:cNvPr>
          <p:cNvSpPr txBox="1"/>
          <p:nvPr/>
        </p:nvSpPr>
        <p:spPr>
          <a:xfrm>
            <a:off x="4529562" y="365530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水流速度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D01C21-A4E2-9A9E-403F-C7318546859E}"/>
              </a:ext>
            </a:extLst>
          </p:cNvPr>
          <p:cNvSpPr txBox="1"/>
          <p:nvPr/>
        </p:nvSpPr>
        <p:spPr>
          <a:xfrm>
            <a:off x="3791744" y="4178726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水流速度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" name="yt_shape_13772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两人的实际乘车时间相差多少分钟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设小王的实际乘车时间为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小张的实际乘车时间为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395cc"/>
              </a:rPr>
              <a:t>由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题意得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两人的实际乘车时间相差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8D9CDB-A780-71C0-2E6B-CD4ADFA1BC05}"/>
              </a:ext>
            </a:extLst>
          </p:cNvPr>
          <p:cNvSpPr txBox="1"/>
          <p:nvPr/>
        </p:nvSpPr>
        <p:spPr>
          <a:xfrm>
            <a:off x="450108" y="1328682"/>
            <a:ext cx="113845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设小王的实际乘车时间为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小张的实际乘车时间为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395cc"/>
              </a:rPr>
              <a:t>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5CEFA5-96E2-A314-4A22-F121F8ECBF17}"/>
              </a:ext>
            </a:extLst>
          </p:cNvPr>
          <p:cNvSpPr txBox="1"/>
          <p:nvPr/>
        </p:nvSpPr>
        <p:spPr>
          <a:xfrm>
            <a:off x="450108" y="1804170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题意得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16E654-048E-1B52-50DB-E73AB75985C2}"/>
              </a:ext>
            </a:extLst>
          </p:cNvPr>
          <p:cNvSpPr txBox="1"/>
          <p:nvPr/>
        </p:nvSpPr>
        <p:spPr>
          <a:xfrm>
            <a:off x="450108" y="2279658"/>
            <a:ext cx="826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801C8E-30C4-1A64-7C6F-3DEB0101674D}"/>
              </a:ext>
            </a:extLst>
          </p:cNvPr>
          <p:cNvSpPr txBox="1"/>
          <p:nvPr/>
        </p:nvSpPr>
        <p:spPr>
          <a:xfrm>
            <a:off x="450108" y="2755146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1B7E08-4240-F7A8-C12C-C1B028F54D3F}"/>
              </a:ext>
            </a:extLst>
          </p:cNvPr>
          <p:cNvSpPr txBox="1"/>
          <p:nvPr/>
        </p:nvSpPr>
        <p:spPr>
          <a:xfrm>
            <a:off x="450108" y="3230634"/>
            <a:ext cx="555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两人的实际乘车时间相差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74" name="yt_shape_13774"/>
              <p:cNvSpPr txBox="1"/>
              <p:nvPr/>
            </p:nvSpPr>
            <p:spPr>
              <a:xfrm>
                <a:off x="540119" y="900000"/>
                <a:ext cx="11492915" cy="44726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实际乘车时间较少的人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由于出发时间比另一人早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cca46"/>
                  </a:rPr>
                  <a:t>所以提前到达约见地点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在大厅等候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已知他等候另一人的时间是他自己实际乘车时间的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7e8c"/>
                  </a:rPr>
                  <a:t>且比另一人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的实际乘车时间的一半多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计算两人各自的实际乘车时间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及题意得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小王的实际乘车时间为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小张的实际乘车时间为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774" name="yt_shape_1377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72699"/>
              </a:xfrm>
              <a:prstGeom prst="rect">
                <a:avLst/>
              </a:prstGeom>
              <a:blipFill>
                <a:blip r:embed="rId2"/>
                <a:stretch>
                  <a:fillRect l="-1645" t="-1228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8ABB81-63FD-8383-7448-E2E18B18B3A7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638778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及题意得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BE8ABB81-63FD-8383-7448-E2E18B18B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6387782" cy="1611643"/>
              </a:xfrm>
              <a:prstGeom prst="rect">
                <a:avLst/>
              </a:prstGeom>
              <a:blipFill>
                <a:blip r:embed="rId3"/>
                <a:stretch>
                  <a:fillRect l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6704CE-E012-5616-6481-043218560E70}"/>
                  </a:ext>
                </a:extLst>
              </p:cNvPr>
              <p:cNvSpPr txBox="1"/>
              <p:nvPr/>
            </p:nvSpPr>
            <p:spPr>
              <a:xfrm>
                <a:off x="450108" y="3797690"/>
                <a:ext cx="543598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化简得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F36704CE-E012-5616-6481-043218560E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97690"/>
                <a:ext cx="5435981" cy="1154189"/>
              </a:xfrm>
              <a:prstGeom prst="rect">
                <a:avLst/>
              </a:prstGeom>
              <a:blipFill>
                <a:blip r:embed="rId4"/>
                <a:stretch>
                  <a:fillRect l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8F4CFCE-A2F2-1FA8-01B9-6FB523022049}"/>
              </a:ext>
            </a:extLst>
          </p:cNvPr>
          <p:cNvSpPr txBox="1"/>
          <p:nvPr/>
        </p:nvSpPr>
        <p:spPr>
          <a:xfrm>
            <a:off x="450108" y="4858266"/>
            <a:ext cx="917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小王的实际乘车时间为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小张的实际乘车时间为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8" name="yt_shape_13718"/>
          <p:cNvSpPr txBox="1"/>
          <p:nvPr/>
        </p:nvSpPr>
        <p:spPr>
          <a:xfrm>
            <a:off x="5325513" y="54868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717" name="yt_image_13717" title="H_31.0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59007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20" name="yt_shape_13720"/>
              <p:cNvSpPr txBox="1"/>
              <p:nvPr/>
            </p:nvSpPr>
            <p:spPr>
              <a:xfrm>
                <a:off x="540119" y="1035104"/>
                <a:ext cx="11492915" cy="3471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两个两位数的和是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在较大的两位数的右边接着写较小的两位数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13ea6"/>
                  </a:rPr>
                  <a:t>得到一个四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在较小的两位数的右边接着写较大的两位数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也得到一个四位数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a88f"/>
                  </a:rPr>
                  <a:t>已知前一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个四位数比后一个四位数大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2277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求这两个两位数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D028C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两个两位数分别是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=127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&amp;100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−(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100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）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=2277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/>
              </a:p>
            </p:txBody>
          </p:sp>
        </mc:Choice>
        <mc:Fallback xmlns="">
          <p:sp>
            <p:nvSpPr>
              <p:cNvPr id="13720" name="yt_shape_137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35104"/>
                <a:ext cx="11492915" cy="3471591"/>
              </a:xfrm>
              <a:prstGeom prst="rect">
                <a:avLst/>
              </a:prstGeom>
              <a:blipFill>
                <a:blip r:embed="rId3"/>
                <a:stretch>
                  <a:fillRect l="-1645" t="-1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725"/>
              <p:cNvSpPr txBox="1"/>
              <p:nvPr/>
            </p:nvSpPr>
            <p:spPr>
              <a:xfrm>
                <a:off x="540119" y="4218368"/>
                <a:ext cx="11492915" cy="2459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这两个两位数分别是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D028C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列方程组解决数字问题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9_c11e4"/>
                  </a:rPr>
                  <a:t>关键是要明确多位数与各数位上数字之间的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关系及多位数的表示方法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　　　</a:t>
                </a:r>
              </a:p>
            </p:txBody>
          </p:sp>
        </mc:Choice>
        <mc:Fallback xmlns="">
          <p:sp>
            <p:nvSpPr>
              <p:cNvPr id="5" name="yt_shape_137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18368"/>
                <a:ext cx="11492915" cy="2459712"/>
              </a:xfrm>
              <a:prstGeom prst="rect">
                <a:avLst/>
              </a:prstGeom>
              <a:blipFill>
                <a:blip r:embed="rId4"/>
                <a:stretch>
                  <a:fillRect l="-1645" b="-5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0" name="yt_shape_1373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29" name="yt_image_13729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2" name="yt_shape_13732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列方程组解数字类问题</a:t>
            </a:r>
          </a:p>
        </p:txBody>
      </p:sp>
      <p:sp>
        <p:nvSpPr>
          <p:cNvPr id="13733" name="yt_shape_13733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十位上数字比个位上数字大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398d0"/>
              </a:rPr>
              <a:t>且十位上数字与个位上数字之和为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则这个两位数为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34" name="yt_table_137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862636"/>
              </p:ext>
            </p:extLst>
          </p:nvPr>
        </p:nvGraphicFramePr>
        <p:xfrm>
          <a:off x="540056" y="2931034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</a:tbl>
          </a:graphicData>
        </a:graphic>
      </p:graphicFrame>
      <p:sp>
        <p:nvSpPr>
          <p:cNvPr id="13736" name="yt_shape_13736"/>
          <p:cNvSpPr txBox="1"/>
          <p:nvPr/>
        </p:nvSpPr>
        <p:spPr>
          <a:xfrm>
            <a:off x="540119" y="3457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小明的生日的月和日相加是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倍和日相加是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871f"/>
              </a:rPr>
              <a:t>则小明的生日是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37" name="yt_table_137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027162"/>
              </p:ext>
            </p:extLst>
          </p:nvPr>
        </p:nvGraphicFramePr>
        <p:xfrm>
          <a:off x="540056" y="4416640"/>
          <a:ext cx="753840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30149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sp>
        <p:nvSpPr>
          <p:cNvPr id="13739" name="yt_shape_13739"/>
          <p:cNvSpPr txBox="1"/>
          <p:nvPr/>
        </p:nvSpPr>
        <p:spPr>
          <a:xfrm>
            <a:off x="540119" y="54181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一个两位数的十位数字与个位数字的和是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如果这个两位数加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0a2a,isEnd"/>
              </a:rPr>
              <a:t>则恰好成为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个位数字与十位数字对调后组成的两位数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则这个两位数为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985594" title="H_26.259764">
            <a:extLst>
              <a:ext uri="{FF2B5EF4-FFF2-40B4-BE49-F238E27FC236}">
                <a16:creationId xmlns:a16="http://schemas.microsoft.com/office/drawing/2014/main" id="{BF34A01C-1C3D-7B42-1DF3-3EC57DDCCB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D0A086-FB4E-C2B2-2F5C-9CED88C81E32}"/>
              </a:ext>
            </a:extLst>
          </p:cNvPr>
          <p:cNvSpPr txBox="1"/>
          <p:nvPr/>
        </p:nvSpPr>
        <p:spPr>
          <a:xfrm>
            <a:off x="38029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EDD872-28CB-9551-C3AA-EAF95F3B0777}"/>
              </a:ext>
            </a:extLst>
          </p:cNvPr>
          <p:cNvSpPr txBox="1"/>
          <p:nvPr/>
        </p:nvSpPr>
        <p:spPr>
          <a:xfrm>
            <a:off x="1059708" y="3885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A8B723-5E7A-2728-D20E-EEFF596BFC71}"/>
              </a:ext>
            </a:extLst>
          </p:cNvPr>
          <p:cNvSpPr txBox="1"/>
          <p:nvPr/>
        </p:nvSpPr>
        <p:spPr>
          <a:xfrm>
            <a:off x="8679707" y="58468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0" name="yt_shape_13740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列方程组解行程类问题</a:t>
            </a:r>
          </a:p>
        </p:txBody>
      </p:sp>
      <p:sp>
        <p:nvSpPr>
          <p:cNvPr id="13741" name="yt_shape_13741"/>
          <p:cNvSpPr txBox="1"/>
          <p:nvPr/>
        </p:nvSpPr>
        <p:spPr>
          <a:xfrm>
            <a:off x="540120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甲和乙练习赛跑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如果甲让乙先跑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那么甲跑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秒就追上乙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78f8"/>
              </a:rPr>
              <a:t>如果甲让乙先跑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那么甲跑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秒就追上乙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则甲和乙每秒跑的路程分别为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42" name="yt_table_137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360458"/>
              </p:ext>
            </p:extLst>
          </p:nvPr>
        </p:nvGraphicFramePr>
        <p:xfrm>
          <a:off x="540056" y="2348869"/>
          <a:ext cx="650462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3319780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sp>
        <p:nvSpPr>
          <p:cNvPr id="13744" name="yt_shape_13744"/>
          <p:cNvSpPr txBox="1"/>
          <p:nvPr/>
        </p:nvSpPr>
        <p:spPr>
          <a:xfrm>
            <a:off x="540119" y="335042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一艘船航行于两地之间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若顺流需用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逆流需用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f62c,isEnd"/>
              </a:rPr>
              <a:t>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则船在静水中的速度为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3985656" title="H_26.259764">
            <a:extLst>
              <a:ext uri="{FF2B5EF4-FFF2-40B4-BE49-F238E27FC236}">
                <a16:creationId xmlns:a16="http://schemas.microsoft.com/office/drawing/2014/main" id="{807C30F2-8469-EB2A-2238-087FD4D911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D885B2-2956-2BD9-D1E0-B8B2ECAC0989}"/>
              </a:ext>
            </a:extLst>
          </p:cNvPr>
          <p:cNvSpPr txBox="1"/>
          <p:nvPr/>
        </p:nvSpPr>
        <p:spPr>
          <a:xfrm>
            <a:off x="91369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723EA8-DB4C-6AD7-F80D-85A5C0FD8D0D}"/>
              </a:ext>
            </a:extLst>
          </p:cNvPr>
          <p:cNvSpPr txBox="1"/>
          <p:nvPr/>
        </p:nvSpPr>
        <p:spPr>
          <a:xfrm>
            <a:off x="4412508" y="377910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46" name="yt_shape_13746"/>
              <p:cNvSpPr txBox="1"/>
              <p:nvPr/>
            </p:nvSpPr>
            <p:spPr>
              <a:xfrm>
                <a:off x="540119" y="1982353"/>
                <a:ext cx="11492915" cy="25703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设张强每小时走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李毅每小时走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48d52"/>
                  </a:rPr>
                  <a:t>　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张强每小时走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李毅每小时走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746" name="yt_shape_137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2353"/>
                <a:ext cx="11492915" cy="2570384"/>
              </a:xfrm>
              <a:prstGeom prst="rect">
                <a:avLst/>
              </a:prstGeom>
              <a:blipFill>
                <a:blip r:embed="rId2"/>
                <a:stretch>
                  <a:fillRect l="-1645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2F3F8A-DCE7-B75B-066F-2AA2C160A365}"/>
                  </a:ext>
                </a:extLst>
              </p:cNvPr>
              <p:cNvSpPr txBox="1"/>
              <p:nvPr/>
            </p:nvSpPr>
            <p:spPr>
              <a:xfrm>
                <a:off x="450108" y="1935547"/>
                <a:ext cx="1117174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设张强每小时走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李毅每小时走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48d52"/>
                  </a:rPr>
                  <a:t>　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/>
                </a:r>
                <a:b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2F3F8A-DCE7-B75B-066F-2AA2C160A3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35547"/>
                <a:ext cx="11171745" cy="1154189"/>
              </a:xfrm>
              <a:prstGeom prst="rect">
                <a:avLst/>
              </a:prstGeom>
              <a:blipFill>
                <a:blip r:embed="rId3"/>
                <a:stretch>
                  <a:fillRect l="-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CC62C1-7E85-50DA-CF48-72224DAE54E1}"/>
                  </a:ext>
                </a:extLst>
              </p:cNvPr>
              <p:cNvSpPr txBox="1"/>
              <p:nvPr/>
            </p:nvSpPr>
            <p:spPr>
              <a:xfrm>
                <a:off x="450108" y="2996124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CC62C1-7E85-50DA-CF48-72224DAE5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96124"/>
                <a:ext cx="1982026" cy="1154189"/>
              </a:xfrm>
              <a:prstGeom prst="rect">
                <a:avLst/>
              </a:prstGeom>
              <a:blipFill>
                <a:blip r:embed="rId4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8A2BFC1-22C9-ADBC-40B7-6DBF207E7FB8}"/>
              </a:ext>
            </a:extLst>
          </p:cNvPr>
          <p:cNvSpPr txBox="1"/>
          <p:nvPr/>
        </p:nvSpPr>
        <p:spPr>
          <a:xfrm>
            <a:off x="450108" y="4056701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张强每小时走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李毅每小时走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744"/>
          <p:cNvSpPr txBox="1"/>
          <p:nvPr/>
        </p:nvSpPr>
        <p:spPr>
          <a:xfrm>
            <a:off x="540118" y="692696"/>
            <a:ext cx="11492915" cy="151873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张强和李毅二人分别从相距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相向而行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dfc4,isEnd"/>
              </a:rPr>
              <a:t>如果张强比李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毅早出发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那么在李毅出发后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他们相遇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如果他们同时出发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8de,isEnd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小时后两人还相距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李毅每小时各走多少千米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9" name="yt_shape_13749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易出现时间单位不统一造成错误</a:t>
            </a:r>
          </a:p>
        </p:txBody>
      </p:sp>
      <p:sp>
        <p:nvSpPr>
          <p:cNvPr id="13750" name="yt_shape_13750"/>
          <p:cNvSpPr txBox="1"/>
          <p:nvPr/>
        </p:nvSpPr>
        <p:spPr>
          <a:xfrm>
            <a:off x="540120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李峰从家里走一段路后再坐公交车去相距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千米的学校上学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14e0,isEnd"/>
              </a:rPr>
              <a:t>从家里到公交车站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公交车的速度为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从家到学校共用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d7c2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那么从家到公交车站的路程为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公交车站到学校的路程为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985717" title="H_26.259764">
            <a:extLst>
              <a:ext uri="{FF2B5EF4-FFF2-40B4-BE49-F238E27FC236}">
                <a16:creationId xmlns:a16="http://schemas.microsoft.com/office/drawing/2014/main" id="{ED376026-AC0F-4380-4085-D9FA8EF7F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93C9C0-FF58-9893-796E-16378F6989F8}"/>
              </a:ext>
            </a:extLst>
          </p:cNvPr>
          <p:cNvSpPr txBox="1"/>
          <p:nvPr/>
        </p:nvSpPr>
        <p:spPr>
          <a:xfrm>
            <a:off x="4717309" y="22936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BEF121-8660-1527-2F46-C84C42887EAE}"/>
              </a:ext>
            </a:extLst>
          </p:cNvPr>
          <p:cNvSpPr txBox="1"/>
          <p:nvPr/>
        </p:nvSpPr>
        <p:spPr>
          <a:xfrm>
            <a:off x="9746508" y="22936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2" name="yt_shape_1375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51" name="yt_image_13751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4" name="yt_shape_13754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减去它的各位数之和的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38b9"/>
              </a:rPr>
              <a:t>这个两位数除以它的各位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数之和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则这个两位数是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55" name="yt_table_137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201613"/>
              </p:ext>
            </p:extLst>
          </p:nvPr>
        </p:nvGraphicFramePr>
        <p:xfrm>
          <a:off x="540056" y="244160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sp>
        <p:nvSpPr>
          <p:cNvPr id="13757" name="yt_shape_13757"/>
          <p:cNvSpPr txBox="1"/>
          <p:nvPr/>
        </p:nvSpPr>
        <p:spPr>
          <a:xfrm>
            <a:off x="540119" y="2967771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已知一座桥长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一列火车从桥上通过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1c9be,isEnd"/>
              </a:rPr>
              <a:t>测得火车从开始上桥到车身完全通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过桥共用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而整列火车在桥上的时间是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则火车的长度为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3420,isEnd"/>
              </a:rPr>
              <a:t>火车的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m/s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758C81-7757-E65E-7CB9-7274BE1F9874}"/>
              </a:ext>
            </a:extLst>
          </p:cNvPr>
          <p:cNvSpPr txBox="1"/>
          <p:nvPr/>
        </p:nvSpPr>
        <p:spPr>
          <a:xfrm>
            <a:off x="685090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2AAC30-D37D-DC61-62C0-63DE54A7E21C}"/>
              </a:ext>
            </a:extLst>
          </p:cNvPr>
          <p:cNvSpPr txBox="1"/>
          <p:nvPr/>
        </p:nvSpPr>
        <p:spPr>
          <a:xfrm>
            <a:off x="9222632" y="339645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0F4562-34DD-6634-FEC3-95E522651C67}"/>
              </a:ext>
            </a:extLst>
          </p:cNvPr>
          <p:cNvSpPr txBox="1"/>
          <p:nvPr/>
        </p:nvSpPr>
        <p:spPr>
          <a:xfrm>
            <a:off x="1669308" y="38719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59" name="yt_table_13759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7833"/>
              </p:ext>
            </p:extLst>
          </p:nvPr>
        </p:nvGraphicFramePr>
        <p:xfrm>
          <a:off x="540000" y="1412776"/>
          <a:ext cx="11111998" cy="128415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63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04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093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7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695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里程碑上的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是一个两位数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5cb1b"/>
                        </a:rPr>
                        <a:t>数字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十位与个位数字与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25f63"/>
                        </a:rPr>
                        <a:t>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时所看到的正好颠倒了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5_4f592"/>
                        </a:rPr>
                        <a:t>时看到的两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位数中间多了个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761" name="yt_shape_13761"/>
          <p:cNvSpPr txBox="1"/>
          <p:nvPr/>
        </p:nvSpPr>
        <p:spPr>
          <a:xfrm>
            <a:off x="540000" y="270892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时看到的两位数是多少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4" name="yt_shape_13757"/>
          <p:cNvSpPr txBox="1"/>
          <p:nvPr/>
        </p:nvSpPr>
        <p:spPr>
          <a:xfrm>
            <a:off x="533636" y="692696"/>
            <a:ext cx="11492915" cy="8932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/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页引例变式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小明的爸爸骑着摩托车带着小明在公路上匀速行驶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a18b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小明每隔一段时间看到的里程碑上的数如下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762"/>
              <p:cNvSpPr txBox="1"/>
              <p:nvPr/>
            </p:nvSpPr>
            <p:spPr>
              <a:xfrm>
                <a:off x="540119" y="3029746"/>
                <a:ext cx="11492915" cy="39001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时看到的两位数个位是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十位为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2_4c679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时看到的两位数分别为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这两个联立成方程组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时看到的两位数是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37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9746"/>
                <a:ext cx="11492915" cy="3900107"/>
              </a:xfrm>
              <a:prstGeom prst="rect">
                <a:avLst/>
              </a:prstGeom>
              <a:blipFill>
                <a:blip r:embed="rId2"/>
                <a:stretch>
                  <a:fillRect l="-1645" t="-2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08B3C49-C743-41D5-4B2E-11F82C046365}"/>
              </a:ext>
            </a:extLst>
          </p:cNvPr>
          <p:cNvSpPr txBox="1"/>
          <p:nvPr/>
        </p:nvSpPr>
        <p:spPr>
          <a:xfrm>
            <a:off x="450108" y="2982940"/>
            <a:ext cx="11235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时看到的两位数个位是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十位为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4c679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1CE054-8C2A-E236-E6FA-CB2CB9757641}"/>
              </a:ext>
            </a:extLst>
          </p:cNvPr>
          <p:cNvSpPr txBox="1"/>
          <p:nvPr/>
        </p:nvSpPr>
        <p:spPr>
          <a:xfrm>
            <a:off x="450108" y="3458428"/>
            <a:ext cx="613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时看到的两位数分别为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63C3B5-45DE-8393-4B78-FE11F27D87A3}"/>
              </a:ext>
            </a:extLst>
          </p:cNvPr>
          <p:cNvSpPr txBox="1"/>
          <p:nvPr/>
        </p:nvSpPr>
        <p:spPr>
          <a:xfrm>
            <a:off x="450108" y="3933916"/>
            <a:ext cx="460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E39448-CB68-B1FC-CEA1-337EC1DD9E32}"/>
              </a:ext>
            </a:extLst>
          </p:cNvPr>
          <p:cNvSpPr txBox="1"/>
          <p:nvPr/>
        </p:nvSpPr>
        <p:spPr>
          <a:xfrm>
            <a:off x="450108" y="4409404"/>
            <a:ext cx="9235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7EE1C04-8E25-90E9-3EF0-80E21B07EF9F}"/>
                  </a:ext>
                </a:extLst>
              </p:cNvPr>
              <p:cNvSpPr txBox="1"/>
              <p:nvPr/>
            </p:nvSpPr>
            <p:spPr>
              <a:xfrm>
                <a:off x="450108" y="4725144"/>
                <a:ext cx="5030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这两个联立成方程组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7EE1C04-8E25-90E9-3EF0-80E21B07EF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25144"/>
                <a:ext cx="5030026" cy="1154189"/>
              </a:xfrm>
              <a:prstGeom prst="rect">
                <a:avLst/>
              </a:prstGeom>
              <a:blipFill>
                <a:blip r:embed="rId3"/>
                <a:stretch>
                  <a:fillRect l="-19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DFB3C0A-D1E2-FEF0-8AEF-7AAC216A7A0D}"/>
              </a:ext>
            </a:extLst>
          </p:cNvPr>
          <p:cNvSpPr txBox="1"/>
          <p:nvPr/>
        </p:nvSpPr>
        <p:spPr>
          <a:xfrm>
            <a:off x="450108" y="5785721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C345993-5F95-880E-81F2-481C1A209314}"/>
              </a:ext>
            </a:extLst>
          </p:cNvPr>
          <p:cNvSpPr txBox="1"/>
          <p:nvPr/>
        </p:nvSpPr>
        <p:spPr>
          <a:xfrm>
            <a:off x="450108" y="6261209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时看到的两位数是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65" name="yt_image_13765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8" name="yt_shape_13768"/>
          <p:cNvSpPr txBox="1"/>
          <p:nvPr/>
        </p:nvSpPr>
        <p:spPr>
          <a:xfrm>
            <a:off x="540000" y="1482165"/>
            <a:ext cx="107864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滴滴快车是一种便捷的出行工具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计价规则如下表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769" name="yt_table_13769" title="H_246.2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647009"/>
              </p:ext>
            </p:extLst>
          </p:nvPr>
        </p:nvGraphicFramePr>
        <p:xfrm>
          <a:off x="540000" y="2113832"/>
          <a:ext cx="11111997" cy="31272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0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3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4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8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计费项目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里程费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时长费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远途费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 gridSpan="4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车费由里程费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时长费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远途费三部分构成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3_a2015_⨹_13_d47d4_⨹_13_fa937_⨹_13_12388"/>
                        </a:rPr>
                        <a:t>其中里程费按行车的实际里程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计算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时长费按行车的实际时间计算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远途费的收取方式为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行车里程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4_97624_⨹_4_cc9b3_⨹_4_2422c_⨹_4_b43df"/>
                        </a:rPr>
                        <a:t>公里以内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不收远途费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公里的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超出部分每公里收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771" name="yt_shape_13771"/>
          <p:cNvSpPr txBox="1"/>
          <p:nvPr/>
        </p:nvSpPr>
        <p:spPr>
          <a:xfrm>
            <a:off x="540119" y="551039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小王与小张各自乘坐滴滴快车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在同一地点约见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24313"/>
              </a:rPr>
              <a:t>已知到达约见地点时他们的实际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乘车里程分别为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两人付给滴滴快车的乘车费相同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1109</Words>
  <Application>Microsoft Office PowerPoint</Application>
  <PresentationFormat>宽屏</PresentationFormat>
  <Paragraphs>124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4" baseType="lpstr">
      <vt:lpstr>,isEnd</vt:lpstr>
      <vt:lpstr>_⨹_1_2f62c,isEnd</vt:lpstr>
      <vt:lpstr>_⨹_1_358de,isEnd</vt:lpstr>
      <vt:lpstr>_⨹_1_395cc</vt:lpstr>
      <vt:lpstr>_⨹_1_3a18b,isEnd</vt:lpstr>
      <vt:lpstr>_⨹_1_3d54f</vt:lpstr>
      <vt:lpstr>_⨹_1_3d7c2,isEnd</vt:lpstr>
      <vt:lpstr>_⨹_1_48d52</vt:lpstr>
      <vt:lpstr>_⨹_10_cca46</vt:lpstr>
      <vt:lpstr>_⨹_11_338b9</vt:lpstr>
      <vt:lpstr>_⨹_13_a2015_⨹_13_d47d4_⨹_13_fa937_⨹_13_12388</vt:lpstr>
      <vt:lpstr>_⨹_14_24313</vt:lpstr>
      <vt:lpstr>_⨹_15_1c9be,isEnd</vt:lpstr>
      <vt:lpstr>_⨹_15_398d0</vt:lpstr>
      <vt:lpstr>_⨹_19_c11e4</vt:lpstr>
      <vt:lpstr>_⨹_2_25f63</vt:lpstr>
      <vt:lpstr>_⨹_2_4c679</vt:lpstr>
      <vt:lpstr>_⨹_2_5cb1b</vt:lpstr>
      <vt:lpstr>_⨹_3_33420,isEnd</vt:lpstr>
      <vt:lpstr>_⨹_4_97624_⨹_4_cc9b3_⨹_4_2422c_⨹_4_b43df</vt:lpstr>
      <vt:lpstr>_⨹_4_da88f</vt:lpstr>
      <vt:lpstr>_⨹_5_00a2a,isEnd</vt:lpstr>
      <vt:lpstr>_⨹_5_13ea6</vt:lpstr>
      <vt:lpstr>_⨹_5_4f592</vt:lpstr>
      <vt:lpstr>_⨹_5_87e8c</vt:lpstr>
      <vt:lpstr>_⨹_6_ddfc4,isEnd</vt:lpstr>
      <vt:lpstr>_⨹_7_e78f8</vt:lpstr>
      <vt:lpstr>_⨹_7_f871f</vt:lpstr>
      <vt:lpstr>_⨹_8_314e0,isEnd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2024-05-18T14:44:41Z</dcterms:created>
  <dcterms:modified xsi:type="dcterms:W3CDTF">2024-05-22T07:00:25Z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