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3" r:id="rId6"/>
    <p:sldId id="315" r:id="rId7"/>
    <p:sldId id="316" r:id="rId8"/>
    <p:sldId id="326" r:id="rId9"/>
    <p:sldId id="317" r:id="rId10"/>
    <p:sldId id="319" r:id="rId11"/>
    <p:sldId id="321" r:id="rId12"/>
    <p:sldId id="323" r:id="rId13"/>
    <p:sldId id="324" r:id="rId14"/>
    <p:sldId id="32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35" name="yt_image_13635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7" name="yt_shape_13637"/>
          <p:cNvSpPr txBox="1"/>
          <p:nvPr/>
        </p:nvSpPr>
        <p:spPr>
          <a:xfrm>
            <a:off x="540000" y="1431377"/>
            <a:ext cx="707886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增长率问题中的基本数量关系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增长后的量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增长前的量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原有量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减少了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AA389F-3B52-DE9E-8885-57BDA86CB8C8}"/>
              </a:ext>
            </a:extLst>
          </p:cNvPr>
          <p:cNvSpPr txBox="1"/>
          <p:nvPr/>
        </p:nvSpPr>
        <p:spPr>
          <a:xfrm>
            <a:off x="5174389" y="186005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增长率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267776-76F0-BF4A-C274-C3C8D1F2D2F6}"/>
              </a:ext>
            </a:extLst>
          </p:cNvPr>
          <p:cNvSpPr txBox="1"/>
          <p:nvPr/>
        </p:nvSpPr>
        <p:spPr>
          <a:xfrm>
            <a:off x="2050189" y="233554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总收入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2EBDDC-A020-DA36-C864-C1C97927C5D2}"/>
              </a:ext>
            </a:extLst>
          </p:cNvPr>
          <p:cNvSpPr txBox="1"/>
          <p:nvPr/>
        </p:nvSpPr>
        <p:spPr>
          <a:xfrm>
            <a:off x="5021989" y="28110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原有量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4FCFF2-9FE1-8D4A-607E-CAC853999AD0}"/>
              </a:ext>
            </a:extLst>
          </p:cNvPr>
          <p:cNvSpPr txBox="1"/>
          <p:nvPr/>
        </p:nvSpPr>
        <p:spPr>
          <a:xfrm>
            <a:off x="4899752" y="3286523"/>
            <a:ext cx="2286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191748-72A0-6239-2F36-367FC9E1E99A}"/>
              </a:ext>
            </a:extLst>
          </p:cNvPr>
          <p:cNvSpPr txBox="1"/>
          <p:nvPr/>
        </p:nvSpPr>
        <p:spPr>
          <a:xfrm>
            <a:off x="4518752" y="3762011"/>
            <a:ext cx="2286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4" name="yt_shape_13684"/>
          <p:cNvSpPr txBox="1"/>
          <p:nvPr/>
        </p:nvSpPr>
        <p:spPr>
          <a:xfrm>
            <a:off x="540000" y="900000"/>
            <a:ext cx="1062470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9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某地区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年进出口总额为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520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亿元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年进出口总额比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年有所增加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b4ccc,isEnd"/>
              </a:rPr>
              <a:t>其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中进口额增加了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％，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出口额增加了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％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进出口总额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进口额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出口额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年进口额为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出口额为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的代数式填表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686" name="yt_table_1368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467218"/>
              </p:ext>
            </p:extLst>
          </p:nvPr>
        </p:nvGraphicFramePr>
        <p:xfrm>
          <a:off x="540000" y="2852936"/>
          <a:ext cx="11111999" cy="17404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42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5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53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183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年份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进口额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亿元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出口额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亿元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进出口总额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亿元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2023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520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2024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            </a:t>
                      </a:r>
                      <a:r>
                        <a:rPr sz="9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688" name="yt_shape_13688"/>
          <p:cNvSpPr txBox="1"/>
          <p:nvPr/>
        </p:nvSpPr>
        <p:spPr>
          <a:xfrm>
            <a:off x="540119" y="48233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年进出口总额比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年增加了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年进口额是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出口额是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878E38-8D98-1F80-1D73-159346CF2902}"/>
              </a:ext>
            </a:extLst>
          </p:cNvPr>
          <p:cNvSpPr txBox="1"/>
          <p:nvPr/>
        </p:nvSpPr>
        <p:spPr>
          <a:xfrm>
            <a:off x="7511872" y="4089353"/>
            <a:ext cx="216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484E69-6AF7-0354-5AC0-9CB5FE81BF1D}"/>
              </a:ext>
            </a:extLst>
          </p:cNvPr>
          <p:cNvSpPr txBox="1"/>
          <p:nvPr/>
        </p:nvSpPr>
        <p:spPr>
          <a:xfrm>
            <a:off x="10508507" y="477653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F0644B-2A88-664A-BDBE-D9BE9E6B2DBD}"/>
              </a:ext>
            </a:extLst>
          </p:cNvPr>
          <p:cNvSpPr txBox="1"/>
          <p:nvPr/>
        </p:nvSpPr>
        <p:spPr>
          <a:xfrm>
            <a:off x="2888508" y="525202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89" name="yt_shape_13689"/>
              <p:cNvSpPr txBox="1"/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安徽省中考改编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根据经营情况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公司对某商品在甲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363c9"/>
                  </a:rPr>
                  <a:t>乙两地的销售单价进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行了如下调整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甲地上涨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乙地降价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已知销售单价调整前甲地比乙地少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e3fc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调整后甲地比乙地少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求调整前甲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乙两地该商品的销售单价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设调整前甲地该商品的销售单价为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乙地该商品的销售单价为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)−(1+10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调整前甲地该商品的销售单价为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乙地该商品的销售单价为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89" name="yt_shape_13689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  <a:blipFill>
                <a:blip r:embed="rId2"/>
                <a:stretch>
                  <a:fillRect l="-1645" t="-1223" b="-3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EA749B-B7AF-8FD3-5B81-70541A57A153}"/>
              </a:ext>
            </a:extLst>
          </p:cNvPr>
          <p:cNvSpPr txBox="1"/>
          <p:nvPr/>
        </p:nvSpPr>
        <p:spPr>
          <a:xfrm>
            <a:off x="450108" y="2279658"/>
            <a:ext cx="1039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设调整前甲地该商品的销售单价为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乙地该商品的销售单价为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1ADA75-1294-13D8-60DD-7AF74237F8D1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577195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)−(1+10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5, 'hasSerialNum': 1, 'pageBreak': True}">
                <a:extLst>
                  <a:ext uri="{FF2B5EF4-FFF2-40B4-BE49-F238E27FC236}">
                    <a16:creationId xmlns:a16="http://schemas.microsoft.com/office/drawing/2014/main" id="{1E1ADA75-1294-13D8-60DD-7AF74237F8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771959" cy="1154189"/>
              </a:xfrm>
              <a:prstGeom prst="rect">
                <a:avLst/>
              </a:prstGeom>
              <a:blipFill>
                <a:blip r:embed="rId3"/>
                <a:stretch>
                  <a:fillRect l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7590C9-5133-6AF5-C076-69972D711FCF}"/>
                  </a:ext>
                </a:extLst>
              </p:cNvPr>
              <p:cNvSpPr txBox="1"/>
              <p:nvPr/>
            </p:nvSpPr>
            <p:spPr>
              <a:xfrm>
                <a:off x="450108" y="3815723"/>
                <a:ext cx="24551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5, 'hasSerialNum': 1, 'pageBreak': True}">
                <a:extLst>
                  <a:ext uri="{FF2B5EF4-FFF2-40B4-BE49-F238E27FC236}">
                    <a16:creationId xmlns:a16="http://schemas.microsoft.com/office/drawing/2014/main" id="{237590C9-5133-6AF5-C076-69972D711F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5723"/>
                <a:ext cx="2455101" cy="1154189"/>
              </a:xfrm>
              <a:prstGeom prst="rect">
                <a:avLst/>
              </a:prstGeom>
              <a:blipFill>
                <a:blip r:embed="rId4"/>
                <a:stretch>
                  <a:fillRect l="-3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513B295-5F8A-ADBB-9445-5203563D37EE}"/>
              </a:ext>
            </a:extLst>
          </p:cNvPr>
          <p:cNvSpPr txBox="1"/>
          <p:nvPr/>
        </p:nvSpPr>
        <p:spPr>
          <a:xfrm>
            <a:off x="450108" y="4876300"/>
            <a:ext cx="10086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调整前甲地该商品的销售单价为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乙地该商品的销售单价为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7" name="yt_shape_1369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96" name="yt_image_13696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9" name="yt_shape_13699"/>
          <p:cNvSpPr txBox="1"/>
          <p:nvPr/>
        </p:nvSpPr>
        <p:spPr>
          <a:xfrm>
            <a:off x="540119" y="1431377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为鼓励居民节约用电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某省试行阶梯电价收费制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451d"/>
              </a:rPr>
              <a:t>具体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执行方案如下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700" name="yt_table_13700" title="H_290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204156"/>
              </p:ext>
            </p:extLst>
          </p:nvPr>
        </p:nvGraphicFramePr>
        <p:xfrm>
          <a:off x="540000" y="2526696"/>
          <a:ext cx="11111998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5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047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17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档次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每户每月用电量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执行电价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29f3b"/>
                        </a:rPr>
                        <a:t>第一</a:t>
                      </a: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档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20ada"/>
                        </a:rPr>
                        <a:t>第二</a:t>
                      </a: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档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5ac38"/>
                        </a:rPr>
                        <a:t>第三</a:t>
                      </a: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档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702" name="yt_shape_13702"/>
          <p:cNvSpPr txBox="1"/>
          <p:nvPr/>
        </p:nvSpPr>
        <p:spPr>
          <a:xfrm>
            <a:off x="540000" y="4797152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一户居民七月份用电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则需缴电费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3" name="yt_shape_13703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某户居民五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六月份共用电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缴电费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aa2f9"/>
              </a:rPr>
              <a:t>已知该用户六月份用电量大于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五月份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问该户居民五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六月份各用电多少度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704"/>
              <p:cNvSpPr txBox="1"/>
              <p:nvPr/>
            </p:nvSpPr>
            <p:spPr>
              <a:xfrm>
                <a:off x="540119" y="1736982"/>
                <a:ext cx="11492915" cy="48603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因为两个月用电量为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所以每个月用电量不可能都在第一档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假设该用户五月、六月每月用电量均超过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此时的电费共计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3_f5aae"/>
                  </a:rPr>
                  <a:t>300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若五月份小于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六月份大于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又因为六月份用电大于五月份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所以五月份用电在第一档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六月份用电在第二档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设五月份用电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六月份用电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该户居民五、六月份各用电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度、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37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36982"/>
                <a:ext cx="11492915" cy="4860370"/>
              </a:xfrm>
              <a:prstGeom prst="rect">
                <a:avLst/>
              </a:prstGeom>
              <a:blipFill>
                <a:blip r:embed="rId2"/>
                <a:stretch>
                  <a:fillRect l="-1645" t="-1129" b="-2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45D9EBD-E60F-CEE2-0CAD-C81553460A6C}"/>
              </a:ext>
            </a:extLst>
          </p:cNvPr>
          <p:cNvSpPr txBox="1"/>
          <p:nvPr/>
        </p:nvSpPr>
        <p:spPr>
          <a:xfrm>
            <a:off x="450108" y="1690176"/>
            <a:ext cx="9628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因为两个月用电量为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所以每个月用电量不可能都在第一档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2643F3-9259-F8C1-BC13-683CB94F6BA3}"/>
              </a:ext>
            </a:extLst>
          </p:cNvPr>
          <p:cNvSpPr txBox="1"/>
          <p:nvPr/>
        </p:nvSpPr>
        <p:spPr>
          <a:xfrm>
            <a:off x="450108" y="216566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假设该用户五月、六月每月用电量均超过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此时的电费共计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f5aae"/>
              </a:rPr>
              <a:t>300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D68F41-B545-5320-96AE-60AA7183155B}"/>
              </a:ext>
            </a:extLst>
          </p:cNvPr>
          <p:cNvSpPr txBox="1"/>
          <p:nvPr/>
        </p:nvSpPr>
        <p:spPr>
          <a:xfrm>
            <a:off x="450108" y="2641152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BC025B-2E81-AE8F-DB0D-38565B204BFA}"/>
              </a:ext>
            </a:extLst>
          </p:cNvPr>
          <p:cNvSpPr txBox="1"/>
          <p:nvPr/>
        </p:nvSpPr>
        <p:spPr>
          <a:xfrm>
            <a:off x="450108" y="3116640"/>
            <a:ext cx="1084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若五月份小于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六月份大于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203902-981F-DA22-08C1-7FE5B20B42A8}"/>
              </a:ext>
            </a:extLst>
          </p:cNvPr>
          <p:cNvSpPr txBox="1"/>
          <p:nvPr/>
        </p:nvSpPr>
        <p:spPr>
          <a:xfrm>
            <a:off x="450108" y="3592128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又因为六月份用电大于五月份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97EADB-9DD4-6B75-BBE5-D798C204EECA}"/>
              </a:ext>
            </a:extLst>
          </p:cNvPr>
          <p:cNvSpPr txBox="1"/>
          <p:nvPr/>
        </p:nvSpPr>
        <p:spPr>
          <a:xfrm>
            <a:off x="450108" y="4067616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所以五月份用电在第一档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六月份用电在第二档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5AE91B-B726-B6AA-3B3D-4908FA13A03C}"/>
              </a:ext>
            </a:extLst>
          </p:cNvPr>
          <p:cNvSpPr txBox="1"/>
          <p:nvPr/>
        </p:nvSpPr>
        <p:spPr>
          <a:xfrm>
            <a:off x="450108" y="4543104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设五月份用电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六月份用电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2F61EEE-5EBE-272E-32AC-3B7C0055F66A}"/>
                  </a:ext>
                </a:extLst>
              </p:cNvPr>
              <p:cNvSpPr txBox="1"/>
              <p:nvPr/>
            </p:nvSpPr>
            <p:spPr>
              <a:xfrm>
                <a:off x="450108" y="5018592"/>
                <a:ext cx="562330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=290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2F61EEE-5EBE-272E-32AC-3B7C0055F6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18592"/>
                <a:ext cx="5623306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0AD43721-7249-2EED-D3E0-9C25CF668589}"/>
              </a:ext>
            </a:extLst>
          </p:cNvPr>
          <p:cNvSpPr txBox="1"/>
          <p:nvPr/>
        </p:nvSpPr>
        <p:spPr>
          <a:xfrm>
            <a:off x="450108" y="6079169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该户居民五、六月份各用电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度、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4" name="yt_shape_1364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43" name="yt_image_13643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6" name="yt_shape_13646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列方程组解百分率问题</a:t>
            </a:r>
          </a:p>
        </p:txBody>
      </p:sp>
      <p:sp>
        <p:nvSpPr>
          <p:cNvPr id="13647" name="yt_shape_13647"/>
          <p:cNvSpPr txBox="1"/>
          <p:nvPr/>
        </p:nvSpPr>
        <p:spPr>
          <a:xfrm>
            <a:off x="540119" y="1971599"/>
            <a:ext cx="1225262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乙两种商品的单价和为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因季节变化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甲商品降价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乙商品提价</a:t>
            </a: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cbb2"/>
              </a:rPr>
              <a:t>5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乙两种商品的单价之和比原单价之和提高了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1336"/>
              </a:rPr>
              <a:t>则甲种商品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1336"/>
              </a:rPr>
              <a:t>原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单价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48" name="yt_table_136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241054"/>
              </p:ext>
            </p:extLst>
          </p:nvPr>
        </p:nvGraphicFramePr>
        <p:xfrm>
          <a:off x="540056" y="3411165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sp>
        <p:nvSpPr>
          <p:cNvPr id="13650" name="yt_shape_13650"/>
          <p:cNvSpPr txBox="1"/>
          <p:nvPr/>
        </p:nvSpPr>
        <p:spPr>
          <a:xfrm>
            <a:off x="540120" y="39373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乙两种防腐药水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配制成含药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2279,isEnd"/>
              </a:rPr>
              <a:t>的防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腐药水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则需甲种药水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976527" title="H_26.259764">
            <a:extLst>
              <a:ext uri="{FF2B5EF4-FFF2-40B4-BE49-F238E27FC236}">
                <a16:creationId xmlns:a16="http://schemas.microsoft.com/office/drawing/2014/main" id="{8BC8075D-72C5-5FE2-077A-7A6EE64249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793FFF-BD30-A113-6F34-598798117F92}"/>
              </a:ext>
            </a:extLst>
          </p:cNvPr>
          <p:cNvSpPr txBox="1"/>
          <p:nvPr/>
        </p:nvSpPr>
        <p:spPr>
          <a:xfrm>
            <a:off x="1404587" y="28636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461D32-3B63-AAA0-0712-E5C60FBB6B17}"/>
              </a:ext>
            </a:extLst>
          </p:cNvPr>
          <p:cNvSpPr txBox="1"/>
          <p:nvPr/>
        </p:nvSpPr>
        <p:spPr>
          <a:xfrm>
            <a:off x="4412509" y="433827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51" name="yt_shape_13651"/>
              <p:cNvSpPr txBox="1"/>
              <p:nvPr/>
            </p:nvSpPr>
            <p:spPr>
              <a:xfrm>
                <a:off x="540119" y="900000"/>
                <a:ext cx="11492915" cy="49710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泰安市中考题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泰安某茶叶店经销泰山女儿茶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第一次购进了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8261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共花费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第二次购进时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两种茶每盒的价格都提高了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f6e2"/>
                  </a:rPr>
                  <a:t>该店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又购进了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共花费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求第一次购进的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e3ca"/>
                  </a:rPr>
                  <a:t>两种茶每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盒的价格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设第一次购进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种茶的价格为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种茶的价格为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+15×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第一次购进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种茶的价格为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种茶的价格为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51" name="yt_shape_13651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71041"/>
              </a:xfrm>
              <a:prstGeom prst="rect">
                <a:avLst/>
              </a:prstGeom>
              <a:blipFill>
                <a:blip r:embed="rId2"/>
                <a:stretch>
                  <a:fillRect l="-1645" t="-1104" b="-2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F48C217-0566-D090-D48F-AB0C24654009}"/>
              </a:ext>
            </a:extLst>
          </p:cNvPr>
          <p:cNvSpPr txBox="1"/>
          <p:nvPr/>
        </p:nvSpPr>
        <p:spPr>
          <a:xfrm>
            <a:off x="450108" y="2755146"/>
            <a:ext cx="10514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设第一次购进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种茶的价格为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种茶的价格为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406A36-7EE3-ECB4-75F3-8D1EB91042EA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697642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+15×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=5100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7, 'hasSerialNum': 1}">
                <a:extLst>
                  <a:ext uri="{FF2B5EF4-FFF2-40B4-BE49-F238E27FC236}">
                    <a16:creationId xmlns:a16="http://schemas.microsoft.com/office/drawing/2014/main" id="{09406A36-7EE3-ECB4-75F3-8D1EB91042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6976428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327A1F-4AC4-690B-2C41-65B4A5CB7CF0}"/>
                  </a:ext>
                </a:extLst>
              </p:cNvPr>
              <p:cNvSpPr txBox="1"/>
              <p:nvPr/>
            </p:nvSpPr>
            <p:spPr>
              <a:xfrm>
                <a:off x="450108" y="4291211"/>
                <a:ext cx="231857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E4327A1F-4AC4-690B-2C41-65B4A5CB7C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1211"/>
                <a:ext cx="2318576" cy="1154189"/>
              </a:xfrm>
              <a:prstGeom prst="rect">
                <a:avLst/>
              </a:prstGeom>
              <a:blipFill>
                <a:blip r:embed="rId4"/>
                <a:stretch>
                  <a:fillRect l="-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4A9B731-EF12-2030-4536-ED9CB15B0E9D}"/>
              </a:ext>
            </a:extLst>
          </p:cNvPr>
          <p:cNvSpPr txBox="1"/>
          <p:nvPr/>
        </p:nvSpPr>
        <p:spPr>
          <a:xfrm>
            <a:off x="450108" y="5351788"/>
            <a:ext cx="9292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第一次购进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种茶的价格为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种茶的价格为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7" name="yt_shape_13657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列方程组解图表信息问题</a:t>
            </a:r>
          </a:p>
        </p:txBody>
      </p:sp>
      <p:sp>
        <p:nvSpPr>
          <p:cNvPr id="13658" name="yt_shape_1365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新背景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的长方形图案由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个相同的小长方形拼成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e3fa"/>
              </a:rPr>
              <a:t>其中一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个小长方形的面积为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60" name="yt_table_1366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379740"/>
              </p:ext>
            </p:extLst>
          </p:nvPr>
        </p:nvGraphicFramePr>
        <p:xfrm>
          <a:off x="540056" y="2348869"/>
          <a:ext cx="1938338" cy="1901952"/>
        </p:xfrm>
        <a:graphic>
          <a:graphicData uri="http://schemas.openxmlformats.org/drawingml/2006/table">
            <a:tbl>
              <a:tblPr/>
              <a:tblGrid>
                <a:gridCol w="1938338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p:pic>
        <p:nvPicPr>
          <p:cNvPr id="13659" name="yt_image_13659_skip" title="H_88.11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1922" y="2348869"/>
            <a:ext cx="2358081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976593" title="H_26.259764">
            <a:extLst>
              <a:ext uri="{FF2B5EF4-FFF2-40B4-BE49-F238E27FC236}">
                <a16:creationId xmlns:a16="http://schemas.microsoft.com/office/drawing/2014/main" id="{2878F456-42C1-AA8C-5920-6979A1643A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D3DDBB-8640-79A5-3B94-98231618BC27}"/>
              </a:ext>
            </a:extLst>
          </p:cNvPr>
          <p:cNvSpPr txBox="1"/>
          <p:nvPr/>
        </p:nvSpPr>
        <p:spPr>
          <a:xfrm>
            <a:off x="38029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2" name="yt_shape_1366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商店里把塑料凳整齐地叠放在一起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据图中的信息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3ac6,isEnd"/>
              </a:rPr>
              <a:t>张塑料凳整齐地叠放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在一起时的高度是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663" name="yt_image_13663" title="H_100.6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4028" y="2011799"/>
            <a:ext cx="4103942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878B12-FA1D-6E04-DC22-335F46BE280C}"/>
              </a:ext>
            </a:extLst>
          </p:cNvPr>
          <p:cNvSpPr txBox="1"/>
          <p:nvPr/>
        </p:nvSpPr>
        <p:spPr>
          <a:xfrm>
            <a:off x="3193309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5" name="yt_shape_13665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元购进甲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乙两种矿泉水共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acd"/>
              </a:rPr>
              <a:t>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泉水的成本价与销售价如表所示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666" name="yt_table_1366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812400"/>
              </p:ext>
            </p:extLst>
          </p:nvPr>
        </p:nvGraphicFramePr>
        <p:xfrm>
          <a:off x="540000" y="1995319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06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185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72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类别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成本价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销售价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668" name="yt_shape_13668"/>
          <p:cNvSpPr txBox="1"/>
          <p:nvPr/>
        </p:nvSpPr>
        <p:spPr>
          <a:xfrm>
            <a:off x="540000" y="3965728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69" name="yt_shape_13669"/>
              <p:cNvSpPr txBox="1"/>
              <p:nvPr/>
            </p:nvSpPr>
            <p:spPr>
              <a:xfrm>
                <a:off x="540000" y="900000"/>
                <a:ext cx="8309967" cy="43802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购进甲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乙两种矿泉水各多少箱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设购进甲矿泉水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购进乙矿泉水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=14500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购进甲矿泉水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购进乙矿泉水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该商场售完这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箱矿泉水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可获利多少元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该商场售完这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箱矿泉水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可获利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69" name="yt_shape_13669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09967" cy="4380238"/>
              </a:xfrm>
              <a:prstGeom prst="rect">
                <a:avLst/>
              </a:prstGeom>
              <a:blipFill>
                <a:blip r:embed="rId2"/>
                <a:stretch>
                  <a:fillRect l="-2274" t="-1253" r="-1247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C21120-0890-A038-C9C0-96CAA4CB4E58}"/>
              </a:ext>
            </a:extLst>
          </p:cNvPr>
          <p:cNvSpPr txBox="1"/>
          <p:nvPr/>
        </p:nvSpPr>
        <p:spPr>
          <a:xfrm>
            <a:off x="449989" y="1328682"/>
            <a:ext cx="7193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设购进甲矿泉水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购进乙矿泉水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8CE318-9817-7DBE-C37C-31F0EECDE0E9}"/>
              </a:ext>
            </a:extLst>
          </p:cNvPr>
          <p:cNvSpPr txBox="1"/>
          <p:nvPr/>
        </p:nvSpPr>
        <p:spPr>
          <a:xfrm>
            <a:off x="449989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31E8316-5A34-2D06-13F1-92646B28D274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539470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=14500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931E8316-5A34-2D06-13F1-92646B28D2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5394706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B64B23D-1D13-48E3-CACB-38179A01443E}"/>
              </a:ext>
            </a:extLst>
          </p:cNvPr>
          <p:cNvSpPr txBox="1"/>
          <p:nvPr/>
        </p:nvSpPr>
        <p:spPr>
          <a:xfrm>
            <a:off x="449989" y="3340235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购进甲矿泉水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购进乙矿泉水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094241-48DB-E491-2843-75AD01F0763F}"/>
              </a:ext>
            </a:extLst>
          </p:cNvPr>
          <p:cNvSpPr txBox="1"/>
          <p:nvPr/>
        </p:nvSpPr>
        <p:spPr>
          <a:xfrm>
            <a:off x="449989" y="4291211"/>
            <a:ext cx="8409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39B2C9-C20A-9A1E-0748-38E09E418FEA}"/>
              </a:ext>
            </a:extLst>
          </p:cNvPr>
          <p:cNvSpPr txBox="1"/>
          <p:nvPr/>
        </p:nvSpPr>
        <p:spPr>
          <a:xfrm>
            <a:off x="449989" y="4766699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该商场售完这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箱矿泉水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可获利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6" name="yt_shape_1367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75" name="yt_image_13675" title="H_41.8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8" name="yt_shape_13678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如图是由同一种长方形的墙砖粘贴的部分墙面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2a52"/>
              </a:rPr>
              <a:t>块横放的墙砖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块竖放的墙砖高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块横放的墙砖比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块竖放的墙砖低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903d"/>
              </a:rPr>
              <a:t>则每块墙砖的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0" name="yt_table_1368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091460"/>
              </p:ext>
            </p:extLst>
          </p:nvPr>
        </p:nvGraphicFramePr>
        <p:xfrm>
          <a:off x="540056" y="2921731"/>
          <a:ext cx="4808856" cy="950976"/>
        </p:xfrm>
        <a:graphic>
          <a:graphicData uri="http://schemas.openxmlformats.org/drawingml/2006/table">
            <a:tbl>
              <a:tblPr/>
              <a:tblGrid>
                <a:gridCol w="2870518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1938338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425cm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525cm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pic>
        <p:nvPicPr>
          <p:cNvPr id="13679" name="yt_image_13679_skip" title="H_99.72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5308" y="2921731"/>
            <a:ext cx="1944603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C2D4F7-3967-9F75-7CD6-21D174C65921}"/>
              </a:ext>
            </a:extLst>
          </p:cNvPr>
          <p:cNvSpPr txBox="1"/>
          <p:nvPr/>
        </p:nvSpPr>
        <p:spPr>
          <a:xfrm>
            <a:off x="1974108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2" name="yt_shape_1368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一种蔬菜加工后出售单价可提高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但质量减少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f30e,isEnd"/>
              </a:rPr>
              <a:t>现有未加工的这种蔬菜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加工后出售比不加工多卖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则这种蔬菜加工前每千克卖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3f9d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加工后每千克卖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5BDF05-4F9F-C381-BCC7-9D3B17381AB0}"/>
              </a:ext>
            </a:extLst>
          </p:cNvPr>
          <p:cNvSpPr txBox="1"/>
          <p:nvPr/>
        </p:nvSpPr>
        <p:spPr>
          <a:xfrm>
            <a:off x="1020370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AEAA62-00A5-08D9-73EE-807DCBE1CAFE}"/>
              </a:ext>
            </a:extLst>
          </p:cNvPr>
          <p:cNvSpPr txBox="1"/>
          <p:nvPr/>
        </p:nvSpPr>
        <p:spPr>
          <a:xfrm>
            <a:off x="2888508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1128</Words>
  <Application>Microsoft Office PowerPoint</Application>
  <PresentationFormat>宽屏</PresentationFormat>
  <Paragraphs>143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0" baseType="lpstr">
      <vt:lpstr>,isEnd</vt:lpstr>
      <vt:lpstr>_⨹_1_0dacd</vt:lpstr>
      <vt:lpstr>_⨹_1_b4ccc,isEnd</vt:lpstr>
      <vt:lpstr>_⨹_1_ccbb2</vt:lpstr>
      <vt:lpstr>_⨹_1_d8261</vt:lpstr>
      <vt:lpstr>_⨹_1_e3f9d,isEnd</vt:lpstr>
      <vt:lpstr>_⨹_10_bf30e,isEnd</vt:lpstr>
      <vt:lpstr>_⨹_13_aa2f9</vt:lpstr>
      <vt:lpstr>_⨹_2_0f6e2</vt:lpstr>
      <vt:lpstr>_⨹_2_20ada</vt:lpstr>
      <vt:lpstr>_⨹_2_29f3b</vt:lpstr>
      <vt:lpstr>_⨹_2_5ac38</vt:lpstr>
      <vt:lpstr>_⨹_2_5e3fc</vt:lpstr>
      <vt:lpstr>_⨹_2_c2279,isEnd</vt:lpstr>
      <vt:lpstr>_⨹_2_d451d</vt:lpstr>
      <vt:lpstr>_⨹_3_2e3fa</vt:lpstr>
      <vt:lpstr>_⨹_3_f5aae</vt:lpstr>
      <vt:lpstr>_⨹_4_0e3ca</vt:lpstr>
      <vt:lpstr>_⨹_6_0903d</vt:lpstr>
      <vt:lpstr>_⨹_6_31336</vt:lpstr>
      <vt:lpstr>_⨹_6_a2a52</vt:lpstr>
      <vt:lpstr>_⨹_9_363c9</vt:lpstr>
      <vt:lpstr>_⨹_9_f3ac6,isEnd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2024-05-18T14:44:41Z</dcterms:created>
  <dcterms:modified xsi:type="dcterms:W3CDTF">2024-05-22T06:59:55Z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