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1" r:id="rId6"/>
    <p:sldId id="313" r:id="rId7"/>
    <p:sldId id="315" r:id="rId8"/>
    <p:sldId id="317" r:id="rId9"/>
    <p:sldId id="321" r:id="rId10"/>
    <p:sldId id="323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724" y="10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56" name="yt_image_13956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8" name="yt_shape_13958"/>
          <p:cNvSpPr txBox="1"/>
          <p:nvPr/>
        </p:nvSpPr>
        <p:spPr>
          <a:xfrm>
            <a:off x="540119" y="143137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并且所含未知数的项的次数都是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1ac6,isEnd"/>
              </a:rPr>
              <a:t>这样的方程叫做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共含有三个未知数的三个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组成的一组方程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叫做三元一次方程组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三元一次方程组中各个方程的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叫做三元一次方程组的解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B85F869-EAAD-B5F2-584D-8DCD3CBF2D7F}"/>
              </a:ext>
            </a:extLst>
          </p:cNvPr>
          <p:cNvSpPr txBox="1"/>
          <p:nvPr/>
        </p:nvSpPr>
        <p:spPr>
          <a:xfrm>
            <a:off x="1745508" y="138457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597C35-79FD-DAB6-ABE9-95B695A6E337}"/>
              </a:ext>
            </a:extLst>
          </p:cNvPr>
          <p:cNvSpPr txBox="1"/>
          <p:nvPr/>
        </p:nvSpPr>
        <p:spPr>
          <a:xfrm>
            <a:off x="8451107" y="138457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5C595C-FD33-00FB-B707-BDB60371C2E2}"/>
              </a:ext>
            </a:extLst>
          </p:cNvPr>
          <p:cNvSpPr txBox="1"/>
          <p:nvPr/>
        </p:nvSpPr>
        <p:spPr>
          <a:xfrm>
            <a:off x="4488708" y="233554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一次方程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6899DE-DB7C-CDE5-EC9E-ABD952D50A42}"/>
              </a:ext>
            </a:extLst>
          </p:cNvPr>
          <p:cNvSpPr txBox="1"/>
          <p:nvPr/>
        </p:nvSpPr>
        <p:spPr>
          <a:xfrm>
            <a:off x="5098308" y="281103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公共解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2" name="yt_shape_1396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61" name="yt_image_13961" title="H_41.85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4" name="yt_shape_13964"/>
          <p:cNvSpPr txBox="1"/>
          <p:nvPr/>
        </p:nvSpPr>
        <p:spPr>
          <a:xfrm>
            <a:off x="540000" y="1482165"/>
            <a:ext cx="673742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的相关概念及解法</a:t>
            </a:r>
          </a:p>
        </p:txBody>
      </p:sp>
      <p:sp>
        <p:nvSpPr>
          <p:cNvPr id="13965" name="yt_shape_13965"/>
          <p:cNvSpPr txBox="1"/>
          <p:nvPr/>
        </p:nvSpPr>
        <p:spPr>
          <a:xfrm>
            <a:off x="540000" y="1971599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下列方程是三元一次方程的是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66" name="yt_table_13966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3422969"/>
                  </p:ext>
                </p:extLst>
              </p:nvPr>
            </p:nvGraphicFramePr>
            <p:xfrm>
              <a:off x="540056" y="2450902"/>
              <a:ext cx="6456680" cy="1146937"/>
            </p:xfrm>
            <a:graphic>
              <a:graphicData uri="http://schemas.openxmlformats.org/drawingml/2006/table">
                <a:tbl>
                  <a:tblPr/>
                  <a:tblGrid>
                    <a:gridCol w="3640455">
                      <a:extLst>
                        <a:ext uri="{9D8B030D-6E8A-4147-A177-3AD203B41FA5}">
                          <a16:colId xmlns:a16="http://schemas.microsoft.com/office/drawing/2014/main" val="10535"/>
                        </a:ext>
                      </a:extLst>
                    </a:gridCol>
                    <a:gridCol w="2816225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𝑧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3966" name="yt_table_13966" descr="{&quot;rangeId&quot;:4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3422969"/>
                  </p:ext>
                </p:extLst>
              </p:nvPr>
            </p:nvGraphicFramePr>
            <p:xfrm>
              <a:off x="540056" y="2450902"/>
              <a:ext cx="6456680" cy="1057085"/>
            </p:xfrm>
            <a:graphic>
              <a:graphicData uri="http://schemas.openxmlformats.org/drawingml/2006/table">
                <a:tbl>
                  <a:tblPr/>
                  <a:tblGrid>
                    <a:gridCol w="3640455">
                      <a:extLst>
                        <a:ext uri="{9D8B030D-6E8A-4147-A177-3AD203B41FA5}">
                          <a16:colId xmlns:a16="http://schemas.microsoft.com/office/drawing/2014/main" val="10535"/>
                        </a:ext>
                      </a:extLst>
                    </a:gridCol>
                    <a:gridCol w="2816225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7258" b="-971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6044015441" title="H_26.259764">
            <a:extLst>
              <a:ext uri="{FF2B5EF4-FFF2-40B4-BE49-F238E27FC236}">
                <a16:creationId xmlns:a16="http://schemas.microsoft.com/office/drawing/2014/main" id="{C7A4F41C-0C55-0FD5-080B-6558C86C94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4B398E-CCC6-171B-E22C-A5B13CE9BA6F}"/>
              </a:ext>
            </a:extLst>
          </p:cNvPr>
          <p:cNvSpPr txBox="1"/>
          <p:nvPr/>
        </p:nvSpPr>
        <p:spPr>
          <a:xfrm>
            <a:off x="54029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67" name="yt_shape_13967"/>
              <p:cNvSpPr txBox="1"/>
              <p:nvPr/>
            </p:nvSpPr>
            <p:spPr>
              <a:xfrm>
                <a:off x="540119" y="900000"/>
                <a:ext cx="11492915" cy="22063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若要用加减法解此方程组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a2f5a"/>
                  </a:rPr>
                  <a:t>较简便的做法是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3967" name="yt_shape_13967" descr="{&quot;rangeId&quot;:5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206310"/>
              </a:xfrm>
              <a:prstGeom prst="rect">
                <a:avLst/>
              </a:prstGeom>
              <a:blipFill>
                <a:blip r:embed="rId2"/>
                <a:stretch>
                  <a:fillRect l="-1645" b="-7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69" name="yt_table_1396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830101"/>
              </p:ext>
            </p:extLst>
          </p:nvPr>
        </p:nvGraphicFramePr>
        <p:xfrm>
          <a:off x="540056" y="3157098"/>
          <a:ext cx="5213668" cy="950976"/>
        </p:xfrm>
        <a:graphic>
          <a:graphicData uri="http://schemas.openxmlformats.org/drawingml/2006/table">
            <a:tbl>
              <a:tblPr/>
              <a:tblGrid>
                <a:gridCol w="3081655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2132013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先消去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先消去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先消去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都一样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2853BB9-E991-C80C-A653-22879DA12D03}"/>
              </a:ext>
            </a:extLst>
          </p:cNvPr>
          <p:cNvSpPr txBox="1"/>
          <p:nvPr/>
        </p:nvSpPr>
        <p:spPr>
          <a:xfrm>
            <a:off x="1059708" y="26137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71" name="yt_shape_13971"/>
              <p:cNvSpPr txBox="1"/>
              <p:nvPr/>
            </p:nvSpPr>
            <p:spPr>
              <a:xfrm>
                <a:off x="540000" y="900000"/>
                <a:ext cx="7391639" cy="33106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7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 xmlns="">
          <p:sp>
            <p:nvSpPr>
              <p:cNvPr id="13971" name="yt_shape_139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91639" cy="3310650"/>
              </a:xfrm>
              <a:prstGeom prst="rect">
                <a:avLst/>
              </a:prstGeom>
              <a:blipFill>
                <a:blip r:embed="rId2"/>
                <a:stretch>
                  <a:fillRect l="-2558" r="-1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9B7E937-8455-8BCF-8C7A-4D02CAE62010}"/>
              </a:ext>
            </a:extLst>
          </p:cNvPr>
          <p:cNvSpPr txBox="1"/>
          <p:nvPr/>
        </p:nvSpPr>
        <p:spPr>
          <a:xfrm>
            <a:off x="7160541" y="1097277"/>
            <a:ext cx="637286" cy="16116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75" name="yt_shape_13975"/>
              <p:cNvSpPr txBox="1"/>
              <p:nvPr/>
            </p:nvSpPr>
            <p:spPr>
              <a:xfrm>
                <a:off x="540000" y="2151019"/>
                <a:ext cx="4682372" cy="39335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.④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.⑤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="">
          <p:sp>
            <p:nvSpPr>
              <p:cNvPr id="13975" name="yt_shape_139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51019"/>
                <a:ext cx="4682372" cy="3933513"/>
              </a:xfrm>
              <a:prstGeom prst="rect">
                <a:avLst/>
              </a:prstGeom>
              <a:blipFill>
                <a:blip r:embed="rId2"/>
                <a:stretch>
                  <a:fillRect l="-4036" t="-1395" r="-29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AE6F716-7B72-57C0-0AB3-996251E78CC1}"/>
              </a:ext>
            </a:extLst>
          </p:cNvPr>
          <p:cNvSpPr txBox="1"/>
          <p:nvPr/>
        </p:nvSpPr>
        <p:spPr>
          <a:xfrm>
            <a:off x="449989" y="2104213"/>
            <a:ext cx="44391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0DB10B-6DD2-0C20-CAE6-141E10CFC3A6}"/>
              </a:ext>
            </a:extLst>
          </p:cNvPr>
          <p:cNvSpPr txBox="1"/>
          <p:nvPr/>
        </p:nvSpPr>
        <p:spPr>
          <a:xfrm>
            <a:off x="449989" y="2579701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BEA02A-95A4-8E60-E3C1-4B6CB8832EE7}"/>
              </a:ext>
            </a:extLst>
          </p:cNvPr>
          <p:cNvSpPr txBox="1"/>
          <p:nvPr/>
        </p:nvSpPr>
        <p:spPr>
          <a:xfrm>
            <a:off x="449989" y="3055189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0FC912-3BDF-2CF9-7F40-B669DAF24DB0}"/>
              </a:ext>
            </a:extLst>
          </p:cNvPr>
          <p:cNvSpPr txBox="1"/>
          <p:nvPr/>
        </p:nvSpPr>
        <p:spPr>
          <a:xfrm>
            <a:off x="449989" y="3530677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469804-AE6E-91FB-D3A2-E90CCB2A2E43}"/>
              </a:ext>
            </a:extLst>
          </p:cNvPr>
          <p:cNvSpPr txBox="1"/>
          <p:nvPr/>
        </p:nvSpPr>
        <p:spPr>
          <a:xfrm>
            <a:off x="449989" y="4006165"/>
            <a:ext cx="481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2B677B5-87E9-A2B3-C430-D5B316D47AAA}"/>
                  </a:ext>
                </a:extLst>
              </p:cNvPr>
              <p:cNvSpPr txBox="1"/>
              <p:nvPr/>
            </p:nvSpPr>
            <p:spPr>
              <a:xfrm>
                <a:off x="449989" y="4481653"/>
                <a:ext cx="416401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2B677B5-87E9-A2B3-C430-D5B316D47A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81653"/>
                <a:ext cx="4164013" cy="1611643"/>
              </a:xfrm>
              <a:prstGeom prst="rect">
                <a:avLst/>
              </a:prstGeom>
              <a:blipFill>
                <a:blip r:embed="rId3"/>
                <a:stretch>
                  <a:fillRect l="-2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3971"/>
              <p:cNvSpPr txBox="1"/>
              <p:nvPr/>
            </p:nvSpPr>
            <p:spPr>
              <a:xfrm>
                <a:off x="540000" y="376601"/>
                <a:ext cx="7391639" cy="18551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,isEnd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,isEnd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𝑧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②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③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 xmlns="">
          <p:sp>
            <p:nvSpPr>
              <p:cNvPr id="9" name="yt_shape_139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6601"/>
                <a:ext cx="7391639" cy="1855146"/>
              </a:xfrm>
              <a:prstGeom prst="rect">
                <a:avLst/>
              </a:prstGeom>
              <a:blipFill>
                <a:blip r:embed="rId4"/>
                <a:stretch>
                  <a:fillRect l="-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1" name="yt_shape_13981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三元一次方程组的应用</a:t>
            </a:r>
          </a:p>
        </p:txBody>
      </p:sp>
      <p:sp>
        <p:nvSpPr>
          <p:cNvPr id="13982" name="yt_shape_13982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丙三种货物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若购买甲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若购买甲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4eff,isEnd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现在购买甲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4015520" title="H_26.259764">
            <a:extLst>
              <a:ext uri="{FF2B5EF4-FFF2-40B4-BE49-F238E27FC236}">
                <a16:creationId xmlns:a16="http://schemas.microsoft.com/office/drawing/2014/main" id="{7B2660E2-4415-A184-89E9-3302BFD891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363BB2-8AF9-24DE-D9DB-19862C9E51C1}"/>
              </a:ext>
            </a:extLst>
          </p:cNvPr>
          <p:cNvSpPr txBox="1"/>
          <p:nvPr/>
        </p:nvSpPr>
        <p:spPr>
          <a:xfrm>
            <a:off x="8832107" y="181811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4" name="yt_shape_1398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83" name="yt_image_13983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986" name="yt_shape_13986"/>
              <p:cNvSpPr txBox="1"/>
              <p:nvPr/>
            </p:nvSpPr>
            <p:spPr>
              <a:xfrm>
                <a:off x="540119" y="1482165"/>
                <a:ext cx="11492915" cy="33657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03ac,isEnd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某班级组织活动需购买小奖品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若购买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支铅笔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块橡皮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本日记本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0956,isEnd"/>
                  </a:rPr>
                  <a:t>21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若购买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支铅笔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块橡皮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本日记本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则购买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支铅笔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块橡皮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8eeb,isEnd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本日记本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需要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 xmlns="">
          <p:sp>
            <p:nvSpPr>
              <p:cNvPr id="13986" name="yt_shape_139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365730"/>
              </a:xfrm>
              <a:prstGeom prst="rect">
                <a:avLst/>
              </a:prstGeom>
              <a:blipFill>
                <a:blip r:embed="rId3"/>
                <a:stretch>
                  <a:fillRect l="-1645" t="-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0EF1ABE-5C63-BB62-BDDD-237A21A0AFBD}"/>
              </a:ext>
            </a:extLst>
          </p:cNvPr>
          <p:cNvSpPr txBox="1"/>
          <p:nvPr/>
        </p:nvSpPr>
        <p:spPr>
          <a:xfrm>
            <a:off x="1059708" y="196672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6FB341-6347-64E9-36E0-8294A0CCDFEC}"/>
              </a:ext>
            </a:extLst>
          </p:cNvPr>
          <p:cNvSpPr txBox="1"/>
          <p:nvPr/>
        </p:nvSpPr>
        <p:spPr>
          <a:xfrm>
            <a:off x="2888508" y="339319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90" name="yt_shape_13990"/>
              <p:cNvSpPr txBox="1"/>
              <p:nvPr/>
            </p:nvSpPr>
            <p:spPr>
              <a:xfrm>
                <a:off x="540119" y="1404056"/>
                <a:ext cx="11492915" cy="37391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由题意列方程组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831b3"/>
                  </a:rPr>
                  <a:t>解得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 smtClean="0">
                              <a:solidFill>
                                <a:srgbClr val="FE0000">
                                  <a:alpha val="0"/>
                                </a:srgbClr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=8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𝑧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元纸币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元纸币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元纸币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90" name="yt_shape_139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4056"/>
                <a:ext cx="11492915" cy="3739165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01DD814-9676-461F-27F3-767C0FE6B0D4}"/>
                  </a:ext>
                </a:extLst>
              </p:cNvPr>
              <p:cNvSpPr txBox="1"/>
              <p:nvPr/>
            </p:nvSpPr>
            <p:spPr>
              <a:xfrm>
                <a:off x="450108" y="1357250"/>
                <a:ext cx="11193526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z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由题意列方程组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2_831b3"/>
                  </a:rPr>
                  <a:t>解得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01DD814-9676-461F-27F3-767C0FE6B0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57250"/>
                <a:ext cx="11193526" cy="1854213"/>
              </a:xfrm>
              <a:prstGeom prst="rect">
                <a:avLst/>
              </a:prstGeom>
              <a:blipFill>
                <a:blip r:embed="rId3"/>
                <a:stretch>
                  <a:fillRect l="-871" r="-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7B2717-DC3D-4F73-DF83-0BFE06DA74C0}"/>
                  </a:ext>
                </a:extLst>
              </p:cNvPr>
              <p:cNvSpPr txBox="1"/>
              <p:nvPr/>
            </p:nvSpPr>
            <p:spPr>
              <a:xfrm>
                <a:off x="450108" y="3117851"/>
                <a:ext cx="140582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=8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𝑧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</m:t>
                              </m:r>
                              <m:r>
                                <m:rPr>
                                  <m:nor/>
                                </m:rP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7B2717-DC3D-4F73-DF83-0BFE06DA74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17851"/>
                <a:ext cx="1405826" cy="16116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1FA0ED8-08DB-C643-3485-EDC4F96F32AB}"/>
              </a:ext>
            </a:extLst>
          </p:cNvPr>
          <p:cNvSpPr txBox="1"/>
          <p:nvPr/>
        </p:nvSpPr>
        <p:spPr>
          <a:xfrm>
            <a:off x="450108" y="4635882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元纸币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元纸币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元纸币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986"/>
          <p:cNvSpPr txBox="1"/>
          <p:nvPr/>
        </p:nvSpPr>
        <p:spPr>
          <a:xfrm>
            <a:off x="540119" y="764704"/>
            <a:ext cx="11492915" cy="101073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小明手里有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张面额分别为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元的纸币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d03d,isEnd"/>
              </a:rPr>
              <a:t>元纸币的张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元纸币张数的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元的纸币各多少张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4" name="yt_shape_13994"/>
          <p:cNvSpPr txBox="1"/>
          <p:nvPr/>
        </p:nvSpPr>
        <p:spPr>
          <a:xfrm>
            <a:off x="540000" y="900000"/>
            <a:ext cx="5470152" cy="10715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5950" b="0" i="0" u="none" spc="41168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3993" name="yt_image_1399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423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96" name="yt_shape_13996"/>
          <p:cNvSpPr txBox="1"/>
          <p:nvPr/>
        </p:nvSpPr>
        <p:spPr>
          <a:xfrm>
            <a:off x="540119" y="2140388"/>
            <a:ext cx="1102848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解三元一次方程组的思路是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消元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方法是把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转化为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e76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转化为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557</Words>
  <Application>Microsoft Office PowerPoint</Application>
  <PresentationFormat>宽屏</PresentationFormat>
  <Paragraphs>58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33" baseType="lpstr">
      <vt:lpstr>,isEnd</vt:lpstr>
      <vt:lpstr>_⨹_1_58eeb,isEnd</vt:lpstr>
      <vt:lpstr>_⨹_1_64eff,isEnd</vt:lpstr>
      <vt:lpstr>_⨹_1_6e76d</vt:lpstr>
      <vt:lpstr>_⨹_2_003ac,isEnd</vt:lpstr>
      <vt:lpstr>_⨹_2_831b3</vt:lpstr>
      <vt:lpstr>_⨹_2_e0956,isEnd</vt:lpstr>
      <vt:lpstr>_⨹_5_1d03d,isEnd</vt:lpstr>
      <vt:lpstr>_⨹_7_31ac6,isEnd</vt:lpstr>
      <vt:lpstr>_⨹_7_a2f5a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2024-05-18T14:44:41Z</dcterms:created>
  <dcterms:modified xsi:type="dcterms:W3CDTF">2024-05-22T07:01:34Z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