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8" r:id="rId4"/>
    <p:sldId id="310" r:id="rId5"/>
    <p:sldId id="311" r:id="rId6"/>
    <p:sldId id="313" r:id="rId7"/>
    <p:sldId id="317" r:id="rId8"/>
    <p:sldId id="321" r:id="rId9"/>
    <p:sldId id="323" r:id="rId10"/>
    <p:sldId id="325" r:id="rId11"/>
    <p:sldId id="328" r:id="rId12"/>
    <p:sldId id="332" r:id="rId13"/>
    <p:sldId id="338" r:id="rId14"/>
    <p:sldId id="333" r:id="rId15"/>
    <p:sldId id="339" r:id="rId16"/>
    <p:sldId id="335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2364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49" name="yt_image_11849" title="H_41.8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8755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51" name="yt_shape_11851"/>
          <p:cNvSpPr txBox="1"/>
          <p:nvPr/>
        </p:nvSpPr>
        <p:spPr>
          <a:xfrm>
            <a:off x="540119" y="1431377"/>
            <a:ext cx="11651881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两条互相垂直且有公共原点的数轴组成平面直角坐标系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cd421,isEnd"/>
              </a:rPr>
              <a:t>水平的数轴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称为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铅直的数轴称为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坐标的符号特征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第一象限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68bb,isEnd"/>
              </a:rPr>
              <a:t>第二象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第三象限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第四象限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</a:t>
            </a:r>
            <a:r>
              <a:rPr lang="en-US" sz="20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</a:t>
            </a:r>
            <a:r>
              <a:rPr sz="20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</a:t>
            </a:r>
            <a:r>
              <a:rPr sz="4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smtClean="0">
                <a:latin typeface="Times New Roman"/>
              </a:rPr>
              <a:t>⁠</a:t>
            </a:r>
            <a:r>
              <a:rPr sz="20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</a:t>
            </a:r>
            <a:r>
              <a:rPr sz="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平面内的点与有序实数对具有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DE5FBFA-04A5-7F9F-7D8D-A6CC01B71DEA}"/>
              </a:ext>
            </a:extLst>
          </p:cNvPr>
          <p:cNvSpPr txBox="1"/>
          <p:nvPr/>
        </p:nvSpPr>
        <p:spPr>
          <a:xfrm>
            <a:off x="1412133" y="1860059"/>
            <a:ext cx="972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3638706-DF0A-3417-3FF9-F459D897E136}"/>
              </a:ext>
            </a:extLst>
          </p:cNvPr>
          <p:cNvSpPr txBox="1"/>
          <p:nvPr/>
        </p:nvSpPr>
        <p:spPr>
          <a:xfrm>
            <a:off x="2813896" y="1860059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横轴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E7548FE-6FBD-6319-62C5-0C3E147926D8}"/>
              </a:ext>
            </a:extLst>
          </p:cNvPr>
          <p:cNvSpPr txBox="1"/>
          <p:nvPr/>
        </p:nvSpPr>
        <p:spPr>
          <a:xfrm>
            <a:off x="6519121" y="1832312"/>
            <a:ext cx="972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EF1CA34-EE0D-CAFF-325A-C79E590FF83B}"/>
              </a:ext>
            </a:extLst>
          </p:cNvPr>
          <p:cNvSpPr txBox="1"/>
          <p:nvPr/>
        </p:nvSpPr>
        <p:spPr>
          <a:xfrm>
            <a:off x="7920882" y="186005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纵轴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5B11AC4-48C8-C0A0-D17E-9A3FBBCEDFD7}"/>
              </a:ext>
            </a:extLst>
          </p:cNvPr>
          <p:cNvSpPr txBox="1"/>
          <p:nvPr/>
        </p:nvSpPr>
        <p:spPr>
          <a:xfrm>
            <a:off x="8451107" y="233554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＋，＋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75F0619-D44B-D9DA-824D-D9D8BE11D9F7}"/>
              </a:ext>
            </a:extLst>
          </p:cNvPr>
          <p:cNvSpPr txBox="1"/>
          <p:nvPr/>
        </p:nvSpPr>
        <p:spPr>
          <a:xfrm>
            <a:off x="1669308" y="281103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－，＋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755BDB7-DDAD-68CE-8E9E-422A0ADE2C04}"/>
              </a:ext>
            </a:extLst>
          </p:cNvPr>
          <p:cNvSpPr txBox="1"/>
          <p:nvPr/>
        </p:nvSpPr>
        <p:spPr>
          <a:xfrm>
            <a:off x="5936508" y="2811035"/>
            <a:ext cx="1475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CAD27AA-DE45-92E1-C824-6364DC6635E2}"/>
              </a:ext>
            </a:extLst>
          </p:cNvPr>
          <p:cNvSpPr txBox="1"/>
          <p:nvPr/>
        </p:nvSpPr>
        <p:spPr>
          <a:xfrm>
            <a:off x="10374583" y="2785729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2_49f45"/>
              </a:rPr>
              <a:t>＋，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E5A02E6-209B-0077-B5DE-973610FD5CD6}"/>
              </a:ext>
            </a:extLst>
          </p:cNvPr>
          <p:cNvSpPr txBox="1"/>
          <p:nvPr/>
        </p:nvSpPr>
        <p:spPr>
          <a:xfrm>
            <a:off x="10889506" y="283125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9E3092F-746E-06C9-E1AC-EA7D1D378376}"/>
              </a:ext>
            </a:extLst>
          </p:cNvPr>
          <p:cNvSpPr txBox="1"/>
          <p:nvPr/>
        </p:nvSpPr>
        <p:spPr>
          <a:xfrm>
            <a:off x="5061177" y="3271775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一一对应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908" name="yt_shape_11908"/>
              <p:cNvSpPr txBox="1"/>
              <p:nvPr/>
            </p:nvSpPr>
            <p:spPr>
              <a:xfrm>
                <a:off x="540119" y="900000"/>
                <a:ext cx="11492915" cy="23957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广安市中考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在第四象限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Q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ca0bf,isEnd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象限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易错题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3e646,isEnd"/>
                  </a:rPr>
                  <a:t>是等腰三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角形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的坐标可能是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                        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W:12.00496,H:41.08504"/>
                  </a:rPr>
                  <a:t/>
                </a:r>
                <a:b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W:12.00496,H:41.08504"/>
                  </a:rPr>
                </a:b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11908" name="yt_shape_119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395784"/>
              </a:xfrm>
              <a:prstGeom prst="rect">
                <a:avLst/>
              </a:prstGeom>
              <a:blipFill>
                <a:blip r:embed="rId2"/>
                <a:stretch>
                  <a:fillRect l="-1645" t="-2290" b="-68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911" name="yt_image_11911" title="H_91.08">
            <a:extLst>
              <a:ext uri="">
                <a16:creationId xmlns="" xmlns:a16="http://schemas.microsoft.com/office/drawing/2014/main" xmlns:a14="http://schemas.microsoft.com/office/drawing/2010/main" xmlns:m="http://schemas.openxmlformats.org/officeDocument/2006/math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97089" y="3329264"/>
            <a:ext cx="1797820" cy="1156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060F126-F23F-2D83-41F3-ED4BF094DDB7}"/>
              </a:ext>
            </a:extLst>
          </p:cNvPr>
          <p:cNvSpPr txBox="1"/>
          <p:nvPr/>
        </p:nvSpPr>
        <p:spPr>
          <a:xfrm>
            <a:off x="1059708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445D9F5-DA23-A2D6-A1B9-BE8EA4BAE921}"/>
                  </a:ext>
                </a:extLst>
              </p:cNvPr>
              <p:cNvSpPr txBox="1"/>
              <p:nvPr/>
            </p:nvSpPr>
            <p:spPr>
              <a:xfrm>
                <a:off x="4388696" y="2348880"/>
                <a:ext cx="6593839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），（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），（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），（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_⨹_1_21358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/>
                </a:r>
                <a:b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445D9F5-DA23-A2D6-A1B9-BE8EA4BAE9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88696" y="2348880"/>
                <a:ext cx="6593839" cy="615392"/>
              </a:xfrm>
              <a:prstGeom prst="rect">
                <a:avLst/>
              </a:prstGeom>
              <a:blipFill>
                <a:blip r:embed="rId4"/>
                <a:stretch>
                  <a:fillRect l="-1479" t="-277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2524233C-A398-AF01-4492-C51284B9390F}"/>
              </a:ext>
            </a:extLst>
          </p:cNvPr>
          <p:cNvSpPr txBox="1"/>
          <p:nvPr/>
        </p:nvSpPr>
        <p:spPr>
          <a:xfrm>
            <a:off x="450108" y="2801438"/>
            <a:ext cx="942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3" name="yt_shape_11913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如图是某公园的平面图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每个方格的边长为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5b82"/>
              </a:rPr>
              <a:t>100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写出任意五个景点的坐标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湖心亭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望春亭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音乐台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牡丹园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游乐园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答案不唯一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1916" name="yt_image_11916" title="H_175.77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09077" y="2474622"/>
            <a:ext cx="2442922" cy="2232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0ACCDB7-857A-0280-D0AF-B228D931E9D7}"/>
              </a:ext>
            </a:extLst>
          </p:cNvPr>
          <p:cNvSpPr txBox="1"/>
          <p:nvPr/>
        </p:nvSpPr>
        <p:spPr>
          <a:xfrm>
            <a:off x="450108" y="2279658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湖心亭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854742D-E679-8747-77A9-ECB612C16113}"/>
              </a:ext>
            </a:extLst>
          </p:cNvPr>
          <p:cNvSpPr txBox="1"/>
          <p:nvPr/>
        </p:nvSpPr>
        <p:spPr>
          <a:xfrm>
            <a:off x="450108" y="2755146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望春亭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7AA8F5E-8C4A-A26F-37E7-090BEBD95D61}"/>
              </a:ext>
            </a:extLst>
          </p:cNvPr>
          <p:cNvSpPr txBox="1"/>
          <p:nvPr/>
        </p:nvSpPr>
        <p:spPr>
          <a:xfrm>
            <a:off x="450108" y="3230634"/>
            <a:ext cx="597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音乐台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牡丹园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806E7AB-0BAB-F1AB-AB91-79774C528C1B}"/>
              </a:ext>
            </a:extLst>
          </p:cNvPr>
          <p:cNvSpPr txBox="1"/>
          <p:nvPr/>
        </p:nvSpPr>
        <p:spPr>
          <a:xfrm>
            <a:off x="450108" y="3706122"/>
            <a:ext cx="551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游乐园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8" name="yt_shape_11918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某星期天的上午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苗苗在公园沿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df9c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的路线游玩了半天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77b88"/>
              </a:rPr>
              <a:t>请你写出她路上经过的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西门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望春亭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游乐园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牡丹园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东门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1920" name="yt_image_11920" title="H_175.77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09077" y="2475451"/>
            <a:ext cx="2442922" cy="2232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9F7B70A-979F-225F-A58A-D929962F1F38}"/>
              </a:ext>
            </a:extLst>
          </p:cNvPr>
          <p:cNvSpPr txBox="1"/>
          <p:nvPr/>
        </p:nvSpPr>
        <p:spPr>
          <a:xfrm>
            <a:off x="450108" y="2279658"/>
            <a:ext cx="6885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西门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望春亭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游乐园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牡丹园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东门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23" name="yt_shape_1192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922" name="yt_image_1192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25" name="yt_shape_11925"/>
          <p:cNvSpPr txBox="1"/>
          <p:nvPr/>
        </p:nvSpPr>
        <p:spPr>
          <a:xfrm>
            <a:off x="540119" y="1482165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一只蚂蚁从原点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45d6"/>
              </a:rPr>
              <a:t>按向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的方向依次不断移动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每次移动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70f7d"/>
              </a:rPr>
              <a:t>其行走路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1926" name="yt_shape_11926"/>
          <p:cNvSpPr txBox="1"/>
          <p:nvPr/>
        </p:nvSpPr>
        <p:spPr>
          <a:xfrm>
            <a:off x="540119" y="290525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填写下列各点的坐标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08d1,isEnd"/>
              </a:rPr>
              <a:t>12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</p:txBody>
      </p:sp>
      <p:pic>
        <p:nvPicPr>
          <p:cNvPr id="11928" name="yt_image_1192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84443" y="4017051"/>
            <a:ext cx="4467556" cy="143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DC03D2A-DEE0-53EC-CEC4-A487E0B619D4}"/>
              </a:ext>
            </a:extLst>
          </p:cNvPr>
          <p:cNvSpPr txBox="1"/>
          <p:nvPr/>
        </p:nvSpPr>
        <p:spPr>
          <a:xfrm>
            <a:off x="5204671" y="2858446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2CCAFEC-CB53-163F-6267-93211BCC2445}"/>
              </a:ext>
            </a:extLst>
          </p:cNvPr>
          <p:cNvSpPr txBox="1"/>
          <p:nvPr/>
        </p:nvSpPr>
        <p:spPr>
          <a:xfrm>
            <a:off x="6271471" y="2858446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BDC7323-762D-4418-5354-ED902FCE1F31}"/>
              </a:ext>
            </a:extLst>
          </p:cNvPr>
          <p:cNvSpPr txBox="1"/>
          <p:nvPr/>
        </p:nvSpPr>
        <p:spPr>
          <a:xfrm>
            <a:off x="8282832" y="285844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0EE84DD-2A5C-185A-2439-139A3C548FD6}"/>
              </a:ext>
            </a:extLst>
          </p:cNvPr>
          <p:cNvSpPr txBox="1"/>
          <p:nvPr/>
        </p:nvSpPr>
        <p:spPr>
          <a:xfrm>
            <a:off x="9349632" y="285844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E003D61-81AE-5B94-BADF-DB0F72D93E93}"/>
              </a:ext>
            </a:extLst>
          </p:cNvPr>
          <p:cNvSpPr txBox="1"/>
          <p:nvPr/>
        </p:nvSpPr>
        <p:spPr>
          <a:xfrm>
            <a:off x="1059708" y="333393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B0000BA-D677-D347-54A7-4B6242DCB50F}"/>
              </a:ext>
            </a:extLst>
          </p:cNvPr>
          <p:cNvSpPr txBox="1"/>
          <p:nvPr/>
        </p:nvSpPr>
        <p:spPr>
          <a:xfrm>
            <a:off x="2126508" y="333393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0" name="yt_shape_11930"/>
          <p:cNvSpPr txBox="1"/>
          <p:nvPr/>
        </p:nvSpPr>
        <p:spPr>
          <a:xfrm>
            <a:off x="540000" y="900000"/>
            <a:ext cx="58573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指出蚂蚁从点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的移动方向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3" name="yt_shape_11931"/>
          <p:cNvSpPr txBox="1"/>
          <p:nvPr/>
        </p:nvSpPr>
        <p:spPr>
          <a:xfrm>
            <a:off x="540119" y="1531667"/>
            <a:ext cx="698935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记从点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到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为一个循环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恰好经过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2_82cfb"/>
              </a:rPr>
              <a:t>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个循环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蚂蚁到达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到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移动的方向向上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1932" name="yt_image_1193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84443" y="1531667"/>
            <a:ext cx="4467556" cy="143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34" name="yt_shape_11934"/>
          <p:cNvSpPr txBox="1"/>
          <p:nvPr/>
        </p:nvSpPr>
        <p:spPr>
          <a:xfrm>
            <a:off x="540000" y="3013175"/>
            <a:ext cx="331340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4" name="yt_shape_11935"/>
          <p:cNvSpPr txBox="1"/>
          <p:nvPr/>
        </p:nvSpPr>
        <p:spPr>
          <a:xfrm>
            <a:off x="540000" y="3644842"/>
            <a:ext cx="346729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9D13B2B-FB8B-A058-BE72-98963A011159}"/>
              </a:ext>
            </a:extLst>
          </p:cNvPr>
          <p:cNvSpPr txBox="1"/>
          <p:nvPr/>
        </p:nvSpPr>
        <p:spPr>
          <a:xfrm>
            <a:off x="450108" y="1484861"/>
            <a:ext cx="68506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记从点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为一个循环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恰好经过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2_82cfb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F0A07DB-5BB9-2FCA-A700-DFA43A435B45}"/>
              </a:ext>
            </a:extLst>
          </p:cNvPr>
          <p:cNvSpPr txBox="1"/>
          <p:nvPr/>
        </p:nvSpPr>
        <p:spPr>
          <a:xfrm>
            <a:off x="450108" y="1960349"/>
            <a:ext cx="3766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个循环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蚂蚁到达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EA47BB1-C2DC-8B16-0581-4EBE0998BB84}"/>
              </a:ext>
            </a:extLst>
          </p:cNvPr>
          <p:cNvSpPr txBox="1"/>
          <p:nvPr/>
        </p:nvSpPr>
        <p:spPr>
          <a:xfrm>
            <a:off x="450108" y="2435837"/>
            <a:ext cx="44568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移动的方向向上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BFC6DC0-CCB9-016D-AF5A-8F10DBD8104D}"/>
              </a:ext>
            </a:extLst>
          </p:cNvPr>
          <p:cNvSpPr txBox="1"/>
          <p:nvPr/>
        </p:nvSpPr>
        <p:spPr>
          <a:xfrm>
            <a:off x="449989" y="3598036"/>
            <a:ext cx="36138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9" name="yt_shape_11939"/>
          <p:cNvSpPr txBox="1"/>
          <p:nvPr/>
        </p:nvSpPr>
        <p:spPr>
          <a:xfrm>
            <a:off x="540000" y="900000"/>
            <a:ext cx="5468420" cy="75642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200" b="0" i="0" u="none" spc="-4200">
                <a:solidFill>
                  <a:srgbClr val="1EE3CF"/>
                </a:solidFill>
                <a:effectLst/>
                <a:latin typeface="Times New Roman" pitchFamily="42"/>
                <a:ea typeface="宋体" pitchFamily="42"/>
              </a:rPr>
              <a:t> </a:t>
            </a:r>
            <a:r>
              <a:rPr lang="en-US" altLang="zh-CN" sz="4200" b="0" i="0" u="none" spc="41592">
                <a:solidFill>
                  <a:srgbClr val="1EE3CF"/>
                </a:solidFill>
                <a:effectLst/>
                <a:latin typeface="Times New Roman" pitchFamily="42"/>
                <a:ea typeface="宋体" pitchFamily="42"/>
              </a:rPr>
              <a:t> </a:t>
            </a:r>
          </a:p>
        </p:txBody>
      </p:sp>
      <p:pic>
        <p:nvPicPr>
          <p:cNvPr id="11938" name="yt_image_1193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5414391" cy="844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41" name="yt_shape_11941"/>
          <p:cNvSpPr txBox="1"/>
          <p:nvPr/>
        </p:nvSpPr>
        <p:spPr>
          <a:xfrm>
            <a:off x="540000" y="1795029"/>
            <a:ext cx="11050636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点与有序实数对一一对应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平面直角坐标系中点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轴距离为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轴的距离为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坐标轴上的点不属于任何象限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="" xmlns:a16="http://schemas.microsoft.com/office/drawing/2014/main" xmlns:p14="http://schemas.microsoft.com/office/powerpoint/2010/main"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55" name="yt_shape_11855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854" name="yt_image_11854" title="H_41.8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57" name="yt_shape_11857"/>
          <p:cNvSpPr txBox="1"/>
          <p:nvPr/>
        </p:nvSpPr>
        <p:spPr>
          <a:xfrm>
            <a:off x="540000" y="1482165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平面直角坐标系相关概念</a:t>
            </a:r>
          </a:p>
        </p:txBody>
      </p:sp>
      <p:sp>
        <p:nvSpPr>
          <p:cNvPr id="11858" name="yt_shape_11858"/>
          <p:cNvSpPr txBox="1"/>
          <p:nvPr/>
        </p:nvSpPr>
        <p:spPr>
          <a:xfrm>
            <a:off x="540000" y="1971599"/>
            <a:ext cx="67454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平面直角坐标系画法正确的是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1859" name="yt_image_11859" title="H_104.9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603266"/>
            <a:ext cx="4927586" cy="133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6043759395" title="H_26.259764">
            <a:extLst>
              <a:ext uri="{FF2B5EF4-FFF2-40B4-BE49-F238E27FC236}">
                <a16:creationId xmlns:a16="http://schemas.microsoft.com/office/drawing/2014/main" id="{2FE6BCE9-77B4-150C-CA2B-D38EBC755D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FED24E7-B03D-F9BD-E38D-A5F1F68F537B}"/>
              </a:ext>
            </a:extLst>
          </p:cNvPr>
          <p:cNvSpPr txBox="1"/>
          <p:nvPr/>
        </p:nvSpPr>
        <p:spPr>
          <a:xfrm>
            <a:off x="63173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1" name="yt_shape_1186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四点在平面直角坐标系中的位置如图所示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6d3ff,isEnd"/>
              </a:rPr>
              <a:t>则位于第二象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限内的点是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1865" name="yt_shape_11865"/>
          <p:cNvSpPr txBox="1"/>
          <p:nvPr/>
        </p:nvSpPr>
        <p:spPr>
          <a:xfrm>
            <a:off x="540000" y="4257185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862" name="yt_shape_11862" title="H_172.8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75328" y="2011799"/>
            <a:ext cx="2241343" cy="2195082"/>
            <a:chOff x="0" y="0"/>
            <a:chExt cx="2241343" cy="2195082"/>
          </a:xfrm>
        </p:grpSpPr>
        <p:pic>
          <p:nvPicPr>
            <p:cNvPr id="2" name="yt_image_11862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41343" cy="17990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64" name="yt_shape_11864"/>
            <p:cNvSpPr txBox="1"/>
            <p:nvPr/>
          </p:nvSpPr>
          <p:spPr>
            <a:xfrm>
              <a:off x="587390" y="183508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第2题图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7EBD512-19E0-D6E4-3034-07E9E55862AC}"/>
              </a:ext>
            </a:extLst>
          </p:cNvPr>
          <p:cNvSpPr txBox="1"/>
          <p:nvPr/>
        </p:nvSpPr>
        <p:spPr>
          <a:xfrm>
            <a:off x="2326533" y="1328682"/>
            <a:ext cx="7357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6" name="yt_shape_11866"/>
          <p:cNvSpPr txBox="1"/>
          <p:nvPr/>
        </p:nvSpPr>
        <p:spPr>
          <a:xfrm>
            <a:off x="540000" y="900000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由点的位置确定点的坐标</a:t>
            </a:r>
          </a:p>
        </p:txBody>
      </p:sp>
      <p:sp>
        <p:nvSpPr>
          <p:cNvPr id="11867" name="yt_shape_11867"/>
          <p:cNvSpPr txBox="1"/>
          <p:nvPr/>
        </p:nvSpPr>
        <p:spPr>
          <a:xfrm>
            <a:off x="540000" y="1389434"/>
            <a:ext cx="73545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71" name="yt_table_11871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0288895"/>
              </p:ext>
            </p:extLst>
          </p:nvPr>
        </p:nvGraphicFramePr>
        <p:xfrm>
          <a:off x="540056" y="1868737"/>
          <a:ext cx="6182043" cy="950976"/>
        </p:xfrm>
        <a:graphic>
          <a:graphicData uri="http://schemas.openxmlformats.org/drawingml/2006/table">
            <a:tbl>
              <a:tblPr/>
              <a:tblGrid>
                <a:gridCol w="3548380">
                  <a:extLst>
                    <a:ext uri="{9D8B030D-6E8A-4147-A177-3AD203B41FA5}">
                      <a16:colId xmlns:a16="http://schemas.microsoft.com/office/drawing/2014/main" val="10296"/>
                    </a:ext>
                  </a:extLst>
                </a:gridCol>
                <a:gridCol w="2633663">
                  <a:extLst>
                    <a:ext uri="{9D8B030D-6E8A-4147-A177-3AD203B41FA5}">
                      <a16:colId xmlns:a16="http://schemas.microsoft.com/office/drawing/2014/main" val="102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3"/>
                  </a:ext>
                </a:extLst>
              </a:tr>
            </a:tbl>
          </a:graphicData>
        </a:graphic>
      </p:graphicFrame>
      <p:grpSp>
        <p:nvGrpSpPr>
          <p:cNvPr id="11868" name="yt_shape_11868_skip" title="H_150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36484" y="1868737"/>
            <a:ext cx="1513332" cy="1909332"/>
            <a:chOff x="0" y="0"/>
            <a:chExt cx="1513332" cy="1909332"/>
          </a:xfrm>
        </p:grpSpPr>
        <p:pic>
          <p:nvPicPr>
            <p:cNvPr id="2" name="yt_image_11868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13332" cy="1513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70" name="yt_shape_11870"/>
            <p:cNvSpPr txBox="1"/>
            <p:nvPr/>
          </p:nvSpPr>
          <p:spPr>
            <a:xfrm>
              <a:off x="223385" y="154933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第3题图</a:t>
              </a:r>
            </a:p>
          </p:txBody>
        </p:sp>
      </p:grpSp>
      <p:pic>
        <p:nvPicPr>
          <p:cNvPr id="4" name="yt_shape_1716043759460">
            <a:extLst>
              <a:ext uri="{FF2B5EF4-FFF2-40B4-BE49-F238E27FC236}">
                <a16:creationId xmlns:a16="http://schemas.microsoft.com/office/drawing/2014/main" id="{F3D1A3E2-8C1B-1873-18EE-F40D40A4DE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DBFE781-EBAF-1E66-FF74-699342F1E88D}"/>
              </a:ext>
            </a:extLst>
          </p:cNvPr>
          <p:cNvSpPr txBox="1"/>
          <p:nvPr/>
        </p:nvSpPr>
        <p:spPr>
          <a:xfrm>
            <a:off x="6903176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73" name="yt_shape_11873"/>
              <p:cNvSpPr txBox="1"/>
              <p:nvPr/>
            </p:nvSpPr>
            <p:spPr>
              <a:xfrm>
                <a:off x="540119" y="900000"/>
                <a:ext cx="11492915" cy="238969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在第四象限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轴的距离为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轴的距离为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11501,isEnd"/>
                  </a:rPr>
                  <a:t>的坐标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轴的距离为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轴的距离为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到原点的距离为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11873" name="yt_shape_118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389693"/>
              </a:xfrm>
              <a:prstGeom prst="rect">
                <a:avLst/>
              </a:prstGeom>
              <a:blipFill>
                <a:blip r:embed="rId2"/>
                <a:stretch>
                  <a:fillRect l="-1645" t="-2296" b="-68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878" name="yt_image_11878" title="H_164.97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xmlns:m="http://schemas.openxmlformats.org/officeDocument/2006/math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1220" y="3490360"/>
            <a:ext cx="2029559" cy="2095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80" name="yt_shape_11880"/>
          <p:cNvSpPr txBox="1"/>
          <p:nvPr/>
        </p:nvSpPr>
        <p:spPr>
          <a:xfrm>
            <a:off x="540000" y="5635805"/>
            <a:ext cx="518411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2047473-57DC-71EE-8103-0276F4C3FA0B}"/>
              </a:ext>
            </a:extLst>
          </p:cNvPr>
          <p:cNvSpPr txBox="1"/>
          <p:nvPr/>
        </p:nvSpPr>
        <p:spPr>
          <a:xfrm>
            <a:off x="1059708" y="1328682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6E3D607-ACC6-E941-761A-12D8D9AA25DC}"/>
              </a:ext>
            </a:extLst>
          </p:cNvPr>
          <p:cNvSpPr txBox="1"/>
          <p:nvPr/>
        </p:nvSpPr>
        <p:spPr>
          <a:xfrm>
            <a:off x="4161683" y="2755146"/>
            <a:ext cx="637286" cy="55824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BB14681-942F-7059-23CD-60EB62F2B26A}"/>
              </a:ext>
            </a:extLst>
          </p:cNvPr>
          <p:cNvSpPr txBox="1"/>
          <p:nvPr/>
        </p:nvSpPr>
        <p:spPr>
          <a:xfrm>
            <a:off x="7287471" y="2755146"/>
            <a:ext cx="637285" cy="55824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68D2057-4FBC-64A8-D016-B9D523A3B37B}"/>
                  </a:ext>
                </a:extLst>
              </p:cNvPr>
              <p:cNvSpPr txBox="1"/>
              <p:nvPr/>
            </p:nvSpPr>
            <p:spPr>
              <a:xfrm>
                <a:off x="10535496" y="2674196"/>
                <a:ext cx="900938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5" name="文本框 4" descr="{'rangeId': 8, 'hasSerialNum': 1, 'pageBreak': True}">
                <a:extLst>
                  <a:ext uri="{FF2B5EF4-FFF2-40B4-BE49-F238E27FC236}">
                    <a16:creationId xmlns:a16="http://schemas.microsoft.com/office/drawing/2014/main" id="{E68D2057-4FBC-64A8-D016-B9D523A3B3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35496" y="2674196"/>
                <a:ext cx="900938" cy="55824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2BB8858F-C625-9BE0-815E-5D4F2838C473}"/>
              </a:ext>
            </a:extLst>
          </p:cNvPr>
          <p:cNvSpPr txBox="1"/>
          <p:nvPr/>
        </p:nvSpPr>
        <p:spPr>
          <a:xfrm>
            <a:off x="449989" y="5588999"/>
            <a:ext cx="5314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1" name="yt_shape_11881"/>
          <p:cNvSpPr txBox="1"/>
          <p:nvPr/>
        </p:nvSpPr>
        <p:spPr>
          <a:xfrm>
            <a:off x="540000" y="900000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由点的坐标确定点的位置</a:t>
            </a:r>
          </a:p>
        </p:txBody>
      </p:sp>
      <p:sp>
        <p:nvSpPr>
          <p:cNvPr id="11882" name="yt_shape_11882"/>
          <p:cNvSpPr txBox="1"/>
          <p:nvPr/>
        </p:nvSpPr>
        <p:spPr>
          <a:xfrm>
            <a:off x="540000" y="1389434"/>
            <a:ext cx="92012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盐城市中考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83" name="yt_table_1188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2266781"/>
              </p:ext>
            </p:extLst>
          </p:nvPr>
        </p:nvGraphicFramePr>
        <p:xfrm>
          <a:off x="540056" y="1868737"/>
          <a:ext cx="5437506" cy="950976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298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2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第一象限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第二象限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5"/>
                  </a:ext>
                </a:extLst>
              </a:tr>
            </a:tbl>
          </a:graphicData>
        </a:graphic>
      </p:graphicFrame>
      <p:sp>
        <p:nvSpPr>
          <p:cNvPr id="11885" name="yt_shape_11885"/>
          <p:cNvSpPr txBox="1"/>
          <p:nvPr/>
        </p:nvSpPr>
        <p:spPr>
          <a:xfrm>
            <a:off x="540119" y="2870291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在第二象限内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位于第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象限内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pic>
        <p:nvPicPr>
          <p:cNvPr id="3" name="yt_shape_1716043759529" title="H_26.259764">
            <a:extLst>
              <a:ext uri="{FF2B5EF4-FFF2-40B4-BE49-F238E27FC236}">
                <a16:creationId xmlns:a16="http://schemas.microsoft.com/office/drawing/2014/main" id="{D090E4F9-63A0-7044-EB6C-D7D702B7C0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58E49F9-DE52-B8B6-55AC-1FB062F836F2}"/>
              </a:ext>
            </a:extLst>
          </p:cNvPr>
          <p:cNvSpPr txBox="1"/>
          <p:nvPr/>
        </p:nvSpPr>
        <p:spPr>
          <a:xfrm>
            <a:off x="8731976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6873903-CC1C-1B8D-AB8D-0DD31297A933}"/>
              </a:ext>
            </a:extLst>
          </p:cNvPr>
          <p:cNvSpPr txBox="1"/>
          <p:nvPr/>
        </p:nvSpPr>
        <p:spPr>
          <a:xfrm>
            <a:off x="9238507" y="282348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7" name="yt_shape_11887"/>
          <p:cNvSpPr txBox="1"/>
          <p:nvPr/>
        </p:nvSpPr>
        <p:spPr>
          <a:xfrm>
            <a:off x="540000" y="900000"/>
            <a:ext cx="968534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8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O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A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B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C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四点的坐标分别为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O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0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0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），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A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1_36618,isEnd"/>
              </a:rPr>
              <a:t> 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0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），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B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），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C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0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描出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依次连接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得到图形的形状是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1889" name="yt_image_11889" title="H_244.8032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84353" y="2996952"/>
            <a:ext cx="3223294" cy="310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6328F57-D5A1-8380-5FBC-0B005C0FCE8C}"/>
              </a:ext>
            </a:extLst>
          </p:cNvPr>
          <p:cNvSpPr txBox="1"/>
          <p:nvPr/>
        </p:nvSpPr>
        <p:spPr>
          <a:xfrm>
            <a:off x="8616280" y="2204864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正方形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yt_shape_11891"/>
          <p:cNvSpPr txBox="1"/>
          <p:nvPr/>
        </p:nvSpPr>
        <p:spPr>
          <a:xfrm>
            <a:off x="479376" y="2725325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6" name="yt_shape_11893"/>
          <p:cNvSpPr txBox="1"/>
          <p:nvPr/>
        </p:nvSpPr>
        <p:spPr>
          <a:xfrm>
            <a:off x="479376" y="3356992"/>
            <a:ext cx="3256341" cy="281852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5650" b="0" i="0" u="none" spc="-15650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</a:rPr>
              <a:t> </a:t>
            </a:r>
            <a:r>
              <a:rPr lang="en-US" altLang="zh-CN" sz="15650" b="0" i="0" u="none" spc="21480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</a:rPr>
              <a:t> </a:t>
            </a:r>
          </a:p>
        </p:txBody>
      </p:sp>
      <p:pic>
        <p:nvPicPr>
          <p:cNvPr id="7" name="yt_image_11892" title="H_245.3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376" y="3356992"/>
            <a:ext cx="3222597" cy="3115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E2724888-D0F0-0816-BB55-F1855E5FA7A2}"/>
              </a:ext>
            </a:extLst>
          </p:cNvPr>
          <p:cNvSpPr txBox="1"/>
          <p:nvPr/>
        </p:nvSpPr>
        <p:spPr>
          <a:xfrm>
            <a:off x="389365" y="2678519"/>
            <a:ext cx="292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5" name="yt_shape_11895"/>
          <p:cNvSpPr txBox="1"/>
          <p:nvPr/>
        </p:nvSpPr>
        <p:spPr>
          <a:xfrm>
            <a:off x="540000" y="900000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考虑不全而漏解</a:t>
            </a:r>
          </a:p>
        </p:txBody>
      </p:sp>
      <p:sp>
        <p:nvSpPr>
          <p:cNvPr id="11896" name="yt_shape_11896"/>
          <p:cNvSpPr txBox="1"/>
          <p:nvPr/>
        </p:nvSpPr>
        <p:spPr>
          <a:xfrm>
            <a:off x="540119" y="1389434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分类讨论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轴的下方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7f63,isEnd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轴的距离与它到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轴的距离相等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7af5,isEnd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坐标为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16043759597" title="H_26.259764">
            <a:extLst>
              <a:ext uri="{FF2B5EF4-FFF2-40B4-BE49-F238E27FC236}">
                <a16:creationId xmlns:a16="http://schemas.microsoft.com/office/drawing/2014/main" id="{DA3D49D3-5D92-A393-DCCB-7224013FFB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2E56B81-2270-B6B1-969A-D6B406FE458C}"/>
              </a:ext>
            </a:extLst>
          </p:cNvPr>
          <p:cNvSpPr txBox="1"/>
          <p:nvPr/>
        </p:nvSpPr>
        <p:spPr>
          <a:xfrm>
            <a:off x="2559896" y="1818116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F375EE4-49EE-64D8-43CE-74FB8F419727}"/>
              </a:ext>
            </a:extLst>
          </p:cNvPr>
          <p:cNvSpPr txBox="1"/>
          <p:nvPr/>
        </p:nvSpPr>
        <p:spPr>
          <a:xfrm>
            <a:off x="1669308" y="2769092"/>
            <a:ext cx="3532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9" name="yt_shape_11899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898" name="yt_image_11898" title="H_41.85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01" name="yt_shape_11901"/>
          <p:cNvSpPr txBox="1"/>
          <p:nvPr/>
        </p:nvSpPr>
        <p:spPr>
          <a:xfrm>
            <a:off x="540000" y="1482165"/>
            <a:ext cx="1063432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丽水市中考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02" name="yt_table_1190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9530046"/>
              </p:ext>
            </p:extLst>
          </p:nvPr>
        </p:nvGraphicFramePr>
        <p:xfrm>
          <a:off x="540056" y="1961468"/>
          <a:ext cx="5437506" cy="950976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300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3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第一象限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第二象限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7"/>
                  </a:ext>
                </a:extLst>
              </a:tr>
            </a:tbl>
          </a:graphicData>
        </a:graphic>
      </p:graphicFrame>
      <p:sp>
        <p:nvSpPr>
          <p:cNvPr id="11904" name="yt_shape_11904"/>
          <p:cNvSpPr txBox="1"/>
          <p:nvPr/>
        </p:nvSpPr>
        <p:spPr>
          <a:xfrm>
            <a:off x="540120" y="296302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大庆市中考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则在如图所示的平面直角坐标系中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2c70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小手盖住的点的坐标可能是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06" name="yt_table_11906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6137377"/>
              </p:ext>
            </p:extLst>
          </p:nvPr>
        </p:nvGraphicFramePr>
        <p:xfrm>
          <a:off x="540056" y="3922457"/>
          <a:ext cx="3111500" cy="1901952"/>
        </p:xfrm>
        <a:graphic>
          <a:graphicData uri="http://schemas.openxmlformats.org/drawingml/2006/table">
            <a:tbl>
              <a:tblPr/>
              <a:tblGrid>
                <a:gridCol w="3111500">
                  <a:extLst>
                    <a:ext uri="{9D8B030D-6E8A-4147-A177-3AD203B41FA5}">
                      <a16:colId xmlns:a16="http://schemas.microsoft.com/office/drawing/2014/main" val="103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1"/>
                  </a:ext>
                </a:extLst>
              </a:tr>
            </a:tbl>
          </a:graphicData>
        </a:graphic>
      </p:graphicFrame>
      <p:pic>
        <p:nvPicPr>
          <p:cNvPr id="11905" name="yt_image_11905_skip" title="H_113.13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66537" y="3922457"/>
            <a:ext cx="1183206" cy="143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334C5E4-31D9-B5F0-9B63-F359A9C87282}"/>
              </a:ext>
            </a:extLst>
          </p:cNvPr>
          <p:cNvSpPr txBox="1"/>
          <p:nvPr/>
        </p:nvSpPr>
        <p:spPr>
          <a:xfrm>
            <a:off x="10168664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59ACF43-5D41-AB95-353D-205FF3C775A0}"/>
              </a:ext>
            </a:extLst>
          </p:cNvPr>
          <p:cNvSpPr txBox="1"/>
          <p:nvPr/>
        </p:nvSpPr>
        <p:spPr>
          <a:xfrm>
            <a:off x="4717309" y="339170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970</Words>
  <Application>Microsoft Office PowerPoint</Application>
  <PresentationFormat>宽屏</PresentationFormat>
  <Paragraphs>118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50" baseType="lpstr">
      <vt:lpstr>,isEnd</vt:lpstr>
      <vt:lpstr>_⨹_1_21358</vt:lpstr>
      <vt:lpstr>_⨹_1_36618,isEnd</vt:lpstr>
      <vt:lpstr>_⨹_1_52c70</vt:lpstr>
      <vt:lpstr>_⨹_1_87f63,isEnd</vt:lpstr>
      <vt:lpstr>_⨹_1_97af5,isEnd</vt:lpstr>
      <vt:lpstr>_⨹_1_9df9c</vt:lpstr>
      <vt:lpstr>_⨹_1_ca0bf,isEnd</vt:lpstr>
      <vt:lpstr>_⨹_10_77b88</vt:lpstr>
      <vt:lpstr>_⨹_2_49f45</vt:lpstr>
      <vt:lpstr>_⨹_2_82cfb</vt:lpstr>
      <vt:lpstr>_⨹_2_b45d6</vt:lpstr>
      <vt:lpstr>_⨹_2_f08d1,isEnd</vt:lpstr>
      <vt:lpstr>_⨹_3_11501,isEnd</vt:lpstr>
      <vt:lpstr>_⨹_3_a5b82</vt:lpstr>
      <vt:lpstr>_⨹_3_b68bb,isEnd</vt:lpstr>
      <vt:lpstr>_⨹_4_3e646,isEnd</vt:lpstr>
      <vt:lpstr>_⨹_4_70f7d</vt:lpstr>
      <vt:lpstr>_⨹_5_cd421,isEnd</vt:lpstr>
      <vt:lpstr>_⨹_6_6d3ff,isEnd</vt:lpstr>
      <vt:lpstr>Finished</vt:lpstr>
      <vt:lpstr>W:12.00496,H:41.08504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2024-05-18T14:44:41Z</dcterms:created>
  <dcterms:modified xsi:type="dcterms:W3CDTF">2024-05-22T06:47:23Z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