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17" r:id="rId4"/>
    <p:sldId id="318" r:id="rId5"/>
    <p:sldId id="306" r:id="rId6"/>
    <p:sldId id="307" r:id="rId7"/>
    <p:sldId id="308" r:id="rId8"/>
    <p:sldId id="309" r:id="rId9"/>
    <p:sldId id="321" r:id="rId10"/>
    <p:sldId id="310" r:id="rId11"/>
    <p:sldId id="322" r:id="rId12"/>
    <p:sldId id="323" r:id="rId13"/>
    <p:sldId id="311" r:id="rId14"/>
    <p:sldId id="324" r:id="rId15"/>
    <p:sldId id="314" r:id="rId16"/>
    <p:sldId id="316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bin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1" name="yt_shape_1225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【教材母题】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页复习题第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在如图所示的直角坐标系中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92f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各个顶点的坐标分别是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dae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确定这个四边形的面积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你是怎么做的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与同伴进行交流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252" name="yt_image_12252" title="H_145.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490" y="2491930"/>
            <a:ext cx="3429018" cy="1851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3" name="yt_shape_12323"/>
          <p:cNvSpPr txBox="1"/>
          <p:nvPr/>
        </p:nvSpPr>
        <p:spPr>
          <a:xfrm>
            <a:off x="540000" y="832306"/>
            <a:ext cx="32765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324"/>
              <p:cNvSpPr txBox="1"/>
              <p:nvPr/>
            </p:nvSpPr>
            <p:spPr>
              <a:xfrm>
                <a:off x="540000" y="1463973"/>
                <a:ext cx="5097549" cy="1586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BCD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ABCD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ABD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23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63973"/>
                <a:ext cx="5097549" cy="1586653"/>
              </a:xfrm>
              <a:prstGeom prst="rect">
                <a:avLst/>
              </a:prstGeom>
              <a:blipFill>
                <a:blip r:embed="rId2"/>
                <a:stretch>
                  <a:fillRect l="-3708" t="-3077" r="-718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326" name="yt_image_1232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05943" y="1463973"/>
            <a:ext cx="2446056" cy="1600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E24423E-05B1-30EB-50F9-E00F89CAA047}"/>
              </a:ext>
            </a:extLst>
          </p:cNvPr>
          <p:cNvSpPr txBox="1"/>
          <p:nvPr/>
        </p:nvSpPr>
        <p:spPr>
          <a:xfrm>
            <a:off x="449989" y="1417167"/>
            <a:ext cx="522833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2B4D2C0-F1A3-F9E4-BAA5-E743645CE146}"/>
                  </a:ext>
                </a:extLst>
              </p:cNvPr>
              <p:cNvSpPr txBox="1"/>
              <p:nvPr/>
            </p:nvSpPr>
            <p:spPr>
              <a:xfrm>
                <a:off x="449989" y="1892655"/>
                <a:ext cx="23851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2B4D2C0-F1A3-F9E4-BAA5-E743645CE1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92655"/>
                <a:ext cx="2385124" cy="765061"/>
              </a:xfrm>
              <a:prstGeom prst="rect">
                <a:avLst/>
              </a:prstGeom>
              <a:blipFill>
                <a:blip r:embed="rId4"/>
                <a:stretch>
                  <a:fillRect l="-4092" r="-4092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802847D-AC35-C821-E17F-8BDA924D9247}"/>
              </a:ext>
            </a:extLst>
          </p:cNvPr>
          <p:cNvSpPr txBox="1"/>
          <p:nvPr/>
        </p:nvSpPr>
        <p:spPr>
          <a:xfrm>
            <a:off x="449989" y="256410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8" name="yt_shape_12328"/>
          <p:cNvSpPr txBox="1"/>
          <p:nvPr/>
        </p:nvSpPr>
        <p:spPr>
          <a:xfrm>
            <a:off x="540000" y="900000"/>
            <a:ext cx="107705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轴上找一点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的面积等于四边形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2329"/>
              <p:cNvSpPr txBox="1"/>
              <p:nvPr/>
            </p:nvSpPr>
            <p:spPr>
              <a:xfrm>
                <a:off x="540000" y="1531667"/>
                <a:ext cx="5669822" cy="1586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APB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2329" descr="{&quot;rangeId&quot;: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5669822" cy="1586653"/>
              </a:xfrm>
              <a:prstGeom prst="rect">
                <a:avLst/>
              </a:prstGeom>
              <a:blipFill>
                <a:blip r:embed="rId2"/>
                <a:stretch>
                  <a:fillRect l="-3333" r="-2258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331" name="yt_image_1233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05943" y="1531667"/>
            <a:ext cx="2446056" cy="1600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78D242C-A205-CAC9-D080-B8C1FD62410C}"/>
                  </a:ext>
                </a:extLst>
              </p:cNvPr>
              <p:cNvSpPr txBox="1"/>
              <p:nvPr/>
            </p:nvSpPr>
            <p:spPr>
              <a:xfrm>
                <a:off x="449989" y="1484861"/>
                <a:ext cx="56553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APB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}">
                <a:extLst>
                  <a:ext uri="{FF2B5EF4-FFF2-40B4-BE49-F238E27FC236}">
                    <a16:creationId xmlns:a16="http://schemas.microsoft.com/office/drawing/2014/main" id="{978D242C-A205-CAC9-D080-B8C1FD6241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484861"/>
                <a:ext cx="5655373" cy="765061"/>
              </a:xfrm>
              <a:prstGeom prst="rect">
                <a:avLst/>
              </a:prstGeom>
              <a:blipFill>
                <a:blip r:embed="rId4"/>
                <a:stretch>
                  <a:fillRect l="-1724" r="-161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5224B04-A30A-7ED3-6FD6-F6F67003040F}"/>
              </a:ext>
            </a:extLst>
          </p:cNvPr>
          <p:cNvSpPr txBox="1"/>
          <p:nvPr/>
        </p:nvSpPr>
        <p:spPr>
          <a:xfrm>
            <a:off x="449989" y="2156310"/>
            <a:ext cx="2053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C26E382-74AE-6D34-B1AF-C1E707FA0836}"/>
              </a:ext>
            </a:extLst>
          </p:cNvPr>
          <p:cNvSpPr txBox="1"/>
          <p:nvPr/>
        </p:nvSpPr>
        <p:spPr>
          <a:xfrm>
            <a:off x="449989" y="2631798"/>
            <a:ext cx="5795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3" name="yt_shape_1233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5f8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334" name="yt_image_1233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4654" y="2432453"/>
            <a:ext cx="2138832" cy="11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35" name="yt_image_1233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486" y="2011799"/>
            <a:ext cx="1966030" cy="1577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38" name="yt_shape_12338"/>
          <p:cNvSpPr txBox="1"/>
          <p:nvPr/>
        </p:nvSpPr>
        <p:spPr>
          <a:xfrm>
            <a:off x="4395521" y="3589169"/>
            <a:ext cx="63709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</p:txBody>
      </p:sp>
      <p:sp>
        <p:nvSpPr>
          <p:cNvPr id="12339" name="yt_shape_12339"/>
          <p:cNvSpPr txBox="1"/>
          <p:nvPr/>
        </p:nvSpPr>
        <p:spPr>
          <a:xfrm>
            <a:off x="6807952" y="3589169"/>
            <a:ext cx="63709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0" name="yt_shape_12340"/>
          <p:cNvSpPr txBox="1"/>
          <p:nvPr/>
        </p:nvSpPr>
        <p:spPr>
          <a:xfrm>
            <a:off x="540000" y="900000"/>
            <a:ext cx="57547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341" name="yt_shape_12341"/>
              <p:cNvSpPr txBox="1"/>
              <p:nvPr/>
            </p:nvSpPr>
            <p:spPr>
              <a:xfrm>
                <a:off x="540000" y="1379303"/>
                <a:ext cx="7793800" cy="20667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故答案为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41" name="yt_shape_12341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7793800" cy="2066784"/>
              </a:xfrm>
              <a:prstGeom prst="rect">
                <a:avLst/>
              </a:prstGeom>
              <a:blipFill>
                <a:blip r:embed="rId2"/>
                <a:stretch>
                  <a:fillRect l="-2426" t="-2360" r="-1408" b="-8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DF86970-CFC7-E87D-E5ED-7D1918CC084A}"/>
              </a:ext>
            </a:extLst>
          </p:cNvPr>
          <p:cNvSpPr txBox="1"/>
          <p:nvPr/>
        </p:nvSpPr>
        <p:spPr>
          <a:xfrm>
            <a:off x="5387114" y="85319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4DE57E-AE2B-9B3C-E6EE-A6AE5187AC5E}"/>
              </a:ext>
            </a:extLst>
          </p:cNvPr>
          <p:cNvSpPr txBox="1"/>
          <p:nvPr/>
        </p:nvSpPr>
        <p:spPr>
          <a:xfrm>
            <a:off x="449989" y="1332497"/>
            <a:ext cx="7898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F57FE1-A8D1-A040-9D04-04E1D31232A1}"/>
              </a:ext>
            </a:extLst>
          </p:cNvPr>
          <p:cNvSpPr txBox="1"/>
          <p:nvPr/>
        </p:nvSpPr>
        <p:spPr>
          <a:xfrm>
            <a:off x="449989" y="1807985"/>
            <a:ext cx="4293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E3E1ABE-7557-B70E-23BF-91A61808ADDF}"/>
                  </a:ext>
                </a:extLst>
              </p:cNvPr>
              <p:cNvSpPr txBox="1"/>
              <p:nvPr/>
            </p:nvSpPr>
            <p:spPr>
              <a:xfrm>
                <a:off x="449989" y="2283473"/>
                <a:ext cx="45726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6, 'mathAnswerShape': 1}">
                <a:extLst>
                  <a:ext uri="{FF2B5EF4-FFF2-40B4-BE49-F238E27FC236}">
                    <a16:creationId xmlns:a16="http://schemas.microsoft.com/office/drawing/2014/main" id="{2E3E1ABE-7557-B70E-23BF-91A61808AD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83473"/>
                <a:ext cx="4572698" cy="765061"/>
              </a:xfrm>
              <a:prstGeom prst="rect">
                <a:avLst/>
              </a:prstGeom>
              <a:blipFill>
                <a:blip r:embed="rId3"/>
                <a:stretch>
                  <a:fillRect l="-2133" r="-200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0291112-F9F4-3877-67DB-A8958913BE2F}"/>
              </a:ext>
            </a:extLst>
          </p:cNvPr>
          <p:cNvSpPr txBox="1"/>
          <p:nvPr/>
        </p:nvSpPr>
        <p:spPr>
          <a:xfrm>
            <a:off x="449989" y="2954922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故答案为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233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36360" y="1220369"/>
            <a:ext cx="2138832" cy="11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2338"/>
          <p:cNvSpPr txBox="1"/>
          <p:nvPr/>
        </p:nvSpPr>
        <p:spPr>
          <a:xfrm>
            <a:off x="10087227" y="2377085"/>
            <a:ext cx="63709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6" name="yt_shape_12346"/>
          <p:cNvSpPr txBox="1"/>
          <p:nvPr/>
        </p:nvSpPr>
        <p:spPr>
          <a:xfrm>
            <a:off x="540000" y="2990516"/>
            <a:ext cx="30809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12348" name="yt_shape_12348"/>
          <p:cNvSpPr txBox="1"/>
          <p:nvPr/>
        </p:nvSpPr>
        <p:spPr>
          <a:xfrm>
            <a:off x="540000" y="2340538"/>
            <a:ext cx="1994841" cy="143173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950" b="0" i="0" u="none" spc="-7950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</a:rPr>
              <a:t> </a:t>
            </a:r>
            <a:r>
              <a:rPr lang="en-US" altLang="zh-CN" sz="7950" b="0" i="0" u="none" spc="13568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</a:rPr>
              <a:t> </a:t>
            </a:r>
          </a:p>
        </p:txBody>
      </p:sp>
      <p:pic>
        <p:nvPicPr>
          <p:cNvPr id="12347" name="yt_image_1234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79356" y="2826559"/>
            <a:ext cx="1973475" cy="15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350" name="yt_shape_12350"/>
              <p:cNvSpPr txBox="1"/>
              <p:nvPr/>
            </p:nvSpPr>
            <p:spPr>
              <a:xfrm>
                <a:off x="540000" y="3976317"/>
                <a:ext cx="9329477" cy="27447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ADC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350" name="yt_shape_123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76317"/>
                <a:ext cx="9329477" cy="2744790"/>
              </a:xfrm>
              <a:prstGeom prst="rect">
                <a:avLst/>
              </a:prstGeom>
              <a:blipFill>
                <a:blip r:embed="rId3"/>
                <a:stretch>
                  <a:fillRect l="-2026" t="-1774" r="-980" b="-5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D2D7BDD-4F05-9BCE-26DF-917D76DE5629}"/>
              </a:ext>
            </a:extLst>
          </p:cNvPr>
          <p:cNvSpPr txBox="1"/>
          <p:nvPr/>
        </p:nvSpPr>
        <p:spPr>
          <a:xfrm>
            <a:off x="449989" y="2943710"/>
            <a:ext cx="3231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FAD7C8-F8BF-7F64-727E-EC7E9DB8EF8B}"/>
              </a:ext>
            </a:extLst>
          </p:cNvPr>
          <p:cNvSpPr txBox="1"/>
          <p:nvPr/>
        </p:nvSpPr>
        <p:spPr>
          <a:xfrm>
            <a:off x="449989" y="3929511"/>
            <a:ext cx="3239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3EC5750-4CD7-DCAF-8F7B-C13FA452BC01}"/>
                  </a:ext>
                </a:extLst>
              </p:cNvPr>
              <p:cNvSpPr txBox="1"/>
              <p:nvPr/>
            </p:nvSpPr>
            <p:spPr>
              <a:xfrm>
                <a:off x="497614" y="4404999"/>
                <a:ext cx="937171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ADC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AOD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ODC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3EC5750-4CD7-DCAF-8F7B-C13FA452BC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4404999"/>
                <a:ext cx="9371712" cy="765061"/>
              </a:xfrm>
              <a:prstGeom prst="rect">
                <a:avLst/>
              </a:prstGeom>
              <a:blipFill>
                <a:blip r:embed="rId4"/>
                <a:stretch>
                  <a:fillRect l="-1041" r="-1041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D95EAB6-3C3D-3D23-AE4F-BCF25353B65F}"/>
                  </a:ext>
                </a:extLst>
              </p:cNvPr>
              <p:cNvSpPr txBox="1"/>
              <p:nvPr/>
            </p:nvSpPr>
            <p:spPr>
              <a:xfrm>
                <a:off x="449989" y="5076448"/>
                <a:ext cx="56680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D95EAB6-3C3D-3D23-AE4F-BCF25353B6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76448"/>
                <a:ext cx="5668073" cy="765061"/>
              </a:xfrm>
              <a:prstGeom prst="rect">
                <a:avLst/>
              </a:prstGeom>
              <a:blipFill>
                <a:blip r:embed="rId5"/>
                <a:stretch>
                  <a:fillRect l="-1720" r="-1613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38E250C-E80F-5D6D-1870-2CFD5B74B3B2}"/>
              </a:ext>
            </a:extLst>
          </p:cNvPr>
          <p:cNvSpPr txBox="1"/>
          <p:nvPr/>
        </p:nvSpPr>
        <p:spPr>
          <a:xfrm>
            <a:off x="449989" y="5747897"/>
            <a:ext cx="2172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35E4528-C3EE-1DE1-9AEE-1A3B8B3CE180}"/>
              </a:ext>
            </a:extLst>
          </p:cNvPr>
          <p:cNvSpPr txBox="1"/>
          <p:nvPr/>
        </p:nvSpPr>
        <p:spPr>
          <a:xfrm>
            <a:off x="449989" y="6223385"/>
            <a:ext cx="5490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yt_shape_12343"/>
          <p:cNvSpPr txBox="1"/>
          <p:nvPr/>
        </p:nvSpPr>
        <p:spPr>
          <a:xfrm>
            <a:off x="497614" y="7020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再向上平移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得到对应点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02d6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16" name="yt_shape_12344"/>
          <p:cNvSpPr txBox="1"/>
          <p:nvPr/>
        </p:nvSpPr>
        <p:spPr>
          <a:xfrm>
            <a:off x="497495" y="1661511"/>
            <a:ext cx="34817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7" name="yt_shape_12345"/>
          <p:cNvSpPr txBox="1"/>
          <p:nvPr/>
        </p:nvSpPr>
        <p:spPr>
          <a:xfrm>
            <a:off x="497614" y="2140814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PAO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的面积等于三角形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d64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8" name="yt_image_1233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869326" y="2774387"/>
            <a:ext cx="1966030" cy="1577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yt_shape_12339"/>
          <p:cNvSpPr txBox="1"/>
          <p:nvPr/>
        </p:nvSpPr>
        <p:spPr>
          <a:xfrm>
            <a:off x="10533792" y="4351757"/>
            <a:ext cx="63709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2" name="yt_shape_12352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【方法指导】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已知坐标系中图形的面积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求点的坐标时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可将点的横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a458d"/>
              </a:rPr>
              <a:t>坐标转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化为到坐标轴的距离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利用面积求得线段长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再转化为点的坐标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256" name="yt_shape_12256"/>
              <p:cNvSpPr txBox="1"/>
              <p:nvPr/>
            </p:nvSpPr>
            <p:spPr>
              <a:xfrm>
                <a:off x="540000" y="1636633"/>
                <a:ext cx="8465459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ABCD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ABE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BHC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CDF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长方形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BEFH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256" name="yt_shape_122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36633"/>
                <a:ext cx="8465459" cy="2546916"/>
              </a:xfrm>
              <a:prstGeom prst="rect">
                <a:avLst/>
              </a:prstGeom>
              <a:blipFill>
                <a:blip r:embed="rId2"/>
                <a:stretch>
                  <a:fillRect l="-2233" t="-1914" r="-360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259" name="yt_shape_12259"/>
          <p:cNvSpPr txBox="1"/>
          <p:nvPr/>
        </p:nvSpPr>
        <p:spPr>
          <a:xfrm>
            <a:off x="540000" y="4386701"/>
            <a:ext cx="3476336" cy="169296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400" b="0" i="0" u="none" spc="-9400">
                <a:solidFill>
                  <a:srgbClr val="1EE3CF"/>
                </a:solidFill>
                <a:effectLst/>
                <a:latin typeface="Times New Roman" pitchFamily="94"/>
                <a:ea typeface="宋体" pitchFamily="94"/>
              </a:rPr>
              <a:t> </a:t>
            </a:r>
            <a:r>
              <a:rPr lang="en-US" altLang="zh-CN" sz="9400" b="0" i="0" u="none" spc="24758">
                <a:solidFill>
                  <a:srgbClr val="1EE3CF"/>
                </a:solidFill>
                <a:effectLst/>
                <a:latin typeface="Times New Roman" pitchFamily="94"/>
                <a:ea typeface="宋体" pitchFamily="94"/>
              </a:rPr>
              <a:t> </a:t>
            </a:r>
          </a:p>
        </p:txBody>
      </p:sp>
      <p:pic>
        <p:nvPicPr>
          <p:cNvPr id="12258" name="yt_image_1225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5622" y="3630451"/>
            <a:ext cx="3441907" cy="186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61" name="yt_shape_12261"/>
          <p:cNvSpPr txBox="1"/>
          <p:nvPr/>
        </p:nvSpPr>
        <p:spPr>
          <a:xfrm>
            <a:off x="540119" y="5489161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【方法指导】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对于不规则图形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可考虑将图形分割成直角三角形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长方形或梯形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483a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通过求其面积之和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得到要求图形的面积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891C8D2-9366-1F5F-1844-B6639895A828}"/>
              </a:ext>
            </a:extLst>
          </p:cNvPr>
          <p:cNvSpPr txBox="1"/>
          <p:nvPr/>
        </p:nvSpPr>
        <p:spPr>
          <a:xfrm>
            <a:off x="449989" y="1589827"/>
            <a:ext cx="8563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4504D13-8ABD-858A-70A9-EE705D4B0AFA}"/>
              </a:ext>
            </a:extLst>
          </p:cNvPr>
          <p:cNvSpPr txBox="1"/>
          <p:nvPr/>
        </p:nvSpPr>
        <p:spPr>
          <a:xfrm>
            <a:off x="497614" y="2065315"/>
            <a:ext cx="6625337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BHC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CDF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长方形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BEFH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A7DA471-CD23-55E5-947E-6E6F9101CDC3}"/>
                  </a:ext>
                </a:extLst>
              </p:cNvPr>
              <p:cNvSpPr txBox="1"/>
              <p:nvPr/>
            </p:nvSpPr>
            <p:spPr>
              <a:xfrm>
                <a:off x="449989" y="2540803"/>
                <a:ext cx="570579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A7DA471-CD23-55E5-947E-6E6F9101CD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40803"/>
                <a:ext cx="5705792" cy="765061"/>
              </a:xfrm>
              <a:prstGeom prst="rect">
                <a:avLst/>
              </a:prstGeom>
              <a:blipFill>
                <a:blip r:embed="rId4"/>
                <a:stretch>
                  <a:fillRect l="-1709" r="-1603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EF65D85-F594-DA97-A929-7149305821D5}"/>
              </a:ext>
            </a:extLst>
          </p:cNvPr>
          <p:cNvSpPr txBox="1"/>
          <p:nvPr/>
        </p:nvSpPr>
        <p:spPr>
          <a:xfrm>
            <a:off x="449989" y="3212252"/>
            <a:ext cx="23023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D97CAF-6087-2414-DBCC-4924D5F26456}"/>
              </a:ext>
            </a:extLst>
          </p:cNvPr>
          <p:cNvSpPr txBox="1"/>
          <p:nvPr/>
        </p:nvSpPr>
        <p:spPr>
          <a:xfrm>
            <a:off x="449989" y="368774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2254"/>
          <p:cNvSpPr txBox="1"/>
          <p:nvPr/>
        </p:nvSpPr>
        <p:spPr>
          <a:xfrm>
            <a:off x="561910" y="736633"/>
            <a:ext cx="200054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解法展示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分割法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265" name="yt_shape_12265"/>
              <p:cNvSpPr txBox="1"/>
              <p:nvPr/>
            </p:nvSpPr>
            <p:spPr>
              <a:xfrm>
                <a:off x="540000" y="1250818"/>
                <a:ext cx="9369553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的延长线于点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ABCD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长方形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ADHE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CDH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BCF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梯形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ABFE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265" name="yt_shape_122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50818"/>
                <a:ext cx="9369553" cy="2546916"/>
              </a:xfrm>
              <a:prstGeom prst="rect">
                <a:avLst/>
              </a:prstGeom>
              <a:blipFill>
                <a:blip r:embed="rId2"/>
                <a:stretch>
                  <a:fillRect l="-2017" t="-1914" r="-195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268" name="yt_shape_12268"/>
          <p:cNvSpPr txBox="1"/>
          <p:nvPr/>
        </p:nvSpPr>
        <p:spPr>
          <a:xfrm>
            <a:off x="540000" y="4000886"/>
            <a:ext cx="3459665" cy="169296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400" b="0" i="0" u="none" spc="-9400">
                <a:solidFill>
                  <a:srgbClr val="1EE3CF"/>
                </a:solidFill>
                <a:effectLst/>
                <a:latin typeface="Times New Roman" pitchFamily="94"/>
                <a:ea typeface="宋体" pitchFamily="94"/>
              </a:rPr>
              <a:t> </a:t>
            </a:r>
            <a:r>
              <a:rPr lang="en-US" altLang="zh-CN" sz="9400" b="0" i="0" u="none" spc="24628">
                <a:solidFill>
                  <a:srgbClr val="1EE3CF"/>
                </a:solidFill>
                <a:effectLst/>
                <a:latin typeface="Times New Roman" pitchFamily="94"/>
                <a:ea typeface="宋体" pitchFamily="94"/>
              </a:rPr>
              <a:t> </a:t>
            </a:r>
          </a:p>
        </p:txBody>
      </p:sp>
      <p:pic>
        <p:nvPicPr>
          <p:cNvPr id="12267" name="yt_image_1226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4062" y="3576515"/>
            <a:ext cx="3425502" cy="186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70" name="yt_shape_12270"/>
          <p:cNvSpPr txBox="1"/>
          <p:nvPr/>
        </p:nvSpPr>
        <p:spPr>
          <a:xfrm>
            <a:off x="540119" y="5921209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【方法指导】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当图形的各边均不在坐标轴上且不与坐标轴平行时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572e9"/>
              </a:rPr>
              <a:t>可考虑将图形补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成常见的长方形或梯形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再通过常见图形面积的和差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得到要求图形的面积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1783AB3-58F7-D072-D504-1678F1F6028B}"/>
              </a:ext>
            </a:extLst>
          </p:cNvPr>
          <p:cNvSpPr txBox="1"/>
          <p:nvPr/>
        </p:nvSpPr>
        <p:spPr>
          <a:xfrm>
            <a:off x="449989" y="1204012"/>
            <a:ext cx="9459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的延长线于点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58D594-9392-2AF2-6724-79DDA9427BF9}"/>
              </a:ext>
            </a:extLst>
          </p:cNvPr>
          <p:cNvSpPr txBox="1"/>
          <p:nvPr/>
        </p:nvSpPr>
        <p:spPr>
          <a:xfrm>
            <a:off x="497614" y="1679500"/>
            <a:ext cx="7007923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长方形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ADHE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CDH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梯形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ABFE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421D328-2FCB-26B2-45DA-6D2511AC3302}"/>
                  </a:ext>
                </a:extLst>
              </p:cNvPr>
              <p:cNvSpPr txBox="1"/>
              <p:nvPr/>
            </p:nvSpPr>
            <p:spPr>
              <a:xfrm>
                <a:off x="449989" y="2154988"/>
                <a:ext cx="6783895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421D328-2FCB-26B2-45DA-6D2511AC33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54988"/>
                <a:ext cx="6783895" cy="765061"/>
              </a:xfrm>
              <a:prstGeom prst="rect">
                <a:avLst/>
              </a:prstGeom>
              <a:blipFill>
                <a:blip r:embed="rId4"/>
                <a:stretch>
                  <a:fillRect l="-1438" r="-1348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020D99C-14EC-2394-339E-B897733DCBE0}"/>
              </a:ext>
            </a:extLst>
          </p:cNvPr>
          <p:cNvSpPr txBox="1"/>
          <p:nvPr/>
        </p:nvSpPr>
        <p:spPr>
          <a:xfrm>
            <a:off x="449989" y="2826437"/>
            <a:ext cx="26071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D69F5E6-597E-5045-D16F-56AF8128FCAE}"/>
              </a:ext>
            </a:extLst>
          </p:cNvPr>
          <p:cNvSpPr txBox="1"/>
          <p:nvPr/>
        </p:nvSpPr>
        <p:spPr>
          <a:xfrm>
            <a:off x="449989" y="330192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2262"/>
          <p:cNvSpPr txBox="1"/>
          <p:nvPr/>
        </p:nvSpPr>
        <p:spPr>
          <a:xfrm>
            <a:off x="540000" y="798984"/>
            <a:ext cx="20005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补形法</a:t>
            </a:r>
          </a:p>
        </p:txBody>
      </p:sp>
      <p:pic>
        <p:nvPicPr>
          <p:cNvPr id="12" name="yt_image_12263" title="H_145.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38098" y="3576515"/>
            <a:ext cx="3429108" cy="1851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1" name="yt_shape_1227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变式及拓展应用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1b70"/>
              </a:rPr>
              <a:t> 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273" name="yt_image_12273" title="H_151.1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5721" y="2491102"/>
            <a:ext cx="2500556" cy="191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275" name="yt_shape_12275"/>
              <p:cNvSpPr txBox="1"/>
              <p:nvPr/>
            </p:nvSpPr>
            <p:spPr>
              <a:xfrm>
                <a:off x="540000" y="4460564"/>
                <a:ext cx="8101577" cy="15991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边上的高为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的纵坐标的绝对值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的面积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75" name="yt_shape_12275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60564"/>
                <a:ext cx="8101577" cy="1599156"/>
              </a:xfrm>
              <a:prstGeom prst="rect">
                <a:avLst/>
              </a:prstGeom>
              <a:blipFill>
                <a:blip r:embed="rId3"/>
                <a:stretch>
                  <a:fillRect l="-2333" t="-3435" r="-1279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4DA057D-0BBA-AA6B-F7B6-38C55444A867}"/>
              </a:ext>
            </a:extLst>
          </p:cNvPr>
          <p:cNvSpPr txBox="1"/>
          <p:nvPr/>
        </p:nvSpPr>
        <p:spPr>
          <a:xfrm>
            <a:off x="449989" y="4413758"/>
            <a:ext cx="8203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E733E86-4FCC-19BA-3690-45A4EFF2EFB3}"/>
              </a:ext>
            </a:extLst>
          </p:cNvPr>
          <p:cNvSpPr txBox="1"/>
          <p:nvPr/>
        </p:nvSpPr>
        <p:spPr>
          <a:xfrm>
            <a:off x="449989" y="4889246"/>
            <a:ext cx="6763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边上的高为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的纵坐标的绝对值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25F21B6-490E-2C55-38EC-24C0797EB65F}"/>
                  </a:ext>
                </a:extLst>
              </p:cNvPr>
              <p:cNvSpPr txBox="1"/>
              <p:nvPr/>
            </p:nvSpPr>
            <p:spPr>
              <a:xfrm>
                <a:off x="449989" y="5364734"/>
                <a:ext cx="54426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的面积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4, 'mathAnswerShape': 1}">
                <a:extLst>
                  <a:ext uri="{FF2B5EF4-FFF2-40B4-BE49-F238E27FC236}">
                    <a16:creationId xmlns:a16="http://schemas.microsoft.com/office/drawing/2014/main" id="{D25F21B6-490E-2C55-38EC-24C0797EB6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64734"/>
                <a:ext cx="5442648" cy="726326"/>
              </a:xfrm>
              <a:prstGeom prst="rect">
                <a:avLst/>
              </a:prstGeom>
              <a:blipFill>
                <a:blip r:embed="rId4"/>
                <a:stretch>
                  <a:fillRect l="-1792" r="-168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7" name="yt_shape_12277"/>
          <p:cNvSpPr txBox="1"/>
          <p:nvPr/>
        </p:nvSpPr>
        <p:spPr>
          <a:xfrm>
            <a:off x="540119" y="76470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各个顶点的坐标分别为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2534f"/>
              </a:rPr>
              <a:t>（－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278" name="yt_image_12278" title="H_138.601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1841967"/>
            <a:ext cx="2400301" cy="1760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280"/>
              <p:cNvSpPr txBox="1"/>
              <p:nvPr/>
            </p:nvSpPr>
            <p:spPr>
              <a:xfrm>
                <a:off x="540000" y="1667511"/>
                <a:ext cx="5448607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ABCD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ADE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梯形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AEFB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BCF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22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67511"/>
                <a:ext cx="5448607" cy="3027047"/>
              </a:xfrm>
              <a:prstGeom prst="rect">
                <a:avLst/>
              </a:prstGeom>
              <a:blipFill>
                <a:blip r:embed="rId3"/>
                <a:stretch>
                  <a:fillRect l="-3471" t="-1815" r="-2464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2283"/>
          <p:cNvSpPr txBox="1"/>
          <p:nvPr/>
        </p:nvSpPr>
        <p:spPr>
          <a:xfrm>
            <a:off x="540000" y="4897710"/>
            <a:ext cx="2435539" cy="160287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900" b="0" i="0" u="none" spc="-8900">
                <a:solidFill>
                  <a:srgbClr val="1EE3CF"/>
                </a:solidFill>
                <a:effectLst/>
                <a:latin typeface="Times New Roman" pitchFamily="89"/>
                <a:ea typeface="宋体" pitchFamily="89"/>
              </a:rPr>
              <a:t> </a:t>
            </a:r>
            <a:r>
              <a:rPr lang="en-US" altLang="zh-CN" sz="8900" b="0" i="0" u="none" spc="16767">
                <a:solidFill>
                  <a:srgbClr val="1EE3CF"/>
                </a:solidFill>
                <a:effectLst/>
                <a:latin typeface="Times New Roman" pitchFamily="89"/>
                <a:ea typeface="宋体" pitchFamily="89"/>
              </a:rPr>
              <a:t> </a:t>
            </a:r>
          </a:p>
        </p:txBody>
      </p:sp>
      <p:pic>
        <p:nvPicPr>
          <p:cNvPr id="6" name="yt_image_1228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725144"/>
            <a:ext cx="2411409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C8F8682-A184-0A28-F7F6-5B85C8FABC67}"/>
              </a:ext>
            </a:extLst>
          </p:cNvPr>
          <p:cNvSpPr txBox="1"/>
          <p:nvPr/>
        </p:nvSpPr>
        <p:spPr>
          <a:xfrm>
            <a:off x="449989" y="1620705"/>
            <a:ext cx="541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9C67CF8-2C3A-467F-96AF-76C6547CE666}"/>
              </a:ext>
            </a:extLst>
          </p:cNvPr>
          <p:cNvSpPr txBox="1"/>
          <p:nvPr/>
        </p:nvSpPr>
        <p:spPr>
          <a:xfrm>
            <a:off x="497614" y="2096193"/>
            <a:ext cx="52569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梯形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AEFB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D822037-0004-7AAE-ED40-1506B3193153}"/>
                  </a:ext>
                </a:extLst>
              </p:cNvPr>
              <p:cNvSpPr txBox="1"/>
              <p:nvPr/>
            </p:nvSpPr>
            <p:spPr>
              <a:xfrm>
                <a:off x="449989" y="2571681"/>
                <a:ext cx="55759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D822037-0004-7AAE-ED40-1506B31931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71681"/>
                <a:ext cx="5575998" cy="765061"/>
              </a:xfrm>
              <a:prstGeom prst="rect">
                <a:avLst/>
              </a:prstGeom>
              <a:blipFill>
                <a:blip r:embed="rId5"/>
                <a:stretch>
                  <a:fillRect l="-1749" r="-1639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AA302014-7FFD-4283-7FF1-1E480336EE3E}"/>
              </a:ext>
            </a:extLst>
          </p:cNvPr>
          <p:cNvSpPr txBox="1"/>
          <p:nvPr/>
        </p:nvSpPr>
        <p:spPr>
          <a:xfrm>
            <a:off x="449989" y="3243130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B54B05F-798E-C9B4-05EA-FA3EEA4334F0}"/>
              </a:ext>
            </a:extLst>
          </p:cNvPr>
          <p:cNvSpPr txBox="1"/>
          <p:nvPr/>
        </p:nvSpPr>
        <p:spPr>
          <a:xfrm>
            <a:off x="449989" y="371861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727AEC0-8091-3A19-9303-447043724FF5}"/>
              </a:ext>
            </a:extLst>
          </p:cNvPr>
          <p:cNvSpPr txBox="1"/>
          <p:nvPr/>
        </p:nvSpPr>
        <p:spPr>
          <a:xfrm>
            <a:off x="449989" y="4194106"/>
            <a:ext cx="4118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5" name="yt_shape_12285"/>
          <p:cNvSpPr txBox="1"/>
          <p:nvPr/>
        </p:nvSpPr>
        <p:spPr>
          <a:xfrm>
            <a:off x="540000" y="900000"/>
            <a:ext cx="110350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286" name="yt_image_12286" title="H_185.4036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6802" y="2065846"/>
            <a:ext cx="2423192" cy="235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288"/>
          <p:cNvSpPr txBox="1"/>
          <p:nvPr/>
        </p:nvSpPr>
        <p:spPr>
          <a:xfrm>
            <a:off x="540119" y="138871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延长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交过点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且平行于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轴的直线于点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7c2c3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5" name="yt_shape_12290"/>
          <p:cNvSpPr txBox="1"/>
          <p:nvPr/>
        </p:nvSpPr>
        <p:spPr>
          <a:xfrm>
            <a:off x="540000" y="2500516"/>
            <a:ext cx="2458815" cy="213423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1850" b="0" i="0" u="none" spc="-11850">
                <a:solidFill>
                  <a:srgbClr val="1EE3CF"/>
                </a:solidFill>
                <a:effectLst/>
                <a:latin typeface="Times New Roman" pitchFamily="118"/>
                <a:ea typeface="宋体" pitchFamily="118"/>
              </a:rPr>
              <a:t> </a:t>
            </a:r>
            <a:r>
              <a:rPr lang="en-US" altLang="zh-CN" sz="11850" b="0" i="0" u="none" spc="16211">
                <a:solidFill>
                  <a:srgbClr val="1EE3CF"/>
                </a:solidFill>
                <a:effectLst/>
                <a:latin typeface="Times New Roman" pitchFamily="118"/>
                <a:ea typeface="宋体" pitchFamily="118"/>
              </a:rPr>
              <a:t> </a:t>
            </a:r>
          </a:p>
        </p:txBody>
      </p:sp>
      <p:pic>
        <p:nvPicPr>
          <p:cNvPr id="6" name="yt_image_1228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4811" y="2061320"/>
            <a:ext cx="2432959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2292"/>
          <p:cNvSpPr txBox="1"/>
          <p:nvPr/>
        </p:nvSpPr>
        <p:spPr>
          <a:xfrm>
            <a:off x="540000" y="4549896"/>
            <a:ext cx="59423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长方形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ADFE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ABE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BCF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ADC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2293"/>
              <p:cNvSpPr txBox="1"/>
              <p:nvPr/>
            </p:nvSpPr>
            <p:spPr>
              <a:xfrm>
                <a:off x="540000" y="5029199"/>
                <a:ext cx="5294719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</p:txBody>
          </p:sp>
        </mc:Choice>
        <mc:Fallback>
          <p:sp>
            <p:nvSpPr>
              <p:cNvPr id="8" name="yt_shape_122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29199"/>
                <a:ext cx="5294719" cy="638893"/>
              </a:xfrm>
              <a:prstGeom prst="rect">
                <a:avLst/>
              </a:prstGeom>
              <a:blipFill>
                <a:blip r:embed="rId4"/>
                <a:stretch>
                  <a:fillRect l="-3571" r="-253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2295"/>
          <p:cNvSpPr txBox="1"/>
          <p:nvPr/>
        </p:nvSpPr>
        <p:spPr>
          <a:xfrm>
            <a:off x="540000" y="5718880"/>
            <a:ext cx="20005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</p:txBody>
      </p:sp>
      <p:sp>
        <p:nvSpPr>
          <p:cNvPr id="10" name="yt_shape_12296"/>
          <p:cNvSpPr txBox="1"/>
          <p:nvPr/>
        </p:nvSpPr>
        <p:spPr>
          <a:xfrm>
            <a:off x="540000" y="6198183"/>
            <a:ext cx="7694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5C0231C-EA48-A6B8-9C57-86BA34C0C961}"/>
              </a:ext>
            </a:extLst>
          </p:cNvPr>
          <p:cNvSpPr txBox="1"/>
          <p:nvPr/>
        </p:nvSpPr>
        <p:spPr>
          <a:xfrm>
            <a:off x="450108" y="1341911"/>
            <a:ext cx="11203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延长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交过点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且平行于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轴的直线于点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7c2c3"/>
              </a:rPr>
              <a:t> 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30E75B7-7929-F992-0D21-A757EEE9BB66}"/>
              </a:ext>
            </a:extLst>
          </p:cNvPr>
          <p:cNvSpPr txBox="1"/>
          <p:nvPr/>
        </p:nvSpPr>
        <p:spPr>
          <a:xfrm>
            <a:off x="450108" y="1817399"/>
            <a:ext cx="6420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0508798-E55D-9335-848D-31219BA52142}"/>
              </a:ext>
            </a:extLst>
          </p:cNvPr>
          <p:cNvSpPr txBox="1"/>
          <p:nvPr/>
        </p:nvSpPr>
        <p:spPr>
          <a:xfrm>
            <a:off x="497614" y="4503090"/>
            <a:ext cx="6017323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长方形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ADFE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C28C406-06D6-A0C6-FC2E-6F14BA7BFD68}"/>
                  </a:ext>
                </a:extLst>
              </p:cNvPr>
              <p:cNvSpPr txBox="1"/>
              <p:nvPr/>
            </p:nvSpPr>
            <p:spPr>
              <a:xfrm>
                <a:off x="449989" y="4982393"/>
                <a:ext cx="542359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C28C406-06D6-A0C6-FC2E-6F14BA7BFD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82393"/>
                <a:ext cx="5423598" cy="726326"/>
              </a:xfrm>
              <a:prstGeom prst="rect">
                <a:avLst/>
              </a:prstGeom>
              <a:blipFill>
                <a:blip r:embed="rId5"/>
                <a:stretch>
                  <a:fillRect l="-1798" r="-1685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4E09EDD1-5558-EC78-E627-AD5200508A4F}"/>
              </a:ext>
            </a:extLst>
          </p:cNvPr>
          <p:cNvSpPr txBox="1"/>
          <p:nvPr/>
        </p:nvSpPr>
        <p:spPr>
          <a:xfrm>
            <a:off x="449989" y="5672074"/>
            <a:ext cx="216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B1CFAD0-2798-8D7A-B006-F3EBF57EBDBE}"/>
              </a:ext>
            </a:extLst>
          </p:cNvPr>
          <p:cNvSpPr txBox="1"/>
          <p:nvPr/>
        </p:nvSpPr>
        <p:spPr>
          <a:xfrm>
            <a:off x="449989" y="615137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7" name="yt_shape_12297"/>
          <p:cNvSpPr txBox="1"/>
          <p:nvPr/>
        </p:nvSpPr>
        <p:spPr>
          <a:xfrm>
            <a:off x="540000" y="900000"/>
            <a:ext cx="9848850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网格中每个小正方形的边长都是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依次完成下列各问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任选一点作为原点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建立平面直角坐标系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300" name="yt_image_12300" title="H_129.6014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88736" y="2010970"/>
            <a:ext cx="3063263" cy="164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03" name="yt_shape_12303"/>
          <p:cNvSpPr txBox="1"/>
          <p:nvPr/>
        </p:nvSpPr>
        <p:spPr>
          <a:xfrm>
            <a:off x="540000" y="3859697"/>
            <a:ext cx="3102644" cy="149483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300" b="0" i="0" u="none" spc="-8300">
                <a:solidFill>
                  <a:srgbClr val="1EE3CF"/>
                </a:solidFill>
                <a:effectLst/>
                <a:latin typeface="Times New Roman" pitchFamily="83"/>
                <a:ea typeface="宋体" pitchFamily="83"/>
              </a:rPr>
              <a:t> </a:t>
            </a:r>
            <a:r>
              <a:rPr lang="en-US" altLang="zh-CN" sz="8300" b="0" i="0" u="none" spc="22119">
                <a:solidFill>
                  <a:srgbClr val="1EE3CF"/>
                </a:solidFill>
                <a:effectLst/>
                <a:latin typeface="Times New Roman" pitchFamily="83"/>
                <a:ea typeface="宋体" pitchFamily="83"/>
              </a:rPr>
              <a:t> </a:t>
            </a:r>
          </a:p>
        </p:txBody>
      </p:sp>
      <p:pic>
        <p:nvPicPr>
          <p:cNvPr id="12302" name="yt_image_12302" title="H_130.4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364844"/>
            <a:ext cx="3071905" cy="165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857D5CD-4891-6E4C-8163-9098E64ADA0E}"/>
              </a:ext>
            </a:extLst>
          </p:cNvPr>
          <p:cNvSpPr txBox="1"/>
          <p:nvPr/>
        </p:nvSpPr>
        <p:spPr>
          <a:xfrm>
            <a:off x="449989" y="1804170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5" name="yt_shape_12305"/>
          <p:cNvSpPr txBox="1"/>
          <p:nvPr/>
        </p:nvSpPr>
        <p:spPr>
          <a:xfrm>
            <a:off x="540000" y="900000"/>
            <a:ext cx="59343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各点的坐标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3" name="yt_shape_12306"/>
          <p:cNvSpPr txBox="1"/>
          <p:nvPr/>
        </p:nvSpPr>
        <p:spPr>
          <a:xfrm>
            <a:off x="540119" y="1531667"/>
            <a:ext cx="8393652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39aec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307" name="yt_image_1230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88736" y="1531667"/>
            <a:ext cx="3063263" cy="164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09" name="yt_shape_12309"/>
          <p:cNvSpPr txBox="1"/>
          <p:nvPr/>
        </p:nvSpPr>
        <p:spPr>
          <a:xfrm>
            <a:off x="540000" y="3228030"/>
            <a:ext cx="41646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求五边形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2310"/>
              <p:cNvSpPr txBox="1"/>
              <p:nvPr/>
            </p:nvSpPr>
            <p:spPr>
              <a:xfrm>
                <a:off x="540000" y="3859697"/>
                <a:ext cx="5586466" cy="21894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五边形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ABCDE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ADE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梯形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ABCD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2+4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2310" descr="{&quot;rangeId&quot;: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59697"/>
                <a:ext cx="5586466" cy="2189446"/>
              </a:xfrm>
              <a:prstGeom prst="rect">
                <a:avLst/>
              </a:prstGeom>
              <a:blipFill>
                <a:blip r:embed="rId3"/>
                <a:stretch>
                  <a:fillRect l="-3384" t="-2228" r="-655" b="-80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15F7A70-9457-270F-33BB-CEB70D9FA932}"/>
              </a:ext>
            </a:extLst>
          </p:cNvPr>
          <p:cNvSpPr txBox="1"/>
          <p:nvPr/>
        </p:nvSpPr>
        <p:spPr>
          <a:xfrm>
            <a:off x="450108" y="1484861"/>
            <a:ext cx="8214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39aec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CD6DC1-245A-9BBC-94F0-4E32457EB4EE}"/>
              </a:ext>
            </a:extLst>
          </p:cNvPr>
          <p:cNvSpPr txBox="1"/>
          <p:nvPr/>
        </p:nvSpPr>
        <p:spPr>
          <a:xfrm>
            <a:off x="450108" y="196034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B870F83-49DB-F8F8-EEF7-C0B2B092C4C6}"/>
              </a:ext>
            </a:extLst>
          </p:cNvPr>
          <p:cNvSpPr txBox="1"/>
          <p:nvPr/>
        </p:nvSpPr>
        <p:spPr>
          <a:xfrm>
            <a:off x="497733" y="2435837"/>
            <a:ext cx="1785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671A08-7DF0-A3AA-0D17-34EFA28149FB}"/>
              </a:ext>
            </a:extLst>
          </p:cNvPr>
          <p:cNvSpPr txBox="1"/>
          <p:nvPr/>
        </p:nvSpPr>
        <p:spPr>
          <a:xfrm>
            <a:off x="449989" y="3812891"/>
            <a:ext cx="5712523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五边形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ABCDE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梯形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9126B2A-46BC-FBA7-5D52-7D8F4E5ABDB9}"/>
                  </a:ext>
                </a:extLst>
              </p:cNvPr>
              <p:cNvSpPr txBox="1"/>
              <p:nvPr/>
            </p:nvSpPr>
            <p:spPr>
              <a:xfrm>
                <a:off x="449989" y="4288379"/>
                <a:ext cx="3339211" cy="8865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2+4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7}">
                <a:extLst>
                  <a:ext uri="{FF2B5EF4-FFF2-40B4-BE49-F238E27FC236}">
                    <a16:creationId xmlns:a16="http://schemas.microsoft.com/office/drawing/2014/main" id="{B9126B2A-46BC-FBA7-5D52-7D8F4E5ABD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88379"/>
                <a:ext cx="3339211" cy="886537"/>
              </a:xfrm>
              <a:prstGeom prst="rect">
                <a:avLst/>
              </a:prstGeom>
              <a:blipFill>
                <a:blip r:embed="rId4"/>
                <a:stretch>
                  <a:fillRect l="-2920" b="-34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AF867B2B-48A1-6C70-4E8B-32DC3535843C}"/>
              </a:ext>
            </a:extLst>
          </p:cNvPr>
          <p:cNvSpPr txBox="1"/>
          <p:nvPr/>
        </p:nvSpPr>
        <p:spPr>
          <a:xfrm>
            <a:off x="449989" y="508130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5D6AEEB-EB2A-B825-033E-29559300D305}"/>
              </a:ext>
            </a:extLst>
          </p:cNvPr>
          <p:cNvSpPr txBox="1"/>
          <p:nvPr/>
        </p:nvSpPr>
        <p:spPr>
          <a:xfrm>
            <a:off x="449989" y="5556792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4" name="yt_shape_12314"/>
          <p:cNvSpPr txBox="1"/>
          <p:nvPr/>
        </p:nvSpPr>
        <p:spPr>
          <a:xfrm>
            <a:off x="540000" y="900000"/>
            <a:ext cx="101133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315" name="yt_shape_12315"/>
          <p:cNvSpPr txBox="1"/>
          <p:nvPr/>
        </p:nvSpPr>
        <p:spPr>
          <a:xfrm>
            <a:off x="540000" y="1379303"/>
            <a:ext cx="41309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316"/>
              <p:cNvSpPr txBox="1"/>
              <p:nvPr/>
            </p:nvSpPr>
            <p:spPr>
              <a:xfrm>
                <a:off x="540000" y="2010970"/>
                <a:ext cx="8266687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ABCD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ADE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CDEF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BCF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2316" descr="{&quot;rangeId&quot;: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0970"/>
                <a:ext cx="8266687" cy="3027047"/>
              </a:xfrm>
              <a:prstGeom prst="rect">
                <a:avLst/>
              </a:prstGeom>
              <a:blipFill>
                <a:blip r:embed="rId2"/>
                <a:stretch>
                  <a:fillRect l="-2286" t="-1815" r="-1254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318" name="yt_image_1231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05943" y="2010970"/>
            <a:ext cx="2446056" cy="1600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7D5DE1A-E39E-9D04-DF3A-F7E9005FCA85}"/>
              </a:ext>
            </a:extLst>
          </p:cNvPr>
          <p:cNvSpPr txBox="1"/>
          <p:nvPr/>
        </p:nvSpPr>
        <p:spPr>
          <a:xfrm>
            <a:off x="449989" y="1964164"/>
            <a:ext cx="6226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48CE5E-3A45-DB1D-623A-1A4D750A6369}"/>
              </a:ext>
            </a:extLst>
          </p:cNvPr>
          <p:cNvSpPr txBox="1"/>
          <p:nvPr/>
        </p:nvSpPr>
        <p:spPr>
          <a:xfrm>
            <a:off x="449989" y="2439652"/>
            <a:ext cx="8366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12FD602-7844-D241-8CC3-EAC7411B5E32}"/>
              </a:ext>
            </a:extLst>
          </p:cNvPr>
          <p:cNvSpPr txBox="1"/>
          <p:nvPr/>
        </p:nvSpPr>
        <p:spPr>
          <a:xfrm>
            <a:off x="449989" y="2915140"/>
            <a:ext cx="8062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7E44255-A933-65C5-388E-FCF6CF9FB85F}"/>
              </a:ext>
            </a:extLst>
          </p:cNvPr>
          <p:cNvSpPr txBox="1"/>
          <p:nvPr/>
        </p:nvSpPr>
        <p:spPr>
          <a:xfrm>
            <a:off x="449989" y="3390628"/>
            <a:ext cx="5845873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CDEF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C72B48C-8948-50A3-55E4-1AD056CCAA31}"/>
                  </a:ext>
                </a:extLst>
              </p:cNvPr>
              <p:cNvSpPr txBox="1"/>
              <p:nvPr/>
            </p:nvSpPr>
            <p:spPr>
              <a:xfrm>
                <a:off x="449989" y="3866116"/>
                <a:ext cx="55759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8}">
                <a:extLst>
                  <a:ext uri="{FF2B5EF4-FFF2-40B4-BE49-F238E27FC236}">
                    <a16:creationId xmlns:a16="http://schemas.microsoft.com/office/drawing/2014/main" id="{BC72B48C-8948-50A3-55E4-1AD056CCAA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66116"/>
                <a:ext cx="5575998" cy="765061"/>
              </a:xfrm>
              <a:prstGeom prst="rect">
                <a:avLst/>
              </a:prstGeom>
              <a:blipFill>
                <a:blip r:embed="rId4"/>
                <a:stretch>
                  <a:fillRect l="-1749" r="-163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A12621F2-C974-BF08-4D49-80B2DBFE64A8}"/>
              </a:ext>
            </a:extLst>
          </p:cNvPr>
          <p:cNvSpPr txBox="1"/>
          <p:nvPr/>
        </p:nvSpPr>
        <p:spPr>
          <a:xfrm>
            <a:off x="449989" y="453756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232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10427" y="4293661"/>
            <a:ext cx="2441572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1658</Words>
  <Application>Microsoft Office PowerPoint</Application>
  <PresentationFormat>宽屏</PresentationFormat>
  <Paragraphs>149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1" baseType="lpstr">
      <vt:lpstr>,isEnd</vt:lpstr>
      <vt:lpstr>_⨹_1_21b70</vt:lpstr>
      <vt:lpstr>_⨹_1_39aec</vt:lpstr>
      <vt:lpstr>_⨹_1_402d6</vt:lpstr>
      <vt:lpstr>_⨹_1_7c2c3</vt:lpstr>
      <vt:lpstr>_⨹_1_7d646</vt:lpstr>
      <vt:lpstr>_⨹_1_9dae2</vt:lpstr>
      <vt:lpstr>_⨹_1_b5f8a</vt:lpstr>
      <vt:lpstr>_⨹_1_d92fe</vt:lpstr>
      <vt:lpstr>_⨹_1_f483a</vt:lpstr>
      <vt:lpstr>_⨹_2_2534f</vt:lpstr>
      <vt:lpstr>_⨹_3_a458d</vt:lpstr>
      <vt:lpstr>_⨹_7_572e9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9</cp:revision>
  <dcterms:created xsi:type="dcterms:W3CDTF">2024-05-18T14:44:41Z</dcterms:created>
  <dcterms:modified xsi:type="dcterms:W3CDTF">2024-05-20T10:59:46Z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