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0" r:id="rId6"/>
    <p:sldId id="312" r:id="rId7"/>
    <p:sldId id="313" r:id="rId8"/>
    <p:sldId id="322" r:id="rId9"/>
    <p:sldId id="314" r:id="rId10"/>
    <p:sldId id="316" r:id="rId11"/>
    <p:sldId id="318" r:id="rId12"/>
    <p:sldId id="319" r:id="rId13"/>
    <p:sldId id="320" r:id="rId14"/>
    <p:sldId id="324" r:id="rId15"/>
    <p:sldId id="325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724" y="10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33" name="yt_image_1303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5" name="yt_shape_13035"/>
          <p:cNvSpPr txBox="1"/>
          <p:nvPr/>
        </p:nvSpPr>
        <p:spPr>
          <a:xfrm>
            <a:off x="540119" y="1431377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由两个相交的函数图象可获取的信息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若交点坐标用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1ef7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两函数值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对同一自变量来说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函数图象在上方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64af,isEnd"/>
              </a:rPr>
              <a:t>说明此时函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数值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函数值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036" name="yt_shape_13036"/>
          <p:cNvSpPr txBox="1"/>
          <p:nvPr/>
        </p:nvSpPr>
        <p:spPr>
          <a:xfrm>
            <a:off x="540119" y="285446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应用函数解决实际问题的一般步骤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确定函数模型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c047"/>
              </a:rPr>
              <a:t>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合函数图象和表达式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利用函数的性质解决问题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CE89B1-6DDD-DDA5-1351-1FC777DC9B9A}"/>
              </a:ext>
            </a:extLst>
          </p:cNvPr>
          <p:cNvSpPr txBox="1"/>
          <p:nvPr/>
        </p:nvSpPr>
        <p:spPr>
          <a:xfrm>
            <a:off x="3172671" y="1860059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4B73DE-3749-D66B-8D8A-567B549F5E9D}"/>
              </a:ext>
            </a:extLst>
          </p:cNvPr>
          <p:cNvSpPr txBox="1"/>
          <p:nvPr/>
        </p:nvSpPr>
        <p:spPr>
          <a:xfrm>
            <a:off x="1364508" y="2335547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2C807C-4522-AED3-E1F7-F1920D6908C4}"/>
              </a:ext>
            </a:extLst>
          </p:cNvPr>
          <p:cNvSpPr txBox="1"/>
          <p:nvPr/>
        </p:nvSpPr>
        <p:spPr>
          <a:xfrm>
            <a:off x="4412508" y="2335547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0" name="yt_shape_13080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乙二人沿相同的路线由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匀速行进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dbbd,isEnd"/>
              </a:rPr>
              <a:t>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地间的路程为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他们行进的路程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与甲出发后的时间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35fa,isEnd"/>
              </a:rPr>
              <a:t>之间的函数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根据图象判断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09e4,isEnd"/>
              </a:rPr>
              <a:t>乙的速度为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乙比甲晚出发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乙出发后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分钟赶上了甲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lang="en-US"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20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1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081" name="yt_image_13081" title="H_120.5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8583" y="3435714"/>
            <a:ext cx="1874833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69D730-9BA0-1528-6E9F-9174E0EB0EF8}"/>
              </a:ext>
            </a:extLst>
          </p:cNvPr>
          <p:cNvSpPr txBox="1"/>
          <p:nvPr/>
        </p:nvSpPr>
        <p:spPr>
          <a:xfrm>
            <a:off x="10524382" y="227965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2_d5f3c"/>
              </a:rPr>
              <a:t>①③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314878-7E1B-BDE8-E3E6-3E83759CD140}"/>
              </a:ext>
            </a:extLst>
          </p:cNvPr>
          <p:cNvSpPr txBox="1"/>
          <p:nvPr/>
        </p:nvSpPr>
        <p:spPr>
          <a:xfrm>
            <a:off x="11210970" y="2276872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3" name="yt_shape_13083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某快递公司每天上午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为集中揽件和派件时段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33a0,isEnd"/>
              </a:rPr>
              <a:t>甲仓库用来揽收快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乙仓库用来派发快件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该时段内甲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乙两仓库的快件数量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72c8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2a98,isEnd"/>
              </a:rPr>
              <a:t>两仓库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快递件数相同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084" name="yt_image_13084" title="H_133.4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0277" y="2955582"/>
            <a:ext cx="1711445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7B3FAD-FAF4-963E-782F-88F435A11A52}"/>
              </a:ext>
            </a:extLst>
          </p:cNvPr>
          <p:cNvSpPr txBox="1"/>
          <p:nvPr/>
        </p:nvSpPr>
        <p:spPr>
          <a:xfrm>
            <a:off x="8527307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7" name="yt_shape_1308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86" name="yt_image_1308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89" name="yt_shape_13089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鄂州市中考改编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号探测气球从海拔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1m/min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4aa8"/>
              </a:rPr>
              <a:t>的速度竖直上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与此同时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号探测气球从海拔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m/min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的速度竖直上升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04f3"/>
              </a:rPr>
              <a:t>两个气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球都上升了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号气球所在位置的海拔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与上升时间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31d0"/>
              </a:rPr>
              <a:t>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根据图象回答下列问题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090" name="yt_shape_13090"/>
          <p:cNvSpPr txBox="1"/>
          <p:nvPr/>
        </p:nvSpPr>
        <p:spPr>
          <a:xfrm>
            <a:off x="540000" y="3401863"/>
            <a:ext cx="45012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3092" name="yt_image_1309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94311" y="4033530"/>
            <a:ext cx="2757688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2520BB5-1196-1953-C8D5-53D62BCA93CA}"/>
              </a:ext>
            </a:extLst>
          </p:cNvPr>
          <p:cNvSpPr txBox="1"/>
          <p:nvPr/>
        </p:nvSpPr>
        <p:spPr>
          <a:xfrm>
            <a:off x="2069239" y="335505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E3EF24-967B-06B2-3131-F1FC6566D43B}"/>
              </a:ext>
            </a:extLst>
          </p:cNvPr>
          <p:cNvSpPr txBox="1"/>
          <p:nvPr/>
        </p:nvSpPr>
        <p:spPr>
          <a:xfrm>
            <a:off x="3993289" y="335505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4" name="yt_shape_13094"/>
          <p:cNvSpPr txBox="1"/>
          <p:nvPr/>
        </p:nvSpPr>
        <p:spPr>
          <a:xfrm>
            <a:off x="540000" y="900000"/>
            <a:ext cx="49612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3" name="yt_shape_13095"/>
          <p:cNvSpPr txBox="1"/>
          <p:nvPr/>
        </p:nvSpPr>
        <p:spPr>
          <a:xfrm>
            <a:off x="540000" y="1531667"/>
            <a:ext cx="7386638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号探测气球所在位置的海拔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两球相遇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号探测气球表达式为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号探测气球所在位置的海拔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096" name="yt_image_1309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4311" y="1531667"/>
            <a:ext cx="2757688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1993E4-B350-EEC9-5F6E-239BAB9F6633}"/>
              </a:ext>
            </a:extLst>
          </p:cNvPr>
          <p:cNvSpPr txBox="1"/>
          <p:nvPr/>
        </p:nvSpPr>
        <p:spPr>
          <a:xfrm>
            <a:off x="449989" y="1484861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号探测气球所在位置的海拔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4B8AA4-DA8C-F0CD-7CF0-A0E26E1A26B3}"/>
              </a:ext>
            </a:extLst>
          </p:cNvPr>
          <p:cNvSpPr txBox="1"/>
          <p:nvPr/>
        </p:nvSpPr>
        <p:spPr>
          <a:xfrm>
            <a:off x="497614" y="1960349"/>
            <a:ext cx="186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2925CB-F0C8-1835-17E4-1BE8395C7EDD}"/>
              </a:ext>
            </a:extLst>
          </p:cNvPr>
          <p:cNvSpPr txBox="1"/>
          <p:nvPr/>
        </p:nvSpPr>
        <p:spPr>
          <a:xfrm>
            <a:off x="449989" y="2435837"/>
            <a:ext cx="702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两球相遇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83CEB5-6859-257F-E2F3-7D21852DF1CA}"/>
              </a:ext>
            </a:extLst>
          </p:cNvPr>
          <p:cNvSpPr txBox="1"/>
          <p:nvPr/>
        </p:nvSpPr>
        <p:spPr>
          <a:xfrm>
            <a:off x="449989" y="2911325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B7A66E0-4932-C89C-BBF4-C9F23A121BEB}"/>
              </a:ext>
            </a:extLst>
          </p:cNvPr>
          <p:cNvSpPr txBox="1"/>
          <p:nvPr/>
        </p:nvSpPr>
        <p:spPr>
          <a:xfrm>
            <a:off x="449989" y="3386813"/>
            <a:ext cx="5266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号探测气球表达式为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3A548C-0ACC-C752-AF1C-7C67EF079725}"/>
              </a:ext>
            </a:extLst>
          </p:cNvPr>
          <p:cNvSpPr txBox="1"/>
          <p:nvPr/>
        </p:nvSpPr>
        <p:spPr>
          <a:xfrm>
            <a:off x="449989" y="3862301"/>
            <a:ext cx="4199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B1884D4-B4B3-833E-E1C9-601BADADBFC5}"/>
              </a:ext>
            </a:extLst>
          </p:cNvPr>
          <p:cNvSpPr txBox="1"/>
          <p:nvPr/>
        </p:nvSpPr>
        <p:spPr>
          <a:xfrm>
            <a:off x="449989" y="4337789"/>
            <a:ext cx="448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E556B5F-2409-DCEE-0E39-800783C3E174}"/>
              </a:ext>
            </a:extLst>
          </p:cNvPr>
          <p:cNvSpPr txBox="1"/>
          <p:nvPr/>
        </p:nvSpPr>
        <p:spPr>
          <a:xfrm>
            <a:off x="449989" y="4813278"/>
            <a:ext cx="6333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号探测气球所在位置的海拔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8" name="yt_shape_13098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当上升多长时间时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两个气球的海拔竖直高度差为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分两种情况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号探测气球比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号探测气球海拔高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875ad"/>
              </a:rPr>
              <a:t>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号探测气球比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号探测气球海拔高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ff63b"/>
              </a:rPr>
              <a:t>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上升了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30min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后这两个气球相距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100" name="yt_image_13100" title="H_126.5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3596713"/>
            <a:ext cx="2757688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7B4862-34BE-12B1-88A9-63006DE96282}"/>
              </a:ext>
            </a:extLst>
          </p:cNvPr>
          <p:cNvSpPr txBox="1"/>
          <p:nvPr/>
        </p:nvSpPr>
        <p:spPr>
          <a:xfrm>
            <a:off x="450108" y="1328682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分两种情况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795F0D-6941-1026-0927-0321771DE3CB}"/>
              </a:ext>
            </a:extLst>
          </p:cNvPr>
          <p:cNvSpPr txBox="1"/>
          <p:nvPr/>
        </p:nvSpPr>
        <p:spPr>
          <a:xfrm>
            <a:off x="450108" y="1804170"/>
            <a:ext cx="108511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号探测气球比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号探测气球海拔高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875ad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93AE5A-3DD0-0DEC-2701-A8804F48CF92}"/>
              </a:ext>
            </a:extLst>
          </p:cNvPr>
          <p:cNvSpPr txBox="1"/>
          <p:nvPr/>
        </p:nvSpPr>
        <p:spPr>
          <a:xfrm>
            <a:off x="450108" y="2279658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D684EC-3238-456D-0D46-6C622402CAF6}"/>
              </a:ext>
            </a:extLst>
          </p:cNvPr>
          <p:cNvSpPr txBox="1"/>
          <p:nvPr/>
        </p:nvSpPr>
        <p:spPr>
          <a:xfrm>
            <a:off x="450108" y="2755146"/>
            <a:ext cx="108511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号探测气球比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号探测气球海拔高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ff63b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67DFEC-2C51-139A-1636-535CF07860DC}"/>
              </a:ext>
            </a:extLst>
          </p:cNvPr>
          <p:cNvSpPr txBox="1"/>
          <p:nvPr/>
        </p:nvSpPr>
        <p:spPr>
          <a:xfrm>
            <a:off x="450108" y="3230634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C6E38D-25E9-F036-6474-C102917461DE}"/>
              </a:ext>
            </a:extLst>
          </p:cNvPr>
          <p:cNvSpPr txBox="1"/>
          <p:nvPr/>
        </p:nvSpPr>
        <p:spPr>
          <a:xfrm>
            <a:off x="450108" y="3706122"/>
            <a:ext cx="6985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上升了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后这两个气球相距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8" name="yt_shape_1303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37" name="yt_image_13037" title="H_41.85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40" name="yt_shape_13040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从一次函数图象中获取信息</a:t>
            </a:r>
          </a:p>
        </p:txBody>
      </p:sp>
      <p:sp>
        <p:nvSpPr>
          <p:cNvPr id="13041" name="yt_shape_13041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乙两人在一次百米赛跑中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与赛跑时间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a75b"/>
              </a:rPr>
              <a:t>的关系如图所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则下列说法不正确的是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43" name="yt_table_1304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662660"/>
              </p:ext>
            </p:extLst>
          </p:nvPr>
        </p:nvGraphicFramePr>
        <p:xfrm>
          <a:off x="540056" y="2931034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甲的速度大于乙的速度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甲先到达终点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乙跑的路程相同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乙的成绩最好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</a:tbl>
          </a:graphicData>
        </a:graphic>
      </p:graphicFrame>
      <p:pic>
        <p:nvPicPr>
          <p:cNvPr id="13042" name="yt_image_13042_skip" title="H_134.73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524" y="2931034"/>
            <a:ext cx="2025405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886407" title="H_26.259764">
            <a:extLst>
              <a:ext uri="{FF2B5EF4-FFF2-40B4-BE49-F238E27FC236}">
                <a16:creationId xmlns:a16="http://schemas.microsoft.com/office/drawing/2014/main" id="{D5133749-2B2E-1EA7-CBF8-F5B244FD41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1C2B27-EA9A-3EFD-0C7A-D632EB90758F}"/>
              </a:ext>
            </a:extLst>
          </p:cNvPr>
          <p:cNvSpPr txBox="1"/>
          <p:nvPr/>
        </p:nvSpPr>
        <p:spPr>
          <a:xfrm>
            <a:off x="4717308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5" name="yt_shape_13045"/>
          <p:cNvSpPr txBox="1"/>
          <p:nvPr/>
        </p:nvSpPr>
        <p:spPr>
          <a:xfrm>
            <a:off x="540120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越野赛中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乙两选手的行程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8946,isEnd"/>
              </a:rPr>
              <a:t>变化的图象如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两人相遇前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甲的速度小于乙的速度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7ea6,isEnd"/>
              </a:rPr>
              <a:t>两人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的行程均为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甲的行程比乙多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甲比乙提前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7094,isEnd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到达终点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3046" name="yt_image_13046" title="H_152.0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9850" y="2955582"/>
            <a:ext cx="1892298" cy="193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80F237-B50F-36E5-8CA5-B131D716623E}"/>
              </a:ext>
            </a:extLst>
          </p:cNvPr>
          <p:cNvSpPr txBox="1"/>
          <p:nvPr/>
        </p:nvSpPr>
        <p:spPr>
          <a:xfrm>
            <a:off x="4107709" y="2279658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8" name="yt_shape_13048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两个一次函数图象的分析与比较</a:t>
            </a:r>
          </a:p>
        </p:txBody>
      </p:sp>
      <p:sp>
        <p:nvSpPr>
          <p:cNvPr id="13049" name="yt_shape_13049"/>
          <p:cNvSpPr txBox="1"/>
          <p:nvPr/>
        </p:nvSpPr>
        <p:spPr>
          <a:xfrm>
            <a:off x="540119" y="138943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我市图书馆的租书业务有两种方式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会员卡和租书卡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5aeca,isEnd"/>
              </a:rPr>
              <a:t>分别使用这两种卡租书的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租金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与租书时间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当租书时间为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bb8a,isEnd"/>
              </a:rPr>
              <a:t>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租书方式比较省钱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053" name="yt_shape_13053"/>
          <p:cNvSpPr txBox="1"/>
          <p:nvPr/>
        </p:nvSpPr>
        <p:spPr>
          <a:xfrm>
            <a:off x="540000" y="519427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50" name="yt_shape_13050" title="H_171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0373" y="2964885"/>
            <a:ext cx="2111252" cy="2179080"/>
            <a:chOff x="0" y="0"/>
            <a:chExt cx="2111252" cy="2179080"/>
          </a:xfrm>
        </p:grpSpPr>
        <p:pic>
          <p:nvPicPr>
            <p:cNvPr id="2" name="yt_image_1305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1252" cy="1783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52" name="yt_shape_13052"/>
            <p:cNvSpPr txBox="1"/>
            <p:nvPr/>
          </p:nvSpPr>
          <p:spPr>
            <a:xfrm>
              <a:off x="522345" y="18190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pic>
        <p:nvPicPr>
          <p:cNvPr id="4" name="yt_shape_1716043886471">
            <a:extLst>
              <a:ext uri="{FF2B5EF4-FFF2-40B4-BE49-F238E27FC236}">
                <a16:creationId xmlns:a16="http://schemas.microsoft.com/office/drawing/2014/main" id="{EF833DCB-C1BE-04A4-5A37-CF3ADD58BF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9FA478F-A5DB-6160-DAC0-13DEB4CEDCD6}"/>
              </a:ext>
            </a:extLst>
          </p:cNvPr>
          <p:cNvSpPr txBox="1"/>
          <p:nvPr/>
        </p:nvSpPr>
        <p:spPr>
          <a:xfrm>
            <a:off x="1059708" y="2293604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会员卡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54" name="yt_shape_13054"/>
              <p:cNvSpPr txBox="1"/>
              <p:nvPr/>
            </p:nvSpPr>
            <p:spPr>
              <a:xfrm>
                <a:off x="540119" y="900000"/>
                <a:ext cx="11492915" cy="20792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表示某产品一天的销售收入与销售量的关系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320ba,isEnd"/>
                  </a:rPr>
                  <a:t>表示该产品一天的销售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成本与销售量的关系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则销售收入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与销售量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b4069,isEnd"/>
                  </a:rPr>
                  <a:t>之间的函数关系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销售成本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与销售量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之间的函数关系式为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4.004961,H:37.44"/>
                  </a:rPr>
                  <a:t/>
                </a:r>
                <a:b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4.004961,H:37.44"/>
                  </a:rPr>
                </a:b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当一天的销售量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销售该产品才能获利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054" name="yt_shape_130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79287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59" name="yt_shape_13059"/>
          <p:cNvSpPr txBox="1"/>
          <p:nvPr/>
        </p:nvSpPr>
        <p:spPr>
          <a:xfrm>
            <a:off x="540000" y="544953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56" name="yt_shape_13056" title="H_174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8831" y="3182439"/>
            <a:ext cx="2154337" cy="2216799"/>
            <a:chOff x="0" y="0"/>
            <a:chExt cx="2154337" cy="2216799"/>
          </a:xfrm>
        </p:grpSpPr>
        <p:pic>
          <p:nvPicPr>
            <p:cNvPr id="2" name="yt_image_13056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54337" cy="1820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58" name="yt_shape_13058"/>
            <p:cNvSpPr txBox="1"/>
            <p:nvPr/>
          </p:nvSpPr>
          <p:spPr>
            <a:xfrm>
              <a:off x="543887" y="18567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EF4CFFF-48A6-4F94-BA57-42560CF696B9}"/>
              </a:ext>
            </a:extLst>
          </p:cNvPr>
          <p:cNvSpPr txBox="1"/>
          <p:nvPr/>
        </p:nvSpPr>
        <p:spPr>
          <a:xfrm>
            <a:off x="1412133" y="1754958"/>
            <a:ext cx="1256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02E391-7C69-1C5A-FE02-A9CC220EAC54}"/>
              </a:ext>
            </a:extLst>
          </p:cNvPr>
          <p:cNvSpPr txBox="1"/>
          <p:nvPr/>
        </p:nvSpPr>
        <p:spPr>
          <a:xfrm>
            <a:off x="11280032" y="1754958"/>
            <a:ext cx="467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bbb92"/>
              </a:rPr>
              <a:t>2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17DADD-24C3-083F-AB46-C3910D2DD939}"/>
                  </a:ext>
                </a:extLst>
              </p:cNvPr>
              <p:cNvSpPr txBox="1"/>
              <p:nvPr/>
            </p:nvSpPr>
            <p:spPr>
              <a:xfrm>
                <a:off x="450108" y="2198708"/>
                <a:ext cx="16532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8, 'hasSerialNum': 1, 'mathAnswerShape': 1}">
                <a:extLst>
                  <a:ext uri="{FF2B5EF4-FFF2-40B4-BE49-F238E27FC236}">
                    <a16:creationId xmlns:a16="http://schemas.microsoft.com/office/drawing/2014/main" id="{8C17DADD-24C3-083F-AB46-C3910D2DD9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98708"/>
                <a:ext cx="1653286" cy="726326"/>
              </a:xfrm>
              <a:prstGeom prst="rect">
                <a:avLst/>
              </a:prstGeom>
              <a:blipFill>
                <a:blip r:embed="rId4"/>
                <a:stretch>
                  <a:fillRect l="-590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C44D0FF-28C4-755E-C549-69027CC7D446}"/>
              </a:ext>
            </a:extLst>
          </p:cNvPr>
          <p:cNvSpPr txBox="1"/>
          <p:nvPr/>
        </p:nvSpPr>
        <p:spPr>
          <a:xfrm>
            <a:off x="4744296" y="2279658"/>
            <a:ext cx="9420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0" name="yt_shape_13060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小丽从甲地匀速步行去乙地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c7aeb"/>
              </a:rPr>
              <a:t>小华骑自行车从乙地匀速前往甲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同时出发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两人离甲地的距离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与出发时间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094a"/>
              </a:rPr>
              <a:t>之间的函数关系如图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061" name="yt_image_1306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1631" y="2475451"/>
            <a:ext cx="2568736" cy="172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63" name="yt_shape_13063"/>
          <p:cNvSpPr txBox="1"/>
          <p:nvPr/>
        </p:nvSpPr>
        <p:spPr>
          <a:xfrm>
            <a:off x="540000" y="4248360"/>
            <a:ext cx="52642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小丽步行的速度为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m/min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40334A-F3E7-8E05-A973-605CE5B20F7D}"/>
              </a:ext>
            </a:extLst>
          </p:cNvPr>
          <p:cNvSpPr txBox="1"/>
          <p:nvPr/>
        </p:nvSpPr>
        <p:spPr>
          <a:xfrm>
            <a:off x="3955189" y="420155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6" name="yt_shape_13066"/>
          <p:cNvSpPr txBox="1"/>
          <p:nvPr/>
        </p:nvSpPr>
        <p:spPr>
          <a:xfrm>
            <a:off x="540000" y="2871537"/>
            <a:ext cx="519372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3067" name="yt_shape_13067"/>
          <p:cNvSpPr txBox="1"/>
          <p:nvPr/>
        </p:nvSpPr>
        <p:spPr>
          <a:xfrm>
            <a:off x="540000" y="4311103"/>
            <a:ext cx="608660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即当两人相遇时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他们到甲地的距离是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960m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850152-000A-4B24-7356-4B78CE09C483}"/>
              </a:ext>
            </a:extLst>
          </p:cNvPr>
          <p:cNvSpPr txBox="1"/>
          <p:nvPr/>
        </p:nvSpPr>
        <p:spPr>
          <a:xfrm>
            <a:off x="449989" y="2824731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60F9F9-AFC8-F506-ACB0-72642DDDC922}"/>
              </a:ext>
            </a:extLst>
          </p:cNvPr>
          <p:cNvSpPr txBox="1"/>
          <p:nvPr/>
        </p:nvSpPr>
        <p:spPr>
          <a:xfrm>
            <a:off x="449989" y="3300219"/>
            <a:ext cx="328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B0A40B-7BFA-9CF0-9666-B39129C4BDE8}"/>
              </a:ext>
            </a:extLst>
          </p:cNvPr>
          <p:cNvSpPr txBox="1"/>
          <p:nvPr/>
        </p:nvSpPr>
        <p:spPr>
          <a:xfrm>
            <a:off x="449989" y="3775707"/>
            <a:ext cx="5323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48619F-56D2-9384-8F4A-C9EEF3E12E9F}"/>
              </a:ext>
            </a:extLst>
          </p:cNvPr>
          <p:cNvSpPr txBox="1"/>
          <p:nvPr/>
        </p:nvSpPr>
        <p:spPr>
          <a:xfrm>
            <a:off x="449989" y="4264297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0E7AFF-C63A-D312-C7E9-0184F218D8BD}"/>
              </a:ext>
            </a:extLst>
          </p:cNvPr>
          <p:cNvSpPr txBox="1"/>
          <p:nvPr/>
        </p:nvSpPr>
        <p:spPr>
          <a:xfrm>
            <a:off x="449989" y="4739785"/>
            <a:ext cx="5099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7957DF-FAB2-4BEA-A6CE-CE1A514B5310}"/>
              </a:ext>
            </a:extLst>
          </p:cNvPr>
          <p:cNvSpPr txBox="1"/>
          <p:nvPr/>
        </p:nvSpPr>
        <p:spPr>
          <a:xfrm>
            <a:off x="449989" y="5215273"/>
            <a:ext cx="6207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即当两人相遇时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他们到甲地的距离是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960m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064"/>
          <p:cNvSpPr txBox="1"/>
          <p:nvPr/>
        </p:nvSpPr>
        <p:spPr>
          <a:xfrm>
            <a:off x="567884" y="943062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当两人相遇时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求他们到甲地的距离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" name="yt_shape_13065"/>
          <p:cNvSpPr txBox="1"/>
          <p:nvPr/>
        </p:nvSpPr>
        <p:spPr>
          <a:xfrm>
            <a:off x="567884" y="1422365"/>
            <a:ext cx="970458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小丽离甲地的距离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与时间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的关系式为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设小华离甲地的距离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与时间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的关系式为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7942DC2-3F32-1F37-974A-BC2F4A0B6502}"/>
              </a:ext>
            </a:extLst>
          </p:cNvPr>
          <p:cNvSpPr txBox="1"/>
          <p:nvPr/>
        </p:nvSpPr>
        <p:spPr>
          <a:xfrm>
            <a:off x="477873" y="1375559"/>
            <a:ext cx="9790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小丽离甲地的距离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与时间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CB106A4-10AB-B36C-606F-60CF3A085BB0}"/>
              </a:ext>
            </a:extLst>
          </p:cNvPr>
          <p:cNvSpPr txBox="1"/>
          <p:nvPr/>
        </p:nvSpPr>
        <p:spPr>
          <a:xfrm>
            <a:off x="477873" y="1851047"/>
            <a:ext cx="935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设小华离甲地的距离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与时间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ACD1E6F-D709-FC15-A431-199147C9A7CC}"/>
              </a:ext>
            </a:extLst>
          </p:cNvPr>
          <p:cNvSpPr txBox="1"/>
          <p:nvPr/>
        </p:nvSpPr>
        <p:spPr>
          <a:xfrm>
            <a:off x="477873" y="2326535"/>
            <a:ext cx="7155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2" grpId="0" build="allAtOnce"/>
      <p:bldP spid="13" grpId="0" build="allAtOnce"/>
      <p:bldP spid="1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8" name="yt_shape_13068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将路程与距离的含义混淆</a:t>
            </a:r>
          </a:p>
        </p:txBody>
      </p:sp>
      <p:sp>
        <p:nvSpPr>
          <p:cNvPr id="13069" name="yt_shape_13069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一只蚂蚁从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沿着扇形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的边缘匀速爬行一周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d625"/>
              </a:rPr>
              <a:t>设蚂蚁的运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蚂蚁到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点的距离为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的函数图象大致为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70" name="yt_image_13070" title="H_79.4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9532" y="2501233"/>
            <a:ext cx="1172934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72" name="yt_image_13072" title="H_101.0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713431"/>
            <a:ext cx="5104310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886546" title="H_26.259764">
            <a:extLst>
              <a:ext uri="{FF2B5EF4-FFF2-40B4-BE49-F238E27FC236}">
                <a16:creationId xmlns:a16="http://schemas.microsoft.com/office/drawing/2014/main" id="{8405ABE4-21AC-2D06-75F7-DD97C17170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22CC3C-2B10-4B23-56B4-7CED37053896}"/>
              </a:ext>
            </a:extLst>
          </p:cNvPr>
          <p:cNvSpPr txBox="1"/>
          <p:nvPr/>
        </p:nvSpPr>
        <p:spPr>
          <a:xfrm>
            <a:off x="9783021" y="18181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5" name="yt_shape_13075"/>
          <p:cNvSpPr txBox="1"/>
          <p:nvPr/>
        </p:nvSpPr>
        <p:spPr>
          <a:xfrm>
            <a:off x="540000" y="76470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74" name="yt_image_13074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77" name="yt_shape_13077"/>
          <p:cNvSpPr txBox="1"/>
          <p:nvPr/>
        </p:nvSpPr>
        <p:spPr>
          <a:xfrm>
            <a:off x="540119" y="134686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龟兔赛跑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兔子因为在途中睡觉而输掉比赛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很不服气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fe5c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决定与乌龟再比一次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并且骄傲地说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这次我一定不睡觉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6043a"/>
              </a:rPr>
              <a:t>让乌龟先跑一段距离我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再去追都可以赢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结果兔子又一次输掉了比赛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33d8c"/>
              </a:rPr>
              <a:t>则下列函数图象可以体现这次比赛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00A063-BAE2-6FD6-D88D-8E36053802E2}"/>
              </a:ext>
            </a:extLst>
          </p:cNvPr>
          <p:cNvSpPr txBox="1"/>
          <p:nvPr/>
        </p:nvSpPr>
        <p:spPr>
          <a:xfrm>
            <a:off x="2278908" y="27265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307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195358"/>
            <a:ext cx="4403048" cy="3554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1209</Words>
  <Application>Microsoft Office PowerPoint</Application>
  <PresentationFormat>宽屏</PresentationFormat>
  <Paragraphs>97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60" baseType="lpstr">
      <vt:lpstr>,isEnd</vt:lpstr>
      <vt:lpstr>_⨹_1_0dbbd,isEnd</vt:lpstr>
      <vt:lpstr>_⨹_1_2fe5c</vt:lpstr>
      <vt:lpstr>_⨹_1_71ef7,isEnd</vt:lpstr>
      <vt:lpstr>_⨹_1_875ad</vt:lpstr>
      <vt:lpstr>_⨹_1_a31d0</vt:lpstr>
      <vt:lpstr>_⨹_1_b72c8,isEnd</vt:lpstr>
      <vt:lpstr>_⨹_1_bbb92</vt:lpstr>
      <vt:lpstr>_⨹_1_bc047</vt:lpstr>
      <vt:lpstr>_⨹_1_ebb8a,isEnd</vt:lpstr>
      <vt:lpstr>_⨹_1_ff63b</vt:lpstr>
      <vt:lpstr>_⨹_10_320ba,isEnd</vt:lpstr>
      <vt:lpstr>_⨹_10_6043a</vt:lpstr>
      <vt:lpstr>_⨹_11_5aeca,isEnd</vt:lpstr>
      <vt:lpstr>_⨹_14_c7aeb</vt:lpstr>
      <vt:lpstr>_⨹_15_33d8c</vt:lpstr>
      <vt:lpstr>_⨹_2_07ea6,isEnd</vt:lpstr>
      <vt:lpstr>_⨹_2_47094,isEnd</vt:lpstr>
      <vt:lpstr>_⨹_2_d5f3c</vt:lpstr>
      <vt:lpstr>_⨹_3_02a98,isEnd</vt:lpstr>
      <vt:lpstr>_⨹_3_204f3</vt:lpstr>
      <vt:lpstr>_⨹_5_035fa,isEnd</vt:lpstr>
      <vt:lpstr>_⨹_5_0d625</vt:lpstr>
      <vt:lpstr>_⨹_5_909e4,isEnd</vt:lpstr>
      <vt:lpstr>_⨹_5_d64af,isEnd</vt:lpstr>
      <vt:lpstr>_⨹_6_04aa8</vt:lpstr>
      <vt:lpstr>_⨹_6_9a75b</vt:lpstr>
      <vt:lpstr>_⨹_6_a8946,isEnd</vt:lpstr>
      <vt:lpstr>_⨹_7_b4069,isEnd</vt:lpstr>
      <vt:lpstr>_⨹_8_633a0,isEnd</vt:lpstr>
      <vt:lpstr>_⨹_9_6094a</vt:lpstr>
      <vt:lpstr>Finished</vt:lpstr>
      <vt:lpstr>W:4.004961,H:37.44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2024-05-18T14:44:41Z</dcterms:created>
  <dcterms:modified xsi:type="dcterms:W3CDTF">2024-05-22T06:55:50Z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