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1" r:id="rId7"/>
    <p:sldId id="313" r:id="rId8"/>
    <p:sldId id="314" r:id="rId9"/>
    <p:sldId id="315" r:id="rId10"/>
    <p:sldId id="316" r:id="rId11"/>
    <p:sldId id="318" r:id="rId12"/>
    <p:sldId id="320" r:id="rId13"/>
    <p:sldId id="324" r:id="rId14"/>
    <p:sldId id="325" r:id="rId15"/>
    <p:sldId id="326" r:id="rId16"/>
    <p:sldId id="330" r:id="rId17"/>
    <p:sldId id="331" r:id="rId18"/>
    <p:sldId id="328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7" name="yt_image_100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748" y="900000"/>
            <a:ext cx="2104502" cy="49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99" name="yt_image_100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01836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101"/>
          <p:cNvSpPr txBox="1"/>
          <p:nvPr/>
        </p:nvSpPr>
        <p:spPr>
          <a:xfrm>
            <a:off x="540119" y="205173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面积法验证勾股定理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同一个图形的面积可以用不同式子表示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b867,isEnd"/>
              </a:rPr>
              <a:t>用面积法验证勾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股定理要通过变形寻找图形与转化后图形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勾股定理的简单应用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把实际问题转化为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240,isEnd"/>
              </a:rPr>
              <a:t>已知直角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三角形的两边长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可求第三边的长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1F9C82-F435-5AC8-FCB7-474B40A0B642}"/>
              </a:ext>
            </a:extLst>
          </p:cNvPr>
          <p:cNvSpPr txBox="1"/>
          <p:nvPr/>
        </p:nvSpPr>
        <p:spPr>
          <a:xfrm>
            <a:off x="6241308" y="24804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0BF282-C09A-343F-C4BC-CB2765577CC3}"/>
              </a:ext>
            </a:extLst>
          </p:cNvPr>
          <p:cNvSpPr txBox="1"/>
          <p:nvPr/>
        </p:nvSpPr>
        <p:spPr>
          <a:xfrm>
            <a:off x="7079507" y="295590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BCFBD2-0D8E-BEE4-3E40-A24818EDF4D0}"/>
              </a:ext>
            </a:extLst>
          </p:cNvPr>
          <p:cNvSpPr txBox="1"/>
          <p:nvPr/>
        </p:nvSpPr>
        <p:spPr>
          <a:xfrm>
            <a:off x="3802908" y="3431393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勾股定理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6" name="yt_shape_101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55" name="yt_image_1015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8" name="yt_shape_1015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的橡皮筋放置在水平面上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固定两端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然后把中点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805"/>
              </a:rPr>
              <a:t>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直向上拉升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则橡皮筋被拉长了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2" name="yt_table_101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680525"/>
              </p:ext>
            </p:extLst>
          </p:nvPr>
        </p:nvGraphicFramePr>
        <p:xfrm>
          <a:off x="540056" y="3907124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0159" name="yt_shape_10159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6894" y="2441600"/>
            <a:ext cx="2496312" cy="1465848"/>
            <a:chOff x="0" y="0"/>
            <a:chExt cx="2496312" cy="1465848"/>
          </a:xfrm>
        </p:grpSpPr>
        <p:pic>
          <p:nvPicPr>
            <p:cNvPr id="2" name="yt_image_101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6312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61" name="yt_shape_10161"/>
            <p:cNvSpPr txBox="1"/>
            <p:nvPr/>
          </p:nvSpPr>
          <p:spPr>
            <a:xfrm>
              <a:off x="714875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7F02F9-3586-2C30-EF80-8E29E0FF8D8B}"/>
              </a:ext>
            </a:extLst>
          </p:cNvPr>
          <p:cNvSpPr txBox="1"/>
          <p:nvPr/>
        </p:nvSpPr>
        <p:spPr>
          <a:xfrm>
            <a:off x="677629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港沿北偏东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7368,isEnd"/>
              </a:rPr>
              <a:t>然后再沿北偏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两港之间的距离为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中国古代数学家赵爽注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63d,isEnd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66" name="yt_image_10166" title="H_123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044" y="2818870"/>
            <a:ext cx="1573911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C63478-BA38-4694-166B-A6EF3082F51D}"/>
              </a:ext>
            </a:extLst>
          </p:cNvPr>
          <p:cNvSpPr txBox="1"/>
          <p:nvPr/>
        </p:nvSpPr>
        <p:spPr>
          <a:xfrm>
            <a:off x="8422532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21A3EA-EBB2-7E2C-DDB7-E3AF4F948BCF}"/>
              </a:ext>
            </a:extLst>
          </p:cNvPr>
          <p:cNvSpPr txBox="1"/>
          <p:nvPr/>
        </p:nvSpPr>
        <p:spPr>
          <a:xfrm>
            <a:off x="8066932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" name="yt_shape_1016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的筷子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置于底面直径为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ac3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圆柱形水杯中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设筷子露出杯子外面的长为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69" name="yt_image_10169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3910" y="2491930"/>
            <a:ext cx="104417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57E38B-735D-54B7-0980-F2D78F8DB3A3}"/>
              </a:ext>
            </a:extLst>
          </p:cNvPr>
          <p:cNvSpPr txBox="1"/>
          <p:nvPr/>
        </p:nvSpPr>
        <p:spPr>
          <a:xfrm>
            <a:off x="9851283" y="1328682"/>
            <a:ext cx="10736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28e40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16B00A-5CFC-EAAF-652C-06C49289EE30}"/>
              </a:ext>
            </a:extLst>
          </p:cNvPr>
          <p:cNvSpPr txBox="1"/>
          <p:nvPr/>
        </p:nvSpPr>
        <p:spPr>
          <a:xfrm>
            <a:off x="450109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1" name="yt_shape_10171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一辆装满货物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米的卡车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a461"/>
              </a:rPr>
              <a:t>欲通过如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该隧道截面上半部分为一个半圆形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则卡车能否顺利通过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172" name="yt_image_10172" title="H_145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276872"/>
            <a:ext cx="2299658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174"/>
          <p:cNvSpPr txBox="1"/>
          <p:nvPr/>
        </p:nvSpPr>
        <p:spPr>
          <a:xfrm>
            <a:off x="540000" y="1777399"/>
            <a:ext cx="9408025" cy="329282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车宽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欲通过如图的隧道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只要比较距隧道中线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米处的高度与车高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卡车能顺利通过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235E0C-3EAB-28FD-2A50-08E8D89620BD}"/>
              </a:ext>
            </a:extLst>
          </p:cNvPr>
          <p:cNvSpPr txBox="1"/>
          <p:nvPr/>
        </p:nvSpPr>
        <p:spPr>
          <a:xfrm>
            <a:off x="449989" y="1730593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68D831-DFF1-1A0C-317F-1D1E26884198}"/>
              </a:ext>
            </a:extLst>
          </p:cNvPr>
          <p:cNvSpPr txBox="1"/>
          <p:nvPr/>
        </p:nvSpPr>
        <p:spPr>
          <a:xfrm>
            <a:off x="449989" y="2206081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欲通过如图的隧道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只要比较距隧道中线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米处的高度与车高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37D95B-24E6-4EBB-B501-2BB0EB6FC178}"/>
              </a:ext>
            </a:extLst>
          </p:cNvPr>
          <p:cNvSpPr txBox="1"/>
          <p:nvPr/>
        </p:nvSpPr>
        <p:spPr>
          <a:xfrm>
            <a:off x="449989" y="2681569"/>
            <a:ext cx="94971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D0E66E-5DB5-17C4-23E0-B4232A9B0CEB}"/>
              </a:ext>
            </a:extLst>
          </p:cNvPr>
          <p:cNvSpPr txBox="1"/>
          <p:nvPr/>
        </p:nvSpPr>
        <p:spPr>
          <a:xfrm>
            <a:off x="449989" y="3157057"/>
            <a:ext cx="237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D14647-6054-80FC-DF41-B7824503D8A4}"/>
              </a:ext>
            </a:extLst>
          </p:cNvPr>
          <p:cNvSpPr txBox="1"/>
          <p:nvPr/>
        </p:nvSpPr>
        <p:spPr>
          <a:xfrm>
            <a:off x="449989" y="3632545"/>
            <a:ext cx="602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71B1D3-DEA3-9CD4-1BF1-16D70BD60367}"/>
              </a:ext>
            </a:extLst>
          </p:cNvPr>
          <p:cNvSpPr txBox="1"/>
          <p:nvPr/>
        </p:nvSpPr>
        <p:spPr>
          <a:xfrm>
            <a:off x="449989" y="410803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24C904-D7DF-EA5A-E1E7-D2224665381F}"/>
              </a:ext>
            </a:extLst>
          </p:cNvPr>
          <p:cNvSpPr txBox="1"/>
          <p:nvPr/>
        </p:nvSpPr>
        <p:spPr>
          <a:xfrm>
            <a:off x="449989" y="4583521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卡车能顺利通过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6" name="yt_shape_101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75" name="yt_image_1017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8" name="yt_shape_10178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1a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0179" name="yt_shape_10179"/>
          <p:cNvSpPr txBox="1"/>
          <p:nvPr/>
        </p:nvSpPr>
        <p:spPr>
          <a:xfrm>
            <a:off x="540119" y="24416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在探究长方形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我们可以用两种不同的方法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d925"/>
              </a:rPr>
              <a:t>一种是找到长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然后利用长方形的面积公式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就可得到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另一种是将长方形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30e2"/>
              </a:rPr>
              <a:t>看成是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分别求出它们的面积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016f"/>
              </a:rPr>
              <a:t>再相加也可以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0180" name="yt_shape_10180"/>
          <p:cNvSpPr txBox="1"/>
          <p:nvPr/>
        </p:nvSpPr>
        <p:spPr>
          <a:xfrm>
            <a:off x="540000" y="4361298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181" name="yt_shape_10181"/>
          <p:cNvSpPr txBox="1"/>
          <p:nvPr/>
        </p:nvSpPr>
        <p:spPr>
          <a:xfrm>
            <a:off x="540000" y="4824122"/>
            <a:ext cx="3728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82" name="yt_shape_10182"/>
              <p:cNvSpPr txBox="1"/>
              <p:nvPr/>
            </p:nvSpPr>
            <p:spPr>
              <a:xfrm>
                <a:off x="540000" y="5303425"/>
                <a:ext cx="998510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方法二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BDE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AEF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ABE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182" name="yt_shape_10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03425"/>
                <a:ext cx="9985106" cy="638893"/>
              </a:xfrm>
              <a:prstGeom prst="rect">
                <a:avLst/>
              </a:prstGeom>
              <a:blipFill>
                <a:blip r:embed="rId3"/>
                <a:stretch>
                  <a:fillRect l="-1893" r="-8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66BE3A-F3B7-0355-F01D-5793EE53F116}"/>
              </a:ext>
            </a:extLst>
          </p:cNvPr>
          <p:cNvSpPr txBox="1"/>
          <p:nvPr/>
        </p:nvSpPr>
        <p:spPr>
          <a:xfrm>
            <a:off x="2574064" y="4777316"/>
            <a:ext cx="1443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EC8022-D7FC-C22D-7A3F-E2C20B4C6DB1}"/>
                  </a:ext>
                </a:extLst>
              </p:cNvPr>
              <p:cNvSpPr txBox="1"/>
              <p:nvPr/>
            </p:nvSpPr>
            <p:spPr>
              <a:xfrm>
                <a:off x="7046051" y="5013176"/>
                <a:ext cx="31677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EC8022-D7FC-C22D-7A3F-E2C20B4C6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6051" y="5013176"/>
                <a:ext cx="3167761" cy="726326"/>
              </a:xfrm>
              <a:prstGeom prst="rect">
                <a:avLst/>
              </a:prstGeom>
              <a:blipFill>
                <a:blip r:embed="rId4"/>
                <a:stretch>
                  <a:fillRect l="-30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185" title="H_111.8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2424" y="3890384"/>
            <a:ext cx="186524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5" name="yt_image_10185" title="H_111.8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890871"/>
            <a:ext cx="186524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87" name="yt_shape_10187"/>
              <p:cNvSpPr txBox="1"/>
              <p:nvPr/>
            </p:nvSpPr>
            <p:spPr>
              <a:xfrm>
                <a:off x="540119" y="764704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中的两种方法表示的都是长方形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56af"/>
                  </a:rPr>
                  <a:t>因此它们应该相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请利用以上的结论求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之间的等量关系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87" name="yt_shape_10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1A775A-DBCF-E938-FE7E-82E8A64E359D}"/>
                  </a:ext>
                </a:extLst>
              </p:cNvPr>
              <p:cNvSpPr txBox="1"/>
              <p:nvPr/>
            </p:nvSpPr>
            <p:spPr>
              <a:xfrm>
                <a:off x="450108" y="1668874"/>
                <a:ext cx="71174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1A775A-DBCF-E938-FE7E-82E8A64E3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68874"/>
                <a:ext cx="7117462" cy="765061"/>
              </a:xfrm>
              <a:prstGeom prst="rect">
                <a:avLst/>
              </a:prstGeom>
              <a:blipFill>
                <a:blip r:embed="rId4"/>
                <a:stretch>
                  <a:fillRect l="-1371" r="-137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82D6922-7731-8516-B200-0EF3CC674A82}"/>
              </a:ext>
            </a:extLst>
          </p:cNvPr>
          <p:cNvSpPr txBox="1"/>
          <p:nvPr/>
        </p:nvSpPr>
        <p:spPr>
          <a:xfrm>
            <a:off x="450108" y="2340323"/>
            <a:ext cx="476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7BFAE1-660B-5C40-48E8-B316ABFB87A0}"/>
              </a:ext>
            </a:extLst>
          </p:cNvPr>
          <p:cNvSpPr txBox="1"/>
          <p:nvPr/>
        </p:nvSpPr>
        <p:spPr>
          <a:xfrm>
            <a:off x="450108" y="2815811"/>
            <a:ext cx="2134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2" name="yt_shape_10192"/>
          <p:cNvSpPr txBox="1"/>
          <p:nvPr/>
        </p:nvSpPr>
        <p:spPr>
          <a:xfrm>
            <a:off x="540000" y="900000"/>
            <a:ext cx="873476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94" name="yt_image_10194" title="H_111.8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6757" y="1531667"/>
            <a:ext cx="186524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727742-0AC3-2C21-042C-03F51150AC08}"/>
              </a:ext>
            </a:extLst>
          </p:cNvPr>
          <p:cNvSpPr txBox="1"/>
          <p:nvPr/>
        </p:nvSpPr>
        <p:spPr>
          <a:xfrm>
            <a:off x="449989" y="1328682"/>
            <a:ext cx="611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0FB0AD-F735-606E-B8D1-D45FE04096D6}"/>
              </a:ext>
            </a:extLst>
          </p:cNvPr>
          <p:cNvSpPr txBox="1"/>
          <p:nvPr/>
        </p:nvSpPr>
        <p:spPr>
          <a:xfrm>
            <a:off x="449989" y="1804170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D13FBE-A80F-BEF7-8272-F10CC772D7A3}"/>
              </a:ext>
            </a:extLst>
          </p:cNvPr>
          <p:cNvSpPr txBox="1"/>
          <p:nvPr/>
        </p:nvSpPr>
        <p:spPr>
          <a:xfrm>
            <a:off x="449989" y="2279658"/>
            <a:ext cx="44709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7" name="yt_shape_10197"/>
          <p:cNvSpPr txBox="1"/>
          <p:nvPr/>
        </p:nvSpPr>
        <p:spPr>
          <a:xfrm>
            <a:off x="540000" y="900000"/>
            <a:ext cx="5470024" cy="6933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50" b="0" i="0" u="none" spc="-38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850" b="0" i="0" u="none" spc="41692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0196" name="yt_image_101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77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9" name="yt_shape_10199"/>
          <p:cNvSpPr txBox="1"/>
          <p:nvPr/>
        </p:nvSpPr>
        <p:spPr>
          <a:xfrm>
            <a:off x="1127448" y="1672867"/>
            <a:ext cx="1014814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用面积法证明恒等式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实质是采用不同的方式表示同一个图形的面积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103" name="yt_image_10103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6" name="yt_shape_10106"/>
          <p:cNvSpPr txBox="1"/>
          <p:nvPr/>
        </p:nvSpPr>
        <p:spPr>
          <a:xfrm>
            <a:off x="540120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两艘船同时从港口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的速度向东航行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c00a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的速度向北航行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它们离开港口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107" name="yt_image_10107" title="H_128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1998" y="2498223"/>
            <a:ext cx="200800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9" name="yt_shape_10109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由题意知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两条船的航向构成了直角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再根据路程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e245"/>
              </a:rPr>
              <a:t>求出三角形的两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条直角边长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然后根据勾股定理求解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16" name="yt_image_1011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9" name="yt_shape_10119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勾股定理的验证</a:t>
            </a:r>
          </a:p>
        </p:txBody>
      </p:sp>
      <p:sp>
        <p:nvSpPr>
          <p:cNvPr id="10120" name="yt_shape_1012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历史上对勾股定理的一种证法采用了如图图形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其中两个全等的直角三角形边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cc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证明中用到的面积相等关系是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4" name="yt_table_101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476435"/>
              </p:ext>
            </p:extLst>
          </p:nvPr>
        </p:nvGraphicFramePr>
        <p:xfrm>
          <a:off x="540056" y="4681103"/>
          <a:ext cx="10646093" cy="950976"/>
        </p:xfrm>
        <a:graphic>
          <a:graphicData uri="http://schemas.openxmlformats.org/drawingml/2006/table">
            <a:tbl>
              <a:tblPr/>
              <a:tblGrid>
                <a:gridCol w="4935855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5710238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EDA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CEB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EDA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CEB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CDE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CDAE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CDEB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EDA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CDE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△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CEB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ABCD</a:t>
                      </a:r>
                      <a:r>
                        <a:rPr lang="en-US" altLang="zh-CN" sz="15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0121" name="yt_shape_10121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7522" y="2931034"/>
            <a:ext cx="1934935" cy="1750455"/>
            <a:chOff x="0" y="0"/>
            <a:chExt cx="1934935" cy="1750455"/>
          </a:xfrm>
        </p:grpSpPr>
        <p:pic>
          <p:nvPicPr>
            <p:cNvPr id="2" name="yt_image_1012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4935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3" name="yt_shape_10123"/>
            <p:cNvSpPr txBox="1"/>
            <p:nvPr/>
          </p:nvSpPr>
          <p:spPr>
            <a:xfrm>
              <a:off x="434186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16043542955">
            <a:extLst>
              <a:ext uri="{FF2B5EF4-FFF2-40B4-BE49-F238E27FC236}">
                <a16:creationId xmlns:a16="http://schemas.microsoft.com/office/drawing/2014/main" id="{2582CBCF-4EBB-C976-0C1B-73D7496938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1DC076F-A8E7-CAE0-B11D-3D33CA600DA3}"/>
              </a:ext>
            </a:extLst>
          </p:cNvPr>
          <p:cNvSpPr txBox="1"/>
          <p:nvPr/>
        </p:nvSpPr>
        <p:spPr>
          <a:xfrm>
            <a:off x="8193932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6" name="yt_shape_10126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勾股定理的实际应用</a:t>
            </a:r>
          </a:p>
        </p:txBody>
      </p:sp>
      <p:sp>
        <p:nvSpPr>
          <p:cNvPr id="10127" name="yt_shape_1012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货车卸货时支架侧面是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2b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31" name="yt_table_101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927720"/>
              </p:ext>
            </p:extLst>
          </p:nvPr>
        </p:nvGraphicFramePr>
        <p:xfrm>
          <a:off x="540056" y="4093224"/>
          <a:ext cx="90608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128" name="yt_shape_10128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87645" y="2348869"/>
            <a:ext cx="2814881" cy="1744740"/>
            <a:chOff x="0" y="0"/>
            <a:chExt cx="2814881" cy="1744740"/>
          </a:xfrm>
        </p:grpSpPr>
        <p:pic>
          <p:nvPicPr>
            <p:cNvPr id="2" name="yt_image_1012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488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0" name="yt_shape_10130"/>
            <p:cNvSpPr txBox="1"/>
            <p:nvPr/>
          </p:nvSpPr>
          <p:spPr>
            <a:xfrm>
              <a:off x="874159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16043543014">
            <a:extLst>
              <a:ext uri="{FF2B5EF4-FFF2-40B4-BE49-F238E27FC236}">
                <a16:creationId xmlns:a16="http://schemas.microsoft.com/office/drawing/2014/main" id="{DCED0985-B295-F125-528D-0FBF87E326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1D1B5E-DB0B-DA34-987A-C5AAB35C3D9C}"/>
              </a:ext>
            </a:extLst>
          </p:cNvPr>
          <p:cNvSpPr txBox="1"/>
          <p:nvPr/>
        </p:nvSpPr>
        <p:spPr>
          <a:xfrm>
            <a:off x="4198196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坡面长为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的楼梯表面铺地毯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2026,isEnd"/>
              </a:rPr>
              <a:t>地毯的长度至少需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137" name="yt_shape_10137"/>
          <p:cNvSpPr txBox="1"/>
          <p:nvPr/>
        </p:nvSpPr>
        <p:spPr>
          <a:xfrm>
            <a:off x="540000" y="35601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34" name="yt_shape_10134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9039" y="2011799"/>
            <a:ext cx="2113921" cy="1497852"/>
            <a:chOff x="0" y="0"/>
            <a:chExt cx="2113921" cy="1497852"/>
          </a:xfrm>
        </p:grpSpPr>
        <p:pic>
          <p:nvPicPr>
            <p:cNvPr id="2" name="yt_image_1013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3921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36" name="yt_shape_10136"/>
            <p:cNvSpPr txBox="1"/>
            <p:nvPr/>
          </p:nvSpPr>
          <p:spPr>
            <a:xfrm>
              <a:off x="523679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58DC5B-7314-97A3-1D4B-4B9DF6DBE31C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" name="yt_shape_1013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两树相距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cb04,isEnd"/>
              </a:rPr>
              <a:t>一只小鸟从一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棵树的树梢飞到另一棵树的树梢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则小鸟至少飞行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142" name="yt_shape_10142"/>
          <p:cNvSpPr txBox="1"/>
          <p:nvPr/>
        </p:nvSpPr>
        <p:spPr>
          <a:xfrm>
            <a:off x="540000" y="34344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39" name="yt_shape_10139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2295" y="2011799"/>
            <a:ext cx="2047408" cy="1372122"/>
            <a:chOff x="0" y="0"/>
            <a:chExt cx="2047408" cy="1372122"/>
          </a:xfrm>
        </p:grpSpPr>
        <p:pic>
          <p:nvPicPr>
            <p:cNvPr id="2" name="yt_image_101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7408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41" name="yt_shape_10141"/>
            <p:cNvSpPr txBox="1"/>
            <p:nvPr/>
          </p:nvSpPr>
          <p:spPr>
            <a:xfrm>
              <a:off x="490423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A91E4E-4FC3-A3F7-CCEE-719D5267910E}"/>
              </a:ext>
            </a:extLst>
          </p:cNvPr>
          <p:cNvSpPr txBox="1"/>
          <p:nvPr/>
        </p:nvSpPr>
        <p:spPr>
          <a:xfrm>
            <a:off x="746050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3" name="yt_shape_101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为修通铁路需凿通隧道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41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若每天开凿隧道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试计算需要几天才能把隧道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凿通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44" name="yt_image_10144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7516" y="2011799"/>
            <a:ext cx="1156966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6" name="yt_shape_10146"/>
          <p:cNvSpPr txBox="1"/>
          <p:nvPr/>
        </p:nvSpPr>
        <p:spPr>
          <a:xfrm>
            <a:off x="540000" y="3657863"/>
            <a:ext cx="464390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天才能把隧道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凿通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F798AE-9F95-EE8E-3A7F-71C6F61337EF}"/>
              </a:ext>
            </a:extLst>
          </p:cNvPr>
          <p:cNvSpPr txBox="1"/>
          <p:nvPr/>
        </p:nvSpPr>
        <p:spPr>
          <a:xfrm>
            <a:off x="449989" y="3611057"/>
            <a:ext cx="47441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F65D38-2715-A64C-2482-7A6174C5E72B}"/>
              </a:ext>
            </a:extLst>
          </p:cNvPr>
          <p:cNvSpPr txBox="1"/>
          <p:nvPr/>
        </p:nvSpPr>
        <p:spPr>
          <a:xfrm>
            <a:off x="497614" y="4086546"/>
            <a:ext cx="432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1AF120-1C4F-1699-A8E3-5AB302F06801}"/>
              </a:ext>
            </a:extLst>
          </p:cNvPr>
          <p:cNvSpPr txBox="1"/>
          <p:nvPr/>
        </p:nvSpPr>
        <p:spPr>
          <a:xfrm>
            <a:off x="449989" y="4562033"/>
            <a:ext cx="212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8DB1B6-5B20-ADC4-F7C5-A2EB1E82EEAA}"/>
              </a:ext>
            </a:extLst>
          </p:cNvPr>
          <p:cNvSpPr txBox="1"/>
          <p:nvPr/>
        </p:nvSpPr>
        <p:spPr>
          <a:xfrm>
            <a:off x="449989" y="5037521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E06D1-FA5E-99DF-78FB-1EBF50FE7C9B}"/>
              </a:ext>
            </a:extLst>
          </p:cNvPr>
          <p:cNvSpPr txBox="1"/>
          <p:nvPr/>
        </p:nvSpPr>
        <p:spPr>
          <a:xfrm>
            <a:off x="449989" y="5513009"/>
            <a:ext cx="4779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天才能把隧道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凿通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8" name="yt_shape_10148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图形不确定导致考虑不全面</a:t>
            </a:r>
          </a:p>
        </p:txBody>
      </p:sp>
      <p:sp>
        <p:nvSpPr>
          <p:cNvPr id="10149" name="yt_shape_10149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6279,isEnd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153" name="yt_shape_10153"/>
          <p:cNvSpPr txBox="1"/>
          <p:nvPr/>
        </p:nvSpPr>
        <p:spPr>
          <a:xfrm>
            <a:off x="540000" y="43957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50" name="yt_shape_10150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273" y="2501233"/>
            <a:ext cx="1775453" cy="1844181"/>
            <a:chOff x="0" y="0"/>
            <a:chExt cx="1775453" cy="1844181"/>
          </a:xfrm>
        </p:grpSpPr>
        <p:pic>
          <p:nvPicPr>
            <p:cNvPr id="2" name="yt_image_1015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5453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52" name="yt_shape_10152"/>
            <p:cNvSpPr txBox="1"/>
            <p:nvPr/>
          </p:nvSpPr>
          <p:spPr>
            <a:xfrm>
              <a:off x="354445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0154" name="yt_shape_10154"/>
          <p:cNvSpPr txBox="1"/>
          <p:nvPr/>
        </p:nvSpPr>
        <p:spPr>
          <a:xfrm>
            <a:off x="540119" y="48050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16043543087">
            <a:extLst>
              <a:ext uri="{FF2B5EF4-FFF2-40B4-BE49-F238E27FC236}">
                <a16:creationId xmlns:a16="http://schemas.microsoft.com/office/drawing/2014/main" id="{951AB5AF-912E-89DB-5502-E3B8746960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6E21458-0E09-25EB-2439-4F8C7C64CAB2}"/>
              </a:ext>
            </a:extLst>
          </p:cNvPr>
          <p:cNvSpPr txBox="1"/>
          <p:nvPr/>
        </p:nvSpPr>
        <p:spPr>
          <a:xfrm>
            <a:off x="5650758" y="181811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9B10B9-4B2C-6646-E6F4-9B7C51042BBA}"/>
              </a:ext>
            </a:extLst>
          </p:cNvPr>
          <p:cNvSpPr txBox="1"/>
          <p:nvPr/>
        </p:nvSpPr>
        <p:spPr>
          <a:xfrm>
            <a:off x="11130807" y="4758274"/>
            <a:ext cx="54978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e24ba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7EE2B9-0A6C-E153-BD67-FEB2F0C37CE6}"/>
              </a:ext>
            </a:extLst>
          </p:cNvPr>
          <p:cNvSpPr txBox="1"/>
          <p:nvPr/>
        </p:nvSpPr>
        <p:spPr>
          <a:xfrm>
            <a:off x="450108" y="523376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1235</Words>
  <Application>Microsoft Office PowerPoint</Application>
  <PresentationFormat>宽屏</PresentationFormat>
  <Paragraphs>115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56" baseType="lpstr">
      <vt:lpstr>,isEnd</vt:lpstr>
      <vt:lpstr>_⨹_1_05ac3,isEnd</vt:lpstr>
      <vt:lpstr>_⨹_1_1b1a7</vt:lpstr>
      <vt:lpstr>_⨹_1_28e40</vt:lpstr>
      <vt:lpstr>_⨹_1_36279,isEnd</vt:lpstr>
      <vt:lpstr>_⨹_1_3c00a</vt:lpstr>
      <vt:lpstr>_⨹_1_8e2ba</vt:lpstr>
      <vt:lpstr>_⨹_1_97419</vt:lpstr>
      <vt:lpstr>_⨹_1_a163d,isEnd</vt:lpstr>
      <vt:lpstr>_⨹_1_d4cc8</vt:lpstr>
      <vt:lpstr>_⨹_1_e1805</vt:lpstr>
      <vt:lpstr>_⨹_2_e24ba</vt:lpstr>
      <vt:lpstr>_⨹_3_930e2</vt:lpstr>
      <vt:lpstr>_⨹_4_4f240,isEnd</vt:lpstr>
      <vt:lpstr>_⨹_4_ca461</vt:lpstr>
      <vt:lpstr>_⨹_6_07368,isEnd</vt:lpstr>
      <vt:lpstr>_⨹_6_5d925</vt:lpstr>
      <vt:lpstr>_⨹_6_6cb04,isEnd</vt:lpstr>
      <vt:lpstr>_⨹_6_d016f</vt:lpstr>
      <vt:lpstr>_⨹_7_056af</vt:lpstr>
      <vt:lpstr>_⨹_7_5b867,isEnd</vt:lpstr>
      <vt:lpstr>_⨹_7_de245</vt:lpstr>
      <vt:lpstr>_⨹_8_72026,isEnd</vt:lpstr>
      <vt:lpstr>Finished</vt:lpstr>
      <vt:lpstr>W:3.755039,H:37.44,isEnd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2024-05-20T07:01:48Z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