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30" r:id="rId5"/>
    <p:sldId id="331" r:id="rId6"/>
    <p:sldId id="308" r:id="rId7"/>
    <p:sldId id="311" r:id="rId8"/>
    <p:sldId id="314" r:id="rId9"/>
    <p:sldId id="332" r:id="rId10"/>
    <p:sldId id="333" r:id="rId11"/>
    <p:sldId id="316" r:id="rId12"/>
    <p:sldId id="318" r:id="rId13"/>
    <p:sldId id="322" r:id="rId14"/>
    <p:sldId id="325" r:id="rId15"/>
    <p:sldId id="334" r:id="rId16"/>
    <p:sldId id="335" r:id="rId17"/>
    <p:sldId id="336" r:id="rId18"/>
    <p:sldId id="326" r:id="rId19"/>
    <p:sldId id="338" r:id="rId20"/>
    <p:sldId id="328" r:id="rId21"/>
    <p:sldId id="256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51" name="yt_image_1215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6047" y="900000"/>
            <a:ext cx="3019905" cy="834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53" name="yt_image_1215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1605" y="1937963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155"/>
          <p:cNvSpPr txBox="1"/>
          <p:nvPr/>
        </p:nvSpPr>
        <p:spPr>
          <a:xfrm>
            <a:off x="540119" y="236688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轴对称的两个点的坐标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2dee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轴对称的两个点的坐标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画关于坐标轴对称的图形时应先写出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再描点作图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174E2A-59DD-524A-5619-B821E29799C6}"/>
              </a:ext>
            </a:extLst>
          </p:cNvPr>
          <p:cNvSpPr txBox="1"/>
          <p:nvPr/>
        </p:nvSpPr>
        <p:spPr>
          <a:xfrm>
            <a:off x="5328496" y="2320081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横坐标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66750C9-E063-D352-0BF3-55FF928BDCB6}"/>
              </a:ext>
            </a:extLst>
          </p:cNvPr>
          <p:cNvSpPr txBox="1"/>
          <p:nvPr/>
        </p:nvSpPr>
        <p:spPr>
          <a:xfrm>
            <a:off x="7766896" y="2320081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纵坐标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F2C1527-BAA2-7555-C6E9-F07F81888673}"/>
              </a:ext>
            </a:extLst>
          </p:cNvPr>
          <p:cNvSpPr txBox="1"/>
          <p:nvPr/>
        </p:nvSpPr>
        <p:spPr>
          <a:xfrm>
            <a:off x="4290271" y="2795569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纵坐标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BF3400F-3421-7E2B-BB6B-F8935AC900DF}"/>
              </a:ext>
            </a:extLst>
          </p:cNvPr>
          <p:cNvSpPr txBox="1"/>
          <p:nvPr/>
        </p:nvSpPr>
        <p:spPr>
          <a:xfrm>
            <a:off x="6728671" y="2795569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横坐标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8807F88-2120-77CD-68FF-9B2873C670F3}"/>
              </a:ext>
            </a:extLst>
          </p:cNvPr>
          <p:cNvSpPr txBox="1"/>
          <p:nvPr/>
        </p:nvSpPr>
        <p:spPr>
          <a:xfrm>
            <a:off x="6012708" y="3271057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对称点的坐标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0" name="yt_shape_12200"/>
          <p:cNvSpPr txBox="1"/>
          <p:nvPr/>
        </p:nvSpPr>
        <p:spPr>
          <a:xfrm>
            <a:off x="540000" y="900000"/>
            <a:ext cx="612186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混淆多次轴对称的坐标变换而出错</a:t>
            </a:r>
          </a:p>
        </p:txBody>
      </p:sp>
      <p:sp>
        <p:nvSpPr>
          <p:cNvPr id="12201" name="yt_shape_12201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f683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3792243" title="H_26.259764">
            <a:extLst>
              <a:ext uri="{FF2B5EF4-FFF2-40B4-BE49-F238E27FC236}">
                <a16:creationId xmlns:a16="http://schemas.microsoft.com/office/drawing/2014/main" id="{875FCA63-5846-2B2F-4262-030C2312E1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EB0C4AA-0F14-17AB-7A51-B002CEDD0ECB}"/>
              </a:ext>
            </a:extLst>
          </p:cNvPr>
          <p:cNvSpPr txBox="1"/>
          <p:nvPr/>
        </p:nvSpPr>
        <p:spPr>
          <a:xfrm>
            <a:off x="1669308" y="1818116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3" name="yt_shape_1220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202" name="yt_image_12202" title="H_41.8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05" name="yt_shape_12205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轴的对称点在第三象限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84d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06" name="yt_table_1220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559153"/>
              </p:ext>
            </p:extLst>
          </p:nvPr>
        </p:nvGraphicFramePr>
        <p:xfrm>
          <a:off x="540056" y="2441600"/>
          <a:ext cx="7805103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350"/>
                    </a:ext>
                  </a:extLst>
                </a:gridCol>
                <a:gridCol w="3586480">
                  <a:extLst>
                    <a:ext uri="{9D8B030D-6E8A-4147-A177-3AD203B41FA5}">
                      <a16:colId xmlns:a16="http://schemas.microsoft.com/office/drawing/2014/main" val="103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2"/>
                  </a:ext>
                </a:extLst>
              </a:tr>
            </a:tbl>
          </a:graphicData>
        </a:graphic>
      </p:graphicFrame>
      <p:sp>
        <p:nvSpPr>
          <p:cNvPr id="12208" name="yt_shape_12208"/>
          <p:cNvSpPr txBox="1"/>
          <p:nvPr/>
        </p:nvSpPr>
        <p:spPr>
          <a:xfrm>
            <a:off x="540120" y="34431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86f3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09" name="yt_table_1220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2385776"/>
              </p:ext>
            </p:extLst>
          </p:nvPr>
        </p:nvGraphicFramePr>
        <p:xfrm>
          <a:off x="540056" y="4402589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34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4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4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6"/>
                  </a:ext>
                </a:extLst>
              </a:tr>
            </a:tbl>
          </a:graphicData>
        </a:graphic>
      </p:graphicFrame>
      <p:sp>
        <p:nvSpPr>
          <p:cNvPr id="12211" name="yt_shape_12211"/>
          <p:cNvSpPr txBox="1"/>
          <p:nvPr/>
        </p:nvSpPr>
        <p:spPr>
          <a:xfrm>
            <a:off x="540119" y="492876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f0d4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2634D1B-C393-A057-2504-F5549FA167C1}"/>
              </a:ext>
            </a:extLst>
          </p:cNvPr>
          <p:cNvSpPr txBox="1"/>
          <p:nvPr/>
        </p:nvSpPr>
        <p:spPr>
          <a:xfrm>
            <a:off x="10597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EE0FA1-56A0-5347-EAD6-988307C2843F}"/>
              </a:ext>
            </a:extLst>
          </p:cNvPr>
          <p:cNvSpPr txBox="1"/>
          <p:nvPr/>
        </p:nvSpPr>
        <p:spPr>
          <a:xfrm>
            <a:off x="3079009" y="387183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6E7167-7CA0-9F6C-DD61-6A1F87388932}"/>
              </a:ext>
            </a:extLst>
          </p:cNvPr>
          <p:cNvSpPr txBox="1"/>
          <p:nvPr/>
        </p:nvSpPr>
        <p:spPr>
          <a:xfrm>
            <a:off x="2440833" y="535744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2" name="yt_shape_1221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2ed7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213" name="yt_image_12213" title="H_142.9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2420" y="1859435"/>
            <a:ext cx="1927159" cy="181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7371AB0-F6FC-3FE8-1568-BB342244978E}"/>
              </a:ext>
            </a:extLst>
          </p:cNvPr>
          <p:cNvSpPr txBox="1"/>
          <p:nvPr/>
        </p:nvSpPr>
        <p:spPr>
          <a:xfrm>
            <a:off x="1059708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5" name="yt_shape_1221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的三个顶点的坐标分别为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1749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216" name="yt_shape_12216"/>
          <p:cNvSpPr txBox="1"/>
          <p:nvPr/>
        </p:nvSpPr>
        <p:spPr>
          <a:xfrm>
            <a:off x="540000" y="1859435"/>
            <a:ext cx="66091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轴对称的图形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yt_shape_12217"/>
          <p:cNvSpPr txBox="1"/>
          <p:nvPr/>
        </p:nvSpPr>
        <p:spPr>
          <a:xfrm>
            <a:off x="540119" y="2491102"/>
            <a:ext cx="8759421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描出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70079"/>
              </a:rPr>
              <a:t>1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顺次连接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218" name="yt_image_1221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54505" y="2491102"/>
            <a:ext cx="2697494" cy="265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DD9506B-8EDA-CB48-3843-39BCF73BA8A2}"/>
              </a:ext>
            </a:extLst>
          </p:cNvPr>
          <p:cNvSpPr txBox="1"/>
          <p:nvPr/>
        </p:nvSpPr>
        <p:spPr>
          <a:xfrm>
            <a:off x="450108" y="2444296"/>
            <a:ext cx="80635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在平面直角坐标系中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描出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70079"/>
              </a:rPr>
              <a:t>1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374546-E273-7B8B-252E-3ACBC0551048}"/>
              </a:ext>
            </a:extLst>
          </p:cNvPr>
          <p:cNvSpPr txBox="1"/>
          <p:nvPr/>
        </p:nvSpPr>
        <p:spPr>
          <a:xfrm>
            <a:off x="450108" y="2919784"/>
            <a:ext cx="4799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4E96BA0-9DC5-DCF9-5E5E-82297C42669F}"/>
              </a:ext>
            </a:extLst>
          </p:cNvPr>
          <p:cNvSpPr txBox="1"/>
          <p:nvPr/>
        </p:nvSpPr>
        <p:spPr>
          <a:xfrm>
            <a:off x="450108" y="3395272"/>
            <a:ext cx="4479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顺次连接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0" name="yt_shape_12220"/>
          <p:cNvSpPr txBox="1"/>
          <p:nvPr/>
        </p:nvSpPr>
        <p:spPr>
          <a:xfrm>
            <a:off x="540000" y="900000"/>
            <a:ext cx="69650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轴对称的图形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3" name="yt_shape_12221"/>
          <p:cNvSpPr txBox="1"/>
          <p:nvPr/>
        </p:nvSpPr>
        <p:spPr>
          <a:xfrm>
            <a:off x="540119" y="1531667"/>
            <a:ext cx="8759421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描出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599d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顺次连接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222" name="yt_image_1222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54505" y="1531667"/>
            <a:ext cx="2697494" cy="265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B584A5-A6A4-E263-8EC3-0CB444FBDC89}"/>
              </a:ext>
            </a:extLst>
          </p:cNvPr>
          <p:cNvSpPr txBox="1"/>
          <p:nvPr/>
        </p:nvSpPr>
        <p:spPr>
          <a:xfrm>
            <a:off x="450108" y="1484861"/>
            <a:ext cx="86223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在平面直角坐标系中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描出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599d2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821C57-134D-9F21-7FAB-9CA80A22800A}"/>
              </a:ext>
            </a:extLst>
          </p:cNvPr>
          <p:cNvSpPr txBox="1"/>
          <p:nvPr/>
        </p:nvSpPr>
        <p:spPr>
          <a:xfrm>
            <a:off x="450108" y="1960349"/>
            <a:ext cx="3428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C6010E-6A8B-3EC3-8305-73FBDF621005}"/>
              </a:ext>
            </a:extLst>
          </p:cNvPr>
          <p:cNvSpPr txBox="1"/>
          <p:nvPr/>
        </p:nvSpPr>
        <p:spPr>
          <a:xfrm>
            <a:off x="450108" y="2435837"/>
            <a:ext cx="4707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顺次连接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4" name="yt_shape_12224"/>
          <p:cNvSpPr txBox="1"/>
          <p:nvPr/>
        </p:nvSpPr>
        <p:spPr>
          <a:xfrm>
            <a:off x="540000" y="900000"/>
            <a:ext cx="82105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坐标有什么关系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4" name="yt_shape_12225"/>
          <p:cNvSpPr txBox="1"/>
          <p:nvPr/>
        </p:nvSpPr>
        <p:spPr>
          <a:xfrm>
            <a:off x="540119" y="1531667"/>
            <a:ext cx="8759421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0_9b5d2"/>
              </a:rPr>
              <a:t>它们的横、纵坐标都互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为相反数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226" name="yt_image_1222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54505" y="1531667"/>
            <a:ext cx="2697494" cy="265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5DB77B-4C64-40E1-B6EA-5E14DCB8DE9D}"/>
              </a:ext>
            </a:extLst>
          </p:cNvPr>
          <p:cNvSpPr txBox="1"/>
          <p:nvPr/>
        </p:nvSpPr>
        <p:spPr>
          <a:xfrm>
            <a:off x="450108" y="1484861"/>
            <a:ext cx="83873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0_9b5d2"/>
              </a:rPr>
              <a:t>它们的横、纵坐标都互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5D2197-E3FC-B271-ACF3-379802F45AD6}"/>
              </a:ext>
            </a:extLst>
          </p:cNvPr>
          <p:cNvSpPr txBox="1"/>
          <p:nvPr/>
        </p:nvSpPr>
        <p:spPr>
          <a:xfrm>
            <a:off x="450108" y="1960349"/>
            <a:ext cx="1551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为相反数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8" name="yt_shape_1222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0710"/>
              </a:rPr>
              <a:t>两种变换后求对应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5" name="yt_shape_12229"/>
          <p:cNvSpPr txBox="1"/>
          <p:nvPr/>
        </p:nvSpPr>
        <p:spPr>
          <a:xfrm>
            <a:off x="540000" y="2011799"/>
            <a:ext cx="39161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230" name="yt_image_12230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54505" y="2011799"/>
            <a:ext cx="2697494" cy="265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4B7E34-7B5F-9873-2D53-10D9A5F9AE6B}"/>
              </a:ext>
            </a:extLst>
          </p:cNvPr>
          <p:cNvSpPr txBox="1"/>
          <p:nvPr/>
        </p:nvSpPr>
        <p:spPr>
          <a:xfrm>
            <a:off x="449989" y="1964993"/>
            <a:ext cx="4058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2232" title="H_208.6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67789"/>
            <a:ext cx="2698689" cy="2649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6" name="yt_shape_1223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235" name="yt_image_1223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38" name="yt_shape_12238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bc555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且平行于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239" name="yt_shape_12239"/>
          <p:cNvSpPr txBox="1"/>
          <p:nvPr/>
        </p:nvSpPr>
        <p:spPr>
          <a:xfrm>
            <a:off x="540119" y="24416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三个顶点的坐标分别是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18ec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轴的对称图形是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的对称图形是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62d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的三个顶点的坐标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240" name="yt_shape_12240"/>
          <p:cNvSpPr txBox="1"/>
          <p:nvPr/>
        </p:nvSpPr>
        <p:spPr>
          <a:xfrm>
            <a:off x="540119" y="388116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的三个顶点的坐标分别是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8379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8A66793-7FBA-D6E2-CF92-ACF120A597B3}"/>
              </a:ext>
            </a:extLst>
          </p:cNvPr>
          <p:cNvSpPr txBox="1"/>
          <p:nvPr/>
        </p:nvSpPr>
        <p:spPr>
          <a:xfrm>
            <a:off x="450108" y="3940020"/>
            <a:ext cx="11165522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的三个顶点的坐标分别是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83792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781C1E-8003-13AE-9496-3E6F674ED648}"/>
              </a:ext>
            </a:extLst>
          </p:cNvPr>
          <p:cNvSpPr txBox="1"/>
          <p:nvPr/>
        </p:nvSpPr>
        <p:spPr>
          <a:xfrm>
            <a:off x="450108" y="430984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1" name="yt_shape_1224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轴的对称点是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078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的对称点是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42" name="yt_shape_12242"/>
              <p:cNvSpPr txBox="1"/>
              <p:nvPr/>
            </p:nvSpPr>
            <p:spPr>
              <a:xfrm>
                <a:off x="540000" y="1859435"/>
                <a:ext cx="5543184" cy="40974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轴对称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l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对称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242" name="yt_shape_12242" descr="{&quot;rangeId&quot;:3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5543184" cy="4097468"/>
              </a:xfrm>
              <a:prstGeom prst="rect">
                <a:avLst/>
              </a:prstGeom>
              <a:blipFill>
                <a:blip r:embed="rId2"/>
                <a:stretch>
                  <a:fillRect l="-3410" t="-1190" r="-2420" b="-38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8A309F5-9B2E-9228-2933-3921DF4D36DD}"/>
              </a:ext>
            </a:extLst>
          </p:cNvPr>
          <p:cNvSpPr txBox="1"/>
          <p:nvPr/>
        </p:nvSpPr>
        <p:spPr>
          <a:xfrm>
            <a:off x="449989" y="1812629"/>
            <a:ext cx="3628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A8C8C9-4651-7FC2-F159-DECF0CC4A49F}"/>
              </a:ext>
            </a:extLst>
          </p:cNvPr>
          <p:cNvSpPr txBox="1"/>
          <p:nvPr/>
        </p:nvSpPr>
        <p:spPr>
          <a:xfrm>
            <a:off x="449989" y="2288117"/>
            <a:ext cx="566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轴对称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306514-D730-3C79-5993-6F569E47DC3A}"/>
              </a:ext>
            </a:extLst>
          </p:cNvPr>
          <p:cNvSpPr txBox="1"/>
          <p:nvPr/>
        </p:nvSpPr>
        <p:spPr>
          <a:xfrm>
            <a:off x="449989" y="2763605"/>
            <a:ext cx="2286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F471922-86FB-BA46-9F91-F277CE3C175E}"/>
              </a:ext>
            </a:extLst>
          </p:cNvPr>
          <p:cNvSpPr txBox="1"/>
          <p:nvPr/>
        </p:nvSpPr>
        <p:spPr>
          <a:xfrm>
            <a:off x="449989" y="3239093"/>
            <a:ext cx="3467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5E59886-DCF3-10BF-2C8D-EA91B1F7BBA6}"/>
                  </a:ext>
                </a:extLst>
              </p:cNvPr>
              <p:cNvSpPr txBox="1"/>
              <p:nvPr/>
            </p:nvSpPr>
            <p:spPr>
              <a:xfrm>
                <a:off x="449989" y="3714581"/>
                <a:ext cx="4470147" cy="8741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可得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34, 'mathAnswerShape': 1}">
                <a:extLst>
                  <a:ext uri="{FF2B5EF4-FFF2-40B4-BE49-F238E27FC236}">
                    <a16:creationId xmlns:a16="http://schemas.microsoft.com/office/drawing/2014/main" id="{E5E59886-DCF3-10BF-2C8D-EA91B1F7BB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14581"/>
                <a:ext cx="4470147" cy="874154"/>
              </a:xfrm>
              <a:prstGeom prst="rect">
                <a:avLst/>
              </a:prstGeom>
              <a:blipFill>
                <a:blip r:embed="rId3"/>
                <a:stretch>
                  <a:fillRect l="-2183" r="-2046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CE2210C-6C70-444C-D5CB-EBE2EE77B8AD}"/>
              </a:ext>
            </a:extLst>
          </p:cNvPr>
          <p:cNvSpPr txBox="1"/>
          <p:nvPr/>
        </p:nvSpPr>
        <p:spPr>
          <a:xfrm>
            <a:off x="449989" y="4495123"/>
            <a:ext cx="2029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DC0039A-FA6B-F357-75CF-CF6E56992759}"/>
              </a:ext>
            </a:extLst>
          </p:cNvPr>
          <p:cNvSpPr txBox="1"/>
          <p:nvPr/>
        </p:nvSpPr>
        <p:spPr>
          <a:xfrm>
            <a:off x="449989" y="4970611"/>
            <a:ext cx="2896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24240D4-9A3A-2C63-1637-80D59A66691A}"/>
              </a:ext>
            </a:extLst>
          </p:cNvPr>
          <p:cNvSpPr txBox="1"/>
          <p:nvPr/>
        </p:nvSpPr>
        <p:spPr>
          <a:xfrm>
            <a:off x="449989" y="5446099"/>
            <a:ext cx="5653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2244" title="H_235.35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32304" y="1621321"/>
            <a:ext cx="3112002" cy="2988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8" name="yt_shape_12248"/>
          <p:cNvSpPr txBox="1"/>
          <p:nvPr/>
        </p:nvSpPr>
        <p:spPr>
          <a:xfrm>
            <a:off x="540000" y="900000"/>
            <a:ext cx="5470024" cy="74738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150" b="0" i="0" u="none" spc="-4150">
                <a:solidFill>
                  <a:srgbClr val="1EE3CF"/>
                </a:solidFill>
                <a:effectLst/>
                <a:latin typeface="Times New Roman" pitchFamily="42"/>
                <a:ea typeface="宋体" pitchFamily="42"/>
              </a:rPr>
              <a:t> </a:t>
            </a:r>
            <a:r>
              <a:rPr lang="en-US" altLang="zh-CN" sz="4150" b="0" i="0" u="none" spc="41617">
                <a:solidFill>
                  <a:srgbClr val="1EE3CF"/>
                </a:solidFill>
                <a:effectLst/>
                <a:latin typeface="Times New Roman" pitchFamily="42"/>
                <a:ea typeface="宋体" pitchFamily="42"/>
              </a:rPr>
              <a:t> </a:t>
            </a:r>
          </a:p>
        </p:txBody>
      </p:sp>
      <p:pic>
        <p:nvPicPr>
          <p:cNvPr id="12247" name="yt_image_1224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5414391" cy="830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50" name="yt_shape_12250"/>
          <p:cNvSpPr txBox="1"/>
          <p:nvPr/>
        </p:nvSpPr>
        <p:spPr>
          <a:xfrm>
            <a:off x="2246622" y="1730115"/>
            <a:ext cx="7698756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两点关于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轴对称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横坐标相同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纵坐标互为相反数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两点关于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轴对称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纵坐标相同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横坐标互为相反数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8" name="yt_shape_12158"/>
          <p:cNvSpPr txBox="1"/>
          <p:nvPr/>
        </p:nvSpPr>
        <p:spPr>
          <a:xfrm>
            <a:off x="5325513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2157" name="yt_image_12157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5513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60" name="yt_shape_12160"/>
          <p:cNvSpPr txBox="1"/>
          <p:nvPr/>
        </p:nvSpPr>
        <p:spPr>
          <a:xfrm>
            <a:off x="540000" y="1386424"/>
            <a:ext cx="733213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写出下列点的坐标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1993B71-B1CD-D82C-FAEF-2DE4810BAA2F}"/>
              </a:ext>
            </a:extLst>
          </p:cNvPr>
          <p:cNvSpPr txBox="1"/>
          <p:nvPr/>
        </p:nvSpPr>
        <p:spPr>
          <a:xfrm>
            <a:off x="1035777" y="2290594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B35616-7DFA-35CC-86D3-C135C1BBFC61}"/>
              </a:ext>
            </a:extLst>
          </p:cNvPr>
          <p:cNvSpPr txBox="1"/>
          <p:nvPr/>
        </p:nvSpPr>
        <p:spPr>
          <a:xfrm>
            <a:off x="3450364" y="2290594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92141D-BD2E-89D9-ED0E-67FD7A550C33}"/>
              </a:ext>
            </a:extLst>
          </p:cNvPr>
          <p:cNvSpPr txBox="1"/>
          <p:nvPr/>
        </p:nvSpPr>
        <p:spPr>
          <a:xfrm>
            <a:off x="5882414" y="2290594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3" name="yt_shape_12163"/>
          <p:cNvSpPr txBox="1"/>
          <p:nvPr/>
        </p:nvSpPr>
        <p:spPr>
          <a:xfrm>
            <a:off x="540120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各顶点的纵坐标不变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横坐标都乘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54b9b"/>
              </a:rPr>
              <a:t>请在同一平面直角坐标系中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找出对应的点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并依次连接这三个点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从图象可知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95c0"/>
              </a:rPr>
              <a:t>有怎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样的位置关系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2164" name="yt_image_12164" title="H_205.5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3954" y="2475451"/>
            <a:ext cx="2564091" cy="2610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7" name="yt_shape_12167"/>
          <p:cNvSpPr txBox="1"/>
          <p:nvPr/>
        </p:nvSpPr>
        <p:spPr>
          <a:xfrm>
            <a:off x="540119" y="117612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轴对称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横坐标不变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纵坐标乘以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图形关于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纵坐标不变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7bf5"/>
              </a:rPr>
              <a:t>横坐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标乘以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图形关于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yt_shape_12166"/>
          <p:cNvSpPr txBox="1"/>
          <p:nvPr/>
        </p:nvSpPr>
        <p:spPr>
          <a:xfrm>
            <a:off x="506504" y="729853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0" name="yt_shape_1217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169" name="yt_image_12169" title="H_41.8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72" name="yt_shape_12172"/>
          <p:cNvSpPr txBox="1"/>
          <p:nvPr/>
        </p:nvSpPr>
        <p:spPr>
          <a:xfrm>
            <a:off x="540000" y="1482165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关于坐标轴对称的点的坐标特征</a:t>
            </a:r>
          </a:p>
        </p:txBody>
      </p:sp>
      <p:sp>
        <p:nvSpPr>
          <p:cNvPr id="12173" name="yt_shape_12173"/>
          <p:cNvSpPr txBox="1"/>
          <p:nvPr/>
        </p:nvSpPr>
        <p:spPr>
          <a:xfrm>
            <a:off x="540119" y="19715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900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轴对称的点的坐标为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74" name="yt_table_1217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429801"/>
              </p:ext>
            </p:extLst>
          </p:nvPr>
        </p:nvGraphicFramePr>
        <p:xfrm>
          <a:off x="540056" y="2931034"/>
          <a:ext cx="7419023" cy="950976"/>
        </p:xfrm>
        <a:graphic>
          <a:graphicData uri="http://schemas.openxmlformats.org/drawingml/2006/table">
            <a:tbl>
              <a:tblPr/>
              <a:tblGrid>
                <a:gridCol w="3870643">
                  <a:extLst>
                    <a:ext uri="{9D8B030D-6E8A-4147-A177-3AD203B41FA5}">
                      <a16:colId xmlns:a16="http://schemas.microsoft.com/office/drawing/2014/main" val="10346"/>
                    </a:ext>
                  </a:extLst>
                </a:gridCol>
                <a:gridCol w="3548380">
                  <a:extLst>
                    <a:ext uri="{9D8B030D-6E8A-4147-A177-3AD203B41FA5}">
                      <a16:colId xmlns:a16="http://schemas.microsoft.com/office/drawing/2014/main" val="103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8"/>
                  </a:ext>
                </a:extLst>
              </a:tr>
            </a:tbl>
          </a:graphicData>
        </a:graphic>
      </p:graphicFrame>
      <p:sp>
        <p:nvSpPr>
          <p:cNvPr id="12176" name="yt_shape_12176"/>
          <p:cNvSpPr txBox="1"/>
          <p:nvPr/>
        </p:nvSpPr>
        <p:spPr>
          <a:xfrm>
            <a:off x="540119" y="39325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怀化市中考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cfc0"/>
              </a:rPr>
              <a:t>的坐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77" name="yt_table_1217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8282585"/>
              </p:ext>
            </p:extLst>
          </p:nvPr>
        </p:nvGraphicFramePr>
        <p:xfrm>
          <a:off x="540056" y="4892023"/>
          <a:ext cx="7419023" cy="950976"/>
        </p:xfrm>
        <a:graphic>
          <a:graphicData uri="http://schemas.openxmlformats.org/drawingml/2006/table">
            <a:tbl>
              <a:tblPr/>
              <a:tblGrid>
                <a:gridCol w="3870643">
                  <a:extLst>
                    <a:ext uri="{9D8B030D-6E8A-4147-A177-3AD203B41FA5}">
                      <a16:colId xmlns:a16="http://schemas.microsoft.com/office/drawing/2014/main" val="10348"/>
                    </a:ext>
                  </a:extLst>
                </a:gridCol>
                <a:gridCol w="3548380">
                  <a:extLst>
                    <a:ext uri="{9D8B030D-6E8A-4147-A177-3AD203B41FA5}">
                      <a16:colId xmlns:a16="http://schemas.microsoft.com/office/drawing/2014/main" val="103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0"/>
                  </a:ext>
                </a:extLst>
              </a:tr>
            </a:tbl>
          </a:graphicData>
        </a:graphic>
      </p:graphicFrame>
      <p:pic>
        <p:nvPicPr>
          <p:cNvPr id="3" name="yt_shape_1716043792108" title="H_26.259764">
            <a:extLst>
              <a:ext uri="{FF2B5EF4-FFF2-40B4-BE49-F238E27FC236}">
                <a16:creationId xmlns:a16="http://schemas.microsoft.com/office/drawing/2014/main" id="{BD49088E-101B-6650-6DCC-492713D6EF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0A07099-9CEE-E01F-C97E-D1BB15E12BAD}"/>
              </a:ext>
            </a:extLst>
          </p:cNvPr>
          <p:cNvSpPr txBox="1"/>
          <p:nvPr/>
        </p:nvSpPr>
        <p:spPr>
          <a:xfrm>
            <a:off x="3802908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67C6CD-B0C9-C24A-534E-CDD637C88ECC}"/>
              </a:ext>
            </a:extLst>
          </p:cNvPr>
          <p:cNvSpPr txBox="1"/>
          <p:nvPr/>
        </p:nvSpPr>
        <p:spPr>
          <a:xfrm>
            <a:off x="1669308" y="43612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9" name="yt_shape_12179"/>
          <p:cNvSpPr txBox="1"/>
          <p:nvPr/>
        </p:nvSpPr>
        <p:spPr>
          <a:xfrm>
            <a:off x="540119" y="900000"/>
            <a:ext cx="11651881" cy="235590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湘西州中考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226d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轴对称的点在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点的坐标为</a:t>
            </a:r>
            <a:r>
              <a:rPr sz="3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smtClean="0">
                <a:latin typeface="Times New Roman"/>
              </a:rPr>
              <a:t>⁠</a:t>
            </a: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CB503C2-DA6D-3A21-72CD-41ED6479D1ED}"/>
              </a:ext>
            </a:extLst>
          </p:cNvPr>
          <p:cNvSpPr txBox="1"/>
          <p:nvPr/>
        </p:nvSpPr>
        <p:spPr>
          <a:xfrm>
            <a:off x="3383808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0F494E4-F6A6-0364-0541-E1EC3DA6FEE4}"/>
                  </a:ext>
                </a:extLst>
              </p:cNvPr>
              <p:cNvSpPr txBox="1"/>
              <p:nvPr/>
            </p:nvSpPr>
            <p:spPr>
              <a:xfrm>
                <a:off x="10473582" y="1484784"/>
                <a:ext cx="1198055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48" charset="0"/>
                              <a:sym typeface="_⨹_9_a402f"/>
                            </a:rPr>
                          </m:ctrlPr>
                        </m:dPr>
                        <m:e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48" charset="0"/>
                              <a:ea typeface="Cambria Math" panose="02040503050406030204" pitchFamily="48" charset="0"/>
                              <a:sym typeface="_⨹_9_a402f"/>
                            </a:rPr>
                            <m:t>0</m:t>
                          </m:r>
                          <m:r>
                            <m:rPr>
                              <m:nor/>
                            </m:rPr>
                            <a:rPr kumimoji="0" lang="zh-CN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imes New Roman" panose="02040503050406030204" pitchFamily="48" charset="0"/>
                              <a:ea typeface="宋体" panose="02040503050406030204" pitchFamily="48" charset="0"/>
                              <a:sym typeface="_⨹_9_a402f"/>
                            </a:rPr>
                            <m:t>，</m:t>
                          </m:r>
                          <m:f>
                            <m:f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  <a:sym typeface="_⨹_9_a402f"/>
                                </a:rPr>
                              </m:ctrlPr>
                            </m:fPr>
                            <m:num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  <a:sym typeface="_⨹_9_a402f"/>
                                </a:rPr>
                                <m:t>7</m:t>
                              </m:r>
                            </m:num>
                            <m:den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  <a:sym typeface="_⨹_9_a402f"/>
                                </a:rPr>
                                <m:t>3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Cambria Math" panose="02040503050406030204" pitchFamily="1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Cambria Math" panose="02040503050406030204" pitchFamily="1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0F494E4-F6A6-0364-0541-E1EC3DA6FE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73582" y="1484784"/>
                <a:ext cx="1198055" cy="805193"/>
              </a:xfrm>
              <a:prstGeom prst="rect">
                <a:avLst/>
              </a:prstGeom>
              <a:blipFill>
                <a:blip r:embed="rId3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2" name="yt_shape_12182"/>
          <p:cNvSpPr txBox="1"/>
          <p:nvPr/>
        </p:nvSpPr>
        <p:spPr>
          <a:xfrm>
            <a:off x="540000" y="900000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根据点的坐标和对称方式作图</a:t>
            </a:r>
          </a:p>
        </p:txBody>
      </p:sp>
      <p:sp>
        <p:nvSpPr>
          <p:cNvPr id="12183" name="yt_shape_12183"/>
          <p:cNvSpPr txBox="1"/>
          <p:nvPr/>
        </p:nvSpPr>
        <p:spPr>
          <a:xfrm>
            <a:off x="540000" y="1389434"/>
            <a:ext cx="106407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184" name="yt_shape_12184"/>
          <p:cNvSpPr txBox="1"/>
          <p:nvPr/>
        </p:nvSpPr>
        <p:spPr>
          <a:xfrm>
            <a:off x="540000" y="1868737"/>
            <a:ext cx="32412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185"/>
              <p:cNvSpPr txBox="1"/>
              <p:nvPr/>
            </p:nvSpPr>
            <p:spPr>
              <a:xfrm>
                <a:off x="540000" y="2500404"/>
                <a:ext cx="4589398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2" name="yt_shape_12185" descr="{&quot;rangeId&quot;: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00404"/>
                <a:ext cx="4589398" cy="638893"/>
              </a:xfrm>
              <a:prstGeom prst="rect">
                <a:avLst/>
              </a:prstGeom>
              <a:blipFill>
                <a:blip r:embed="rId2"/>
                <a:stretch>
                  <a:fillRect l="-4122" r="-3059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87" name="yt_image_12187">
            <a:extLs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28807" y="2500404"/>
            <a:ext cx="2423192" cy="2171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16043792174">
            <a:extLst>
              <a:ext uri="{FF2B5EF4-FFF2-40B4-BE49-F238E27FC236}">
                <a16:creationId xmlns:a16="http://schemas.microsoft.com/office/drawing/2014/main" id="{3B074483-7F71-9B83-46B7-77CBD730BF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BAF5FFB-9A63-1410-EA9D-7A306E5EF27F}"/>
                  </a:ext>
                </a:extLst>
              </p:cNvPr>
              <p:cNvSpPr txBox="1"/>
              <p:nvPr/>
            </p:nvSpPr>
            <p:spPr>
              <a:xfrm>
                <a:off x="449989" y="2453598"/>
                <a:ext cx="47250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3" name="文本框 2" descr="{'rangeId': 9}">
                <a:extLst>
                  <a:ext uri="{FF2B5EF4-FFF2-40B4-BE49-F238E27FC236}">
                    <a16:creationId xmlns:a16="http://schemas.microsoft.com/office/drawing/2014/main" id="{DBAF5FFB-9A63-1410-EA9D-7A306E5EF2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53598"/>
                <a:ext cx="4725098" cy="726326"/>
              </a:xfrm>
              <a:prstGeom prst="rect">
                <a:avLst/>
              </a:prstGeom>
              <a:blipFill>
                <a:blip r:embed="rId5"/>
                <a:stretch>
                  <a:fillRect l="-2065" r="-1935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9" name="yt_shape_12189"/>
          <p:cNvSpPr txBox="1"/>
          <p:nvPr/>
        </p:nvSpPr>
        <p:spPr>
          <a:xfrm>
            <a:off x="540000" y="900000"/>
            <a:ext cx="75325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在图中作出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轴对称的图形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3" name="yt_shape_12190"/>
          <p:cNvSpPr txBox="1"/>
          <p:nvPr/>
        </p:nvSpPr>
        <p:spPr>
          <a:xfrm>
            <a:off x="540000" y="1531667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191" name="yt_image_12191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28807" y="1531667"/>
            <a:ext cx="2423192" cy="2171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94" name="yt_shape_12194"/>
          <p:cNvSpPr txBox="1"/>
          <p:nvPr/>
        </p:nvSpPr>
        <p:spPr>
          <a:xfrm>
            <a:off x="540000" y="3906133"/>
            <a:ext cx="2465547" cy="198112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000" b="0" i="0" u="none" spc="-11000">
                <a:solidFill>
                  <a:srgbClr val="1EE3CF"/>
                </a:solidFill>
                <a:effectLst/>
                <a:latin typeface="Times New Roman" pitchFamily="110"/>
                <a:ea typeface="宋体" pitchFamily="110"/>
              </a:rPr>
              <a:t> </a:t>
            </a:r>
            <a:r>
              <a:rPr lang="en-US" altLang="zh-CN" sz="11000" b="0" i="0" u="none" spc="16476">
                <a:solidFill>
                  <a:srgbClr val="1EE3CF"/>
                </a:solidFill>
                <a:effectLst/>
                <a:latin typeface="Times New Roman" pitchFamily="110"/>
                <a:ea typeface="宋体" pitchFamily="110"/>
              </a:rPr>
              <a:t> </a:t>
            </a:r>
          </a:p>
        </p:txBody>
      </p:sp>
      <p:pic>
        <p:nvPicPr>
          <p:cNvPr id="12193" name="yt_image_12193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89" y="2049650"/>
            <a:ext cx="2441192" cy="2188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379721-6410-F329-49AA-DA48614A8FBE}"/>
              </a:ext>
            </a:extLst>
          </p:cNvPr>
          <p:cNvSpPr txBox="1"/>
          <p:nvPr/>
        </p:nvSpPr>
        <p:spPr>
          <a:xfrm>
            <a:off x="449989" y="1484861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6" name="yt_shape_12196"/>
          <p:cNvSpPr txBox="1"/>
          <p:nvPr/>
        </p:nvSpPr>
        <p:spPr>
          <a:xfrm>
            <a:off x="540000" y="900000"/>
            <a:ext cx="44178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4" name="yt_shape_12197"/>
          <p:cNvSpPr txBox="1"/>
          <p:nvPr/>
        </p:nvSpPr>
        <p:spPr>
          <a:xfrm>
            <a:off x="540000" y="1531667"/>
            <a:ext cx="68800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198" name="yt_image_12198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28807" y="1531667"/>
            <a:ext cx="2423192" cy="2171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F7C9B6-4F7C-456F-AEDF-6BFC4699BD30}"/>
              </a:ext>
            </a:extLst>
          </p:cNvPr>
          <p:cNvSpPr txBox="1"/>
          <p:nvPr/>
        </p:nvSpPr>
        <p:spPr>
          <a:xfrm>
            <a:off x="449989" y="1484861"/>
            <a:ext cx="69936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1437</Words>
  <Application>Microsoft Office PowerPoint</Application>
  <PresentationFormat>宽屏</PresentationFormat>
  <Paragraphs>120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57" baseType="lpstr">
      <vt:lpstr>,isEnd</vt:lpstr>
      <vt:lpstr>_⨹_1_018ec</vt:lpstr>
      <vt:lpstr>_⨹_1_0226d,isEnd</vt:lpstr>
      <vt:lpstr>_⨹_1_22dee,isEnd</vt:lpstr>
      <vt:lpstr>_⨹_1_286f3</vt:lpstr>
      <vt:lpstr>_⨹_1_3f0d4,isEnd</vt:lpstr>
      <vt:lpstr>_⨹_1_59009</vt:lpstr>
      <vt:lpstr>_⨹_1_599d2</vt:lpstr>
      <vt:lpstr>_⨹_1_60782</vt:lpstr>
      <vt:lpstr>_⨹_1_6f683,isEnd</vt:lpstr>
      <vt:lpstr>_⨹_1_70079</vt:lpstr>
      <vt:lpstr>_⨹_1_83792</vt:lpstr>
      <vt:lpstr>_⨹_1_92ed7,isEnd</vt:lpstr>
      <vt:lpstr>_⨹_1_b1749</vt:lpstr>
      <vt:lpstr>_⨹_1_e62d9</vt:lpstr>
      <vt:lpstr>_⨹_1_e84d4</vt:lpstr>
      <vt:lpstr>_⨹_10_9b5d2</vt:lpstr>
      <vt:lpstr>_⨹_12_54b9b</vt:lpstr>
      <vt:lpstr>_⨹_2_2cfc0</vt:lpstr>
      <vt:lpstr>_⨹_2_bc555</vt:lpstr>
      <vt:lpstr>_⨹_2_e7bf5</vt:lpstr>
      <vt:lpstr>_⨹_2_f95c0</vt:lpstr>
      <vt:lpstr>_⨹_8_f0710</vt:lpstr>
      <vt:lpstr>_⨹_9_a402f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2024-05-18T14:44:41Z</dcterms:created>
  <dcterms:modified xsi:type="dcterms:W3CDTF">2024-05-22T06:48:55Z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