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8" r:id="rId5"/>
    <p:sldId id="310" r:id="rId6"/>
    <p:sldId id="312" r:id="rId7"/>
    <p:sldId id="313" r:id="rId8"/>
    <p:sldId id="318" r:id="rId9"/>
    <p:sldId id="320" r:id="rId10"/>
    <p:sldId id="323" r:id="rId11"/>
    <p:sldId id="326" r:id="rId12"/>
    <p:sldId id="331" r:id="rId13"/>
    <p:sldId id="33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81" name="yt_image_13481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3" name="yt_shape_13483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两个二元一次方程中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同一个未知数的系数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21b7,isEnd"/>
              </a:rPr>
              <a:t>把这两个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方程的两边分别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就能消去这个未知数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这种方法叫做加减消元法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简称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90CD0D-9CDF-D0D5-AC10-43C3112BBB49}"/>
              </a:ext>
            </a:extLst>
          </p:cNvPr>
          <p:cNvSpPr txBox="1"/>
          <p:nvPr/>
        </p:nvSpPr>
        <p:spPr>
          <a:xfrm>
            <a:off x="7155708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21FD13-8603-D2B9-FA16-AB8674970EFD}"/>
              </a:ext>
            </a:extLst>
          </p:cNvPr>
          <p:cNvSpPr txBox="1"/>
          <p:nvPr/>
        </p:nvSpPr>
        <p:spPr>
          <a:xfrm>
            <a:off x="8679708" y="1435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0E35D4-4094-7DF0-B5A3-2412AA6E73E5}"/>
              </a:ext>
            </a:extLst>
          </p:cNvPr>
          <p:cNvSpPr txBox="1"/>
          <p:nvPr/>
        </p:nvSpPr>
        <p:spPr>
          <a:xfrm>
            <a:off x="2888509" y="19108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78BC29-558C-5B4A-897E-15D19D735D67}"/>
              </a:ext>
            </a:extLst>
          </p:cNvPr>
          <p:cNvSpPr txBox="1"/>
          <p:nvPr/>
        </p:nvSpPr>
        <p:spPr>
          <a:xfrm>
            <a:off x="4412509" y="19108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068F16-FEC1-B4F0-F507-A7180C11111A}"/>
              </a:ext>
            </a:extLst>
          </p:cNvPr>
          <p:cNvSpPr txBox="1"/>
          <p:nvPr/>
        </p:nvSpPr>
        <p:spPr>
          <a:xfrm>
            <a:off x="10203708" y="1910847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2d2b1"/>
              </a:rPr>
              <a:t>一元一次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7F604B-DC11-5E6D-FCD0-E6B6550AA2EF}"/>
              </a:ext>
            </a:extLst>
          </p:cNvPr>
          <p:cNvSpPr txBox="1"/>
          <p:nvPr/>
        </p:nvSpPr>
        <p:spPr>
          <a:xfrm>
            <a:off x="450109" y="2386335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42A4F7-3FC4-3E29-D85B-1BFAF65F5AA9}"/>
              </a:ext>
            </a:extLst>
          </p:cNvPr>
          <p:cNvSpPr txBox="1"/>
          <p:nvPr/>
        </p:nvSpPr>
        <p:spPr>
          <a:xfrm>
            <a:off x="6241309" y="238633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9" name="yt_shape_1353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38" name="yt_image_1353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41" name="yt_shape_13541"/>
              <p:cNvSpPr txBox="1"/>
              <p:nvPr/>
            </p:nvSpPr>
            <p:spPr>
              <a:xfrm>
                <a:off x="540000" y="1482165"/>
                <a:ext cx="9412833" cy="21556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阅读下列解方程组的方法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然后回答问题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+18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541" name="yt_shape_13541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412833" cy="2155655"/>
              </a:xfrm>
              <a:prstGeom prst="rect">
                <a:avLst/>
              </a:prstGeom>
              <a:blipFill>
                <a:blip r:embed="rId3"/>
                <a:stretch>
                  <a:fillRect l="-2008" t="-2260" r="-972" b="-7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545"/>
              <p:cNvSpPr txBox="1"/>
              <p:nvPr/>
            </p:nvSpPr>
            <p:spPr>
              <a:xfrm>
                <a:off x="510749" y="3637820"/>
                <a:ext cx="4927631" cy="908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.④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从而可得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 </a:t>
                </a:r>
                <a:endParaRPr lang="en-US" altLang="zh-CN" sz="2400" dirty="0" smtClean="0">
                  <a:solidFill>
                    <a:srgbClr val="000000"/>
                  </a:solidFill>
                  <a:latin typeface="宋体" pitchFamily="24"/>
                  <a:ea typeface="宋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5" name="yt_shape_135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49" y="3637820"/>
                <a:ext cx="4927631" cy="908647"/>
              </a:xfrm>
              <a:prstGeom prst="rect">
                <a:avLst/>
              </a:prstGeom>
              <a:blipFill>
                <a:blip r:embed="rId4"/>
                <a:stretch>
                  <a:fillRect l="-3837" t="-6040" r="-2847" b="-12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47" name="yt_shape_13547"/>
              <p:cNvSpPr txBox="1"/>
              <p:nvPr/>
            </p:nvSpPr>
            <p:spPr>
              <a:xfrm>
                <a:off x="540000" y="900000"/>
                <a:ext cx="5078313" cy="27980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请你仿照上面的解法解方程组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&amp;2024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+2023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=2022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宋体" panose="02040503050406030204" pitchFamily="48" charset="0"/>
                                  <a:ea typeface="宋体" panose="02040503050406030204" pitchFamily="48" charset="0"/>
                                </a:rPr>
                                <m:t>①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&amp;2022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+2021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=2020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；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宋体" panose="02040503050406030204" pitchFamily="48" charset="0"/>
                                  <a:ea typeface="宋体" panose="02040503050406030204" pitchFamily="48" charset="0"/>
                                </a:rPr>
                                <m:t>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dirty="0"/>
              </a:p>
            </p:txBody>
          </p:sp>
        </mc:Choice>
        <mc:Fallback>
          <p:sp>
            <p:nvSpPr>
              <p:cNvPr id="13547" name="yt_shape_135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78313" cy="2798074"/>
              </a:xfrm>
              <a:prstGeom prst="rect">
                <a:avLst/>
              </a:prstGeom>
              <a:blipFill>
                <a:blip r:embed="rId2"/>
                <a:stretch>
                  <a:fillRect l="-3721" t="-1961" r="-2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EB345AC-5CFB-96F8-FFC0-1683B24C1E04}"/>
              </a:ext>
            </a:extLst>
          </p:cNvPr>
          <p:cNvSpPr txBox="1"/>
          <p:nvPr/>
        </p:nvSpPr>
        <p:spPr>
          <a:xfrm>
            <a:off x="507853" y="2636912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2BAD8F-20B9-D9ED-4362-27733338A40C}"/>
              </a:ext>
            </a:extLst>
          </p:cNvPr>
          <p:cNvSpPr txBox="1"/>
          <p:nvPr/>
        </p:nvSpPr>
        <p:spPr>
          <a:xfrm>
            <a:off x="507853" y="3112400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4A85852-0E06-D54C-BC07-8FB65203C670}"/>
              </a:ext>
            </a:extLst>
          </p:cNvPr>
          <p:cNvSpPr txBox="1"/>
          <p:nvPr/>
        </p:nvSpPr>
        <p:spPr>
          <a:xfrm>
            <a:off x="507853" y="3587888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7252173-B3B3-A8F6-1F34-6FDBE4CDF18A}"/>
              </a:ext>
            </a:extLst>
          </p:cNvPr>
          <p:cNvSpPr txBox="1"/>
          <p:nvPr/>
        </p:nvSpPr>
        <p:spPr>
          <a:xfrm>
            <a:off x="507853" y="4063376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04E823E-015E-9011-BA66-4BC81684744C}"/>
              </a:ext>
            </a:extLst>
          </p:cNvPr>
          <p:cNvSpPr txBox="1"/>
          <p:nvPr/>
        </p:nvSpPr>
        <p:spPr>
          <a:xfrm>
            <a:off x="507853" y="4538864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AB02FC9-D9F6-3A7A-6631-B1301F2AD965}"/>
                  </a:ext>
                </a:extLst>
              </p:cNvPr>
              <p:cNvSpPr txBox="1"/>
              <p:nvPr/>
            </p:nvSpPr>
            <p:spPr>
              <a:xfrm>
                <a:off x="507853" y="5014352"/>
                <a:ext cx="43774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AB02FC9-D9F6-3A7A-6631-B1301F2AD9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853" y="5014352"/>
                <a:ext cx="4377436" cy="1154189"/>
              </a:xfrm>
              <a:prstGeom prst="rect">
                <a:avLst/>
              </a:prstGeom>
              <a:blipFill>
                <a:blip r:embed="rId3"/>
                <a:stretch>
                  <a:fillRect l="-2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52" name="yt_shape_13552"/>
              <p:cNvSpPr txBox="1"/>
              <p:nvPr/>
            </p:nvSpPr>
            <p:spPr>
              <a:xfrm>
                <a:off x="540119" y="332656"/>
                <a:ext cx="11492915" cy="49545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请大胆猜测关于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0e69"/>
                  </a:rPr>
                  <a:t>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是什么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并利用方程组的解加以验证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52" name="yt_shape_135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2656"/>
                <a:ext cx="11492915" cy="495456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556"/>
              <p:cNvSpPr txBox="1"/>
              <p:nvPr/>
            </p:nvSpPr>
            <p:spPr>
              <a:xfrm>
                <a:off x="540119" y="1832784"/>
                <a:ext cx="11492915" cy="51333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猜想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bc753"/>
                  </a:rPr>
                  <a:t>的解为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pc="150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1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lang="en-US" altLang="zh-CN" sz="2400" b="0" i="0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pc="15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spc="15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检验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5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得左边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74545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得左边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bc470"/>
                  </a:rPr>
                  <a:t>＝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是方程组的解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5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2784"/>
                <a:ext cx="11492915" cy="5133328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8590A82-59D7-F16F-8AEA-98DADE104F46}"/>
                  </a:ext>
                </a:extLst>
              </p:cNvPr>
              <p:cNvSpPr txBox="1"/>
              <p:nvPr/>
            </p:nvSpPr>
            <p:spPr>
              <a:xfrm>
                <a:off x="450108" y="1785978"/>
                <a:ext cx="1076502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猜想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3_bc753"/>
                  </a:rPr>
                  <a:t>的解为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8590A82-59D7-F16F-8AEA-98DADE104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85978"/>
                <a:ext cx="10765028" cy="1154189"/>
              </a:xfrm>
              <a:prstGeom prst="rect">
                <a:avLst/>
              </a:prstGeom>
              <a:blipFill>
                <a:blip r:embed="rId4"/>
                <a:stretch>
                  <a:fillRect l="-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54EABF3-B1A3-0E84-177A-E1C85A6AEBFB}"/>
                  </a:ext>
                </a:extLst>
              </p:cNvPr>
              <p:cNvSpPr txBox="1"/>
              <p:nvPr/>
            </p:nvSpPr>
            <p:spPr>
              <a:xfrm>
                <a:off x="450108" y="2348880"/>
                <a:ext cx="17485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15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zh-CN" altLang="zh-CN" sz="2400" b="0" i="1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kumimoji="0" lang="en-US" altLang="zh-CN" sz="2400" b="0" i="0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1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15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54EABF3-B1A3-0E84-177A-E1C85A6AEB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48880"/>
                <a:ext cx="1748536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79A62DA-6F4A-320C-7CD5-A176BA4E1090}"/>
              </a:ext>
            </a:extLst>
          </p:cNvPr>
          <p:cNvSpPr txBox="1"/>
          <p:nvPr/>
        </p:nvSpPr>
        <p:spPr>
          <a:xfrm>
            <a:off x="450108" y="3409457"/>
            <a:ext cx="11178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检验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15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4545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6909F9-E482-E7A0-63DE-4609DC144039}"/>
              </a:ext>
            </a:extLst>
          </p:cNvPr>
          <p:cNvSpPr txBox="1"/>
          <p:nvPr/>
        </p:nvSpPr>
        <p:spPr>
          <a:xfrm>
            <a:off x="450108" y="3884945"/>
            <a:ext cx="212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DF11CCA-094D-FC71-D27F-69AABF96E0D2}"/>
              </a:ext>
            </a:extLst>
          </p:cNvPr>
          <p:cNvSpPr txBox="1"/>
          <p:nvPr/>
        </p:nvSpPr>
        <p:spPr>
          <a:xfrm>
            <a:off x="450108" y="4360433"/>
            <a:ext cx="11178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bc470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3870AB5-E541-3F67-EE2D-FE60343FFF7B}"/>
              </a:ext>
            </a:extLst>
          </p:cNvPr>
          <p:cNvSpPr txBox="1"/>
          <p:nvPr/>
        </p:nvSpPr>
        <p:spPr>
          <a:xfrm>
            <a:off x="450108" y="4835921"/>
            <a:ext cx="99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FBDB1C8-8F58-C753-5380-41D6B3FE5004}"/>
                  </a:ext>
                </a:extLst>
              </p:cNvPr>
              <p:cNvSpPr txBox="1"/>
              <p:nvPr/>
            </p:nvSpPr>
            <p:spPr>
              <a:xfrm>
                <a:off x="450108" y="5311409"/>
                <a:ext cx="41869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是方程组的解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FBDB1C8-8F58-C753-5380-41D6B3FE5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11409"/>
                <a:ext cx="4186936" cy="1154189"/>
              </a:xfrm>
              <a:prstGeom prst="rect">
                <a:avLst/>
              </a:prstGeom>
              <a:blipFill>
                <a:blip r:embed="rId6"/>
                <a:stretch>
                  <a:fillRect l="-2329" r="-2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5" name="yt_shape_1348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84" name="yt_image_1348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7" name="yt_shape_13487"/>
          <p:cNvSpPr txBox="1"/>
          <p:nvPr/>
        </p:nvSpPr>
        <p:spPr>
          <a:xfrm>
            <a:off x="540000" y="1482165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直接用加减消元法解二元一次方程组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88" name="yt_shape_13488"/>
              <p:cNvSpPr txBox="1"/>
              <p:nvPr/>
            </p:nvSpPr>
            <p:spPr>
              <a:xfrm>
                <a:off x="540119" y="1971599"/>
                <a:ext cx="11492915" cy="38690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若先求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应先将两个方程相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074e,isEnd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应先将两个方程相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488" name="yt_shape_134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492915" cy="3869008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953126" title="H_26.259764">
            <a:extLst>
              <a:ext uri="{FF2B5EF4-FFF2-40B4-BE49-F238E27FC236}">
                <a16:creationId xmlns:a16="http://schemas.microsoft.com/office/drawing/2014/main" id="{DB3EBD4F-515A-E896-92C4-DE60FEFA1F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67239E-F3ED-D416-EB25-6138CBB34794}"/>
              </a:ext>
            </a:extLst>
          </p:cNvPr>
          <p:cNvSpPr txBox="1"/>
          <p:nvPr/>
        </p:nvSpPr>
        <p:spPr>
          <a:xfrm>
            <a:off x="10138176" y="1924793"/>
            <a:ext cx="7896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1D0B57-F3AA-8419-3EC3-D27D43802F1A}"/>
              </a:ext>
            </a:extLst>
          </p:cNvPr>
          <p:cNvSpPr txBox="1"/>
          <p:nvPr/>
        </p:nvSpPr>
        <p:spPr>
          <a:xfrm>
            <a:off x="4947496" y="298537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282F30-E080-5D40-69AA-7C094D33A9A2}"/>
                  </a:ext>
                </a:extLst>
              </p:cNvPr>
              <p:cNvSpPr txBox="1"/>
              <p:nvPr/>
            </p:nvSpPr>
            <p:spPr>
              <a:xfrm>
                <a:off x="6015185" y="3460859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3, 'hasSerialNum': 1, 'mathAnswerShape': 1, 'IsSplitBraceMath': 1}">
                <a:extLst>
                  <a:ext uri="{FF2B5EF4-FFF2-40B4-BE49-F238E27FC236}">
                    <a16:creationId xmlns:a16="http://schemas.microsoft.com/office/drawing/2014/main" id="{FD282F30-E080-5D40-69AA-7C094D33A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5185" y="3460859"/>
                <a:ext cx="1677226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7882276-0B69-30C6-7854-71D485D1F73F}"/>
              </a:ext>
            </a:extLst>
          </p:cNvPr>
          <p:cNvCxnSpPr/>
          <p:nvPr/>
        </p:nvCxnSpPr>
        <p:spPr>
          <a:xfrm>
            <a:off x="5800396" y="4587291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94" name="yt_shape_13494"/>
              <p:cNvSpPr txBox="1"/>
              <p:nvPr/>
            </p:nvSpPr>
            <p:spPr>
              <a:xfrm>
                <a:off x="540000" y="1643801"/>
                <a:ext cx="4465966" cy="2991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故原方程组的解为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3494" name="yt_shape_134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3801"/>
                <a:ext cx="4465966" cy="2991460"/>
              </a:xfrm>
              <a:prstGeom prst="rect">
                <a:avLst/>
              </a:prstGeom>
              <a:blipFill>
                <a:blip r:embed="rId2"/>
                <a:stretch>
                  <a:fillRect l="-4235" t="-1837" r="-3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AF2503-4764-A037-4DB2-D728D99A6634}"/>
              </a:ext>
            </a:extLst>
          </p:cNvPr>
          <p:cNvSpPr txBox="1"/>
          <p:nvPr/>
        </p:nvSpPr>
        <p:spPr>
          <a:xfrm>
            <a:off x="449989" y="1596995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CB91B8-A7E4-9DAC-923E-55E52F5A0ECD}"/>
              </a:ext>
            </a:extLst>
          </p:cNvPr>
          <p:cNvSpPr txBox="1"/>
          <p:nvPr/>
        </p:nvSpPr>
        <p:spPr>
          <a:xfrm>
            <a:off x="449989" y="2072483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1509DE-7CA6-48E1-AAC3-68386B15AB84}"/>
              </a:ext>
            </a:extLst>
          </p:cNvPr>
          <p:cNvSpPr txBox="1"/>
          <p:nvPr/>
        </p:nvSpPr>
        <p:spPr>
          <a:xfrm>
            <a:off x="449989" y="2547971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609FD-93EA-B710-A9FF-040FCB3653D4}"/>
              </a:ext>
            </a:extLst>
          </p:cNvPr>
          <p:cNvSpPr txBox="1"/>
          <p:nvPr/>
        </p:nvSpPr>
        <p:spPr>
          <a:xfrm>
            <a:off x="449989" y="3023459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733870-39D7-FD04-EB6B-588287F50D90}"/>
                  </a:ext>
                </a:extLst>
              </p:cNvPr>
              <p:cNvSpPr txBox="1"/>
              <p:nvPr/>
            </p:nvSpPr>
            <p:spPr>
              <a:xfrm>
                <a:off x="449989" y="3498947"/>
                <a:ext cx="41567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故原方程组的解为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733870-39D7-FD04-EB6B-588287F50D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98947"/>
                <a:ext cx="4156773" cy="1154189"/>
              </a:xfrm>
              <a:prstGeom prst="rect">
                <a:avLst/>
              </a:prstGeom>
              <a:blipFill>
                <a:blip r:embed="rId3"/>
                <a:stretch>
                  <a:fillRect l="-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40000" y="558878"/>
                <a:ext cx="8304584" cy="1051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连云港市中考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&amp;3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&amp;2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8878"/>
                <a:ext cx="8304584" cy="1051570"/>
              </a:xfrm>
              <a:prstGeom prst="rect">
                <a:avLst/>
              </a:prstGeom>
              <a:blipFill>
                <a:blip r:embed="rId4"/>
                <a:stretch>
                  <a:fillRect l="-1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0" name="yt_shape_13500"/>
          <p:cNvSpPr txBox="1"/>
          <p:nvPr/>
        </p:nvSpPr>
        <p:spPr>
          <a:xfrm>
            <a:off x="540000" y="900000"/>
            <a:ext cx="935352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将一个方程或两个方程都乘以一个不为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的数后再用加减法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01" name="yt_shape_13501"/>
              <p:cNvSpPr txBox="1"/>
              <p:nvPr/>
            </p:nvSpPr>
            <p:spPr>
              <a:xfrm>
                <a:off x="540000" y="1389434"/>
                <a:ext cx="9872318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利用加减法解方程组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下列做法正确的是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01" name="yt_shape_13501" descr="{&quot;rangeId&quot;:5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872318" cy="1247008"/>
              </a:xfrm>
              <a:prstGeom prst="rect">
                <a:avLst/>
              </a:prstGeom>
              <a:blipFill>
                <a:blip r:embed="rId2"/>
                <a:stretch>
                  <a:fillRect l="-1915" r="-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03" name="yt_table_135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136712"/>
              </p:ext>
            </p:extLst>
          </p:nvPr>
        </p:nvGraphicFramePr>
        <p:xfrm>
          <a:off x="540056" y="2687230"/>
          <a:ext cx="5226050" cy="1901952"/>
        </p:xfrm>
        <a:graphic>
          <a:graphicData uri="http://schemas.openxmlformats.org/drawingml/2006/table">
            <a:tbl>
              <a:tblPr/>
              <a:tblGrid>
                <a:gridCol w="5226050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要消去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要消去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要消去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要消去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pic>
        <p:nvPicPr>
          <p:cNvPr id="3" name="yt_shape_1716043953200" title="H_26.259764">
            <a:extLst>
              <a:ext uri="{FF2B5EF4-FFF2-40B4-BE49-F238E27FC236}">
                <a16:creationId xmlns:a16="http://schemas.microsoft.com/office/drawing/2014/main" id="{53887BF2-F298-6A5A-F32D-F5B02FC966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D1F8A1-F750-F271-4FC5-866B4FF9C146}"/>
              </a:ext>
            </a:extLst>
          </p:cNvPr>
          <p:cNvSpPr txBox="1"/>
          <p:nvPr/>
        </p:nvSpPr>
        <p:spPr>
          <a:xfrm>
            <a:off x="9396568" y="1342628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5" name="yt_shape_13505"/>
              <p:cNvSpPr txBox="1"/>
              <p:nvPr/>
            </p:nvSpPr>
            <p:spPr>
              <a:xfrm>
                <a:off x="540000" y="900000"/>
                <a:ext cx="5687776" cy="51987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用加减法解方程组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505" name="yt_shape_13505" descr="{&quot;rangeId&quot;:6,&quot;hasSerialNum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87776" cy="5198731"/>
              </a:xfrm>
              <a:prstGeom prst="rect">
                <a:avLst/>
              </a:prstGeom>
              <a:blipFill>
                <a:blip r:embed="rId2"/>
                <a:stretch>
                  <a:fillRect l="-3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49A61FD-B07A-9C88-91AC-5F9B3BADEDB1}"/>
              </a:ext>
            </a:extLst>
          </p:cNvPr>
          <p:cNvSpPr txBox="1"/>
          <p:nvPr/>
        </p:nvSpPr>
        <p:spPr>
          <a:xfrm>
            <a:off x="449989" y="2088142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F6FF59-91B8-A81D-6B92-793D51A662FE}"/>
              </a:ext>
            </a:extLst>
          </p:cNvPr>
          <p:cNvSpPr txBox="1"/>
          <p:nvPr/>
        </p:nvSpPr>
        <p:spPr>
          <a:xfrm>
            <a:off x="449989" y="2563630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0A0DD6-7281-2399-2524-B1756AA08074}"/>
              </a:ext>
            </a:extLst>
          </p:cNvPr>
          <p:cNvSpPr txBox="1"/>
          <p:nvPr/>
        </p:nvSpPr>
        <p:spPr>
          <a:xfrm>
            <a:off x="449989" y="3039118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AC7137-5ACF-CE4A-FFD5-11AE9A065D56}"/>
              </a:ext>
            </a:extLst>
          </p:cNvPr>
          <p:cNvSpPr txBox="1"/>
          <p:nvPr/>
        </p:nvSpPr>
        <p:spPr>
          <a:xfrm>
            <a:off x="449989" y="3514606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A0A094-A851-5C74-2161-64C08C6944EB}"/>
              </a:ext>
            </a:extLst>
          </p:cNvPr>
          <p:cNvSpPr txBox="1"/>
          <p:nvPr/>
        </p:nvSpPr>
        <p:spPr>
          <a:xfrm>
            <a:off x="449989" y="399009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68F98D-9A75-26F2-F8A6-B7EB854890A0}"/>
              </a:ext>
            </a:extLst>
          </p:cNvPr>
          <p:cNvSpPr txBox="1"/>
          <p:nvPr/>
        </p:nvSpPr>
        <p:spPr>
          <a:xfrm>
            <a:off x="497614" y="4465582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53AA458-D96D-9043-7405-79A76080B463}"/>
                  </a:ext>
                </a:extLst>
              </p:cNvPr>
              <p:cNvSpPr txBox="1"/>
              <p:nvPr/>
            </p:nvSpPr>
            <p:spPr>
              <a:xfrm>
                <a:off x="449989" y="4941070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6, 'hasSerialNum': 1, 'IsSplitBraceMath': 1, 'pageBreak': True}">
                <a:extLst>
                  <a:ext uri="{FF2B5EF4-FFF2-40B4-BE49-F238E27FC236}">
                    <a16:creationId xmlns:a16="http://schemas.microsoft.com/office/drawing/2014/main" id="{153AA458-D96D-9043-7405-79A76080B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1070"/>
                <a:ext cx="1677226" cy="1154189"/>
              </a:xfrm>
              <a:prstGeom prst="rect">
                <a:avLst/>
              </a:prstGeom>
              <a:blipFill>
                <a:blip r:embed="rId3"/>
                <a:stretch>
                  <a:fillRect l="-5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2" name="yt_shape_13512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灵活运用加减法和整体思想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13" name="yt_shape_13513"/>
              <p:cNvSpPr txBox="1"/>
              <p:nvPr/>
            </p:nvSpPr>
            <p:spPr>
              <a:xfrm>
                <a:off x="540000" y="1389434"/>
                <a:ext cx="10408299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安顺市中考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的和仍是单项式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13" name="yt_shape_13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408299" cy="1979581"/>
              </a:xfrm>
              <a:prstGeom prst="rect">
                <a:avLst/>
              </a:prstGeom>
              <a:blipFill>
                <a:blip r:embed="rId2"/>
                <a:stretch>
                  <a:fillRect l="-1816" r="-820" b="-8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953271" title="H_26.259764">
            <a:extLst>
              <a:ext uri="{FF2B5EF4-FFF2-40B4-BE49-F238E27FC236}">
                <a16:creationId xmlns:a16="http://schemas.microsoft.com/office/drawing/2014/main" id="{EDCBC56C-D4EC-0397-B1E5-C7EFB0B08A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DC799C-4BBC-0D34-C3B4-49F8713C536B}"/>
              </a:ext>
            </a:extLst>
          </p:cNvPr>
          <p:cNvSpPr txBox="1"/>
          <p:nvPr/>
        </p:nvSpPr>
        <p:spPr>
          <a:xfrm>
            <a:off x="9895170" y="1342628"/>
            <a:ext cx="637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52B614-A6A5-F136-D075-7529FCDC352C}"/>
              </a:ext>
            </a:extLst>
          </p:cNvPr>
          <p:cNvSpPr txBox="1"/>
          <p:nvPr/>
        </p:nvSpPr>
        <p:spPr>
          <a:xfrm>
            <a:off x="9327289" y="240320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6F529E-61BB-D988-4804-3C25B72FC5D9}"/>
              </a:ext>
            </a:extLst>
          </p:cNvPr>
          <p:cNvSpPr txBox="1"/>
          <p:nvPr/>
        </p:nvSpPr>
        <p:spPr>
          <a:xfrm>
            <a:off x="10148026" y="287869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8" name="yt_shape_135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17" name="yt_image_1351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20" name="yt_shape_13520"/>
              <p:cNvSpPr txBox="1"/>
              <p:nvPr/>
            </p:nvSpPr>
            <p:spPr>
              <a:xfrm>
                <a:off x="540119" y="1482165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在用加减消元法解二元一次方程组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经过某个变化可得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91d9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则这个变化是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520" name="yt_shape_13520" descr="{&quot;rangeId&quot;:10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675523"/>
              </a:xfrm>
              <a:prstGeom prst="rect">
                <a:avLst/>
              </a:prstGeom>
              <a:blipFill>
                <a:blip r:embed="rId3"/>
                <a:stretch>
                  <a:fillRect l="-1645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22" name="yt_table_135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189249"/>
              </p:ext>
            </p:extLst>
          </p:nvPr>
        </p:nvGraphicFramePr>
        <p:xfrm>
          <a:off x="540056" y="3208476"/>
          <a:ext cx="6656706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3496DE9-3372-7A29-3EFA-F10F60C73844}"/>
              </a:ext>
            </a:extLst>
          </p:cNvPr>
          <p:cNvSpPr txBox="1"/>
          <p:nvPr/>
        </p:nvSpPr>
        <p:spPr>
          <a:xfrm>
            <a:off x="3498108" y="26703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24" name="yt_shape_13524"/>
              <p:cNvSpPr txBox="1"/>
              <p:nvPr/>
            </p:nvSpPr>
            <p:spPr>
              <a:xfrm>
                <a:off x="540119" y="900000"/>
                <a:ext cx="11492915" cy="47122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有相同的解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乙两人都解方程组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甲看错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乙看错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8d76,isEnd"/>
                  </a:rPr>
                  <a:t>解得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则方程组正确的解是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朝阳市中考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b2d0,isEnd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24" name="yt_shape_135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712252"/>
              </a:xfrm>
              <a:prstGeom prst="rect">
                <a:avLst/>
              </a:prstGeom>
              <a:blipFill>
                <a:blip r:embed="rId2"/>
                <a:stretch>
                  <a:fillRect l="-1645" b="-2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52691F-2D92-60D3-FD7C-6EB227E6AF72}"/>
              </a:ext>
            </a:extLst>
          </p:cNvPr>
          <p:cNvSpPr txBox="1"/>
          <p:nvPr/>
        </p:nvSpPr>
        <p:spPr>
          <a:xfrm>
            <a:off x="10372427" y="853194"/>
            <a:ext cx="637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D55383-E7C2-A2FB-8EA4-7CCD126EEEBC}"/>
                  </a:ext>
                </a:extLst>
              </p:cNvPr>
              <p:cNvSpPr txBox="1"/>
              <p:nvPr/>
            </p:nvSpPr>
            <p:spPr>
              <a:xfrm>
                <a:off x="4694385" y="2974348"/>
                <a:ext cx="19217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, 'IsSplitBraceMath': 1, 'pageBreak': True}">
                <a:extLst>
                  <a:ext uri="{FF2B5EF4-FFF2-40B4-BE49-F238E27FC236}">
                    <a16:creationId xmlns:a16="http://schemas.microsoft.com/office/drawing/2014/main" id="{7AD55383-E7C2-A2FB-8EA4-7CCD126EEE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385" y="2974348"/>
                <a:ext cx="1921701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4707666-1BCB-6217-4D85-867637EFCED1}"/>
              </a:ext>
            </a:extLst>
          </p:cNvPr>
          <p:cNvCxnSpPr/>
          <p:nvPr/>
        </p:nvCxnSpPr>
        <p:spPr>
          <a:xfrm>
            <a:off x="4479596" y="4100781"/>
            <a:ext cx="204647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FAB07862-210A-0E32-D62D-32522000BEE7}"/>
              </a:ext>
            </a:extLst>
          </p:cNvPr>
          <p:cNvSpPr txBox="1"/>
          <p:nvPr/>
        </p:nvSpPr>
        <p:spPr>
          <a:xfrm>
            <a:off x="2678958" y="509550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0" name="yt_shape_13530"/>
              <p:cNvSpPr txBox="1"/>
              <p:nvPr/>
            </p:nvSpPr>
            <p:spPr>
              <a:xfrm>
                <a:off x="540000" y="900000"/>
                <a:ext cx="5472973" cy="5291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＋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1+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整理方程组得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530" name="yt_shape_13530" descr="{&quot;rangeId&quot;:11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72973" cy="5291192"/>
              </a:xfrm>
              <a:prstGeom prst="rect">
                <a:avLst/>
              </a:prstGeom>
              <a:blipFill>
                <a:blip r:embed="rId2"/>
                <a:stretch>
                  <a:fillRect l="-3456" r="-1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3DA27B-137C-30B9-AC21-110059E271A2}"/>
                  </a:ext>
                </a:extLst>
              </p:cNvPr>
              <p:cNvSpPr txBox="1"/>
              <p:nvPr/>
            </p:nvSpPr>
            <p:spPr>
              <a:xfrm>
                <a:off x="449989" y="2371225"/>
                <a:ext cx="560012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整理方程组得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IsSplitBraceMath': 1}">
                <a:extLst>
                  <a:ext uri="{FF2B5EF4-FFF2-40B4-BE49-F238E27FC236}">
                    <a16:creationId xmlns:a16="http://schemas.microsoft.com/office/drawing/2014/main" id="{083DA27B-137C-30B9-AC21-110059E271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1225"/>
                <a:ext cx="5600128" cy="1328560"/>
              </a:xfrm>
              <a:prstGeom prst="rect">
                <a:avLst/>
              </a:prstGeom>
              <a:blipFill>
                <a:blip r:embed="rId3"/>
                <a:stretch>
                  <a:fillRect l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2A92CCF-7B86-1BE5-AD68-784C087F6D86}"/>
              </a:ext>
            </a:extLst>
          </p:cNvPr>
          <p:cNvSpPr txBox="1"/>
          <p:nvPr/>
        </p:nvSpPr>
        <p:spPr>
          <a:xfrm>
            <a:off x="449989" y="3606173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EDE868-C8FF-B47C-B2B4-9B7839A3CD68}"/>
              </a:ext>
            </a:extLst>
          </p:cNvPr>
          <p:cNvSpPr txBox="1"/>
          <p:nvPr/>
        </p:nvSpPr>
        <p:spPr>
          <a:xfrm>
            <a:off x="449989" y="4081661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66B7A1-87FF-E0F9-8A2E-57B6EA170ED7}"/>
              </a:ext>
            </a:extLst>
          </p:cNvPr>
          <p:cNvSpPr txBox="1"/>
          <p:nvPr/>
        </p:nvSpPr>
        <p:spPr>
          <a:xfrm>
            <a:off x="449989" y="4557149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850F05A-72BF-3F34-1C1D-A010D5FBBB97}"/>
                  </a:ext>
                </a:extLst>
              </p:cNvPr>
              <p:cNvSpPr txBox="1"/>
              <p:nvPr/>
            </p:nvSpPr>
            <p:spPr>
              <a:xfrm>
                <a:off x="449989" y="5032637"/>
                <a:ext cx="37505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hasSerialNum': 1, 'IsSplitBraceMath': 1}">
                <a:extLst>
                  <a:ext uri="{FF2B5EF4-FFF2-40B4-BE49-F238E27FC236}">
                    <a16:creationId xmlns:a16="http://schemas.microsoft.com/office/drawing/2014/main" id="{D850F05A-72BF-3F34-1C1D-A010D5FBBB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32637"/>
                <a:ext cx="3750501" cy="1154189"/>
              </a:xfrm>
              <a:prstGeom prst="rect">
                <a:avLst/>
              </a:prstGeom>
              <a:blipFill>
                <a:blip r:embed="rId4"/>
                <a:stretch>
                  <a:fillRect l="-2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721</Words>
  <Application>Microsoft Office PowerPoint</Application>
  <PresentationFormat>宽屏</PresentationFormat>
  <Paragraphs>112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0" baseType="lpstr">
      <vt:lpstr>,isEnd</vt:lpstr>
      <vt:lpstr>_⨹_1_74545</vt:lpstr>
      <vt:lpstr>_⨹_1_791d9</vt:lpstr>
      <vt:lpstr>_⨹_1_bc470</vt:lpstr>
      <vt:lpstr>_⨹_1_db2d0,isEnd</vt:lpstr>
      <vt:lpstr>_⨹_1_e074e,isEnd</vt:lpstr>
      <vt:lpstr>_⨹_2_a8d76,isEnd</vt:lpstr>
      <vt:lpstr>_⨹_2_b0e69</vt:lpstr>
      <vt:lpstr>_⨹_3_bc753</vt:lpstr>
      <vt:lpstr>_⨹_4_2d2b1</vt:lpstr>
      <vt:lpstr>_⨹_4_421b7,isEnd</vt:lpstr>
      <vt:lpstr>Finished</vt:lpstr>
      <vt:lpstr>IsAddLine</vt:lpstr>
      <vt:lpstr>IsAddLineIsAddLine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2024-05-20T11:26:45Z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