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1" r:id="rId6"/>
    <p:sldId id="313" r:id="rId7"/>
    <p:sldId id="314" r:id="rId8"/>
    <p:sldId id="315" r:id="rId9"/>
    <p:sldId id="317" r:id="rId10"/>
    <p:sldId id="319" r:id="rId11"/>
    <p:sldId id="323" r:id="rId12"/>
    <p:sldId id="327" r:id="rId13"/>
    <p:sldId id="324" r:id="rId14"/>
    <p:sldId id="328" r:id="rId15"/>
    <p:sldId id="329" r:id="rId16"/>
    <p:sldId id="32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1" name="yt_image_12491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" name="yt_shape_12493"/>
          <p:cNvSpPr txBox="1"/>
          <p:nvPr/>
        </p:nvSpPr>
        <p:spPr>
          <a:xfrm>
            <a:off x="540119" y="1431377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函数的概念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76ac,isEnd"/>
              </a:rPr>
              <a:t>并且对于变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的每一个值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的值与它对应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那么我们称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e243,isEnd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是自变量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函数的表示方法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函数的表示方法有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7.505039,H:37.44"/>
              </a:rPr>
              <a:t/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7.5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517374-4457-28B5-1919-A0FD058EAE8F}"/>
              </a:ext>
            </a:extLst>
          </p:cNvPr>
          <p:cNvSpPr txBox="1"/>
          <p:nvPr/>
        </p:nvSpPr>
        <p:spPr>
          <a:xfrm>
            <a:off x="5098308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DF3886-FA23-A058-A7EE-2F30E753524C}"/>
              </a:ext>
            </a:extLst>
          </p:cNvPr>
          <p:cNvSpPr txBox="1"/>
          <p:nvPr/>
        </p:nvSpPr>
        <p:spPr>
          <a:xfrm>
            <a:off x="4568083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DBD814-E019-5EFA-BD83-D8DA6B84720C}"/>
              </a:ext>
            </a:extLst>
          </p:cNvPr>
          <p:cNvSpPr txBox="1"/>
          <p:nvPr/>
        </p:nvSpPr>
        <p:spPr>
          <a:xfrm>
            <a:off x="1107333" y="2335547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72E63A-D19B-284C-16A6-142B82873ED0}"/>
              </a:ext>
            </a:extLst>
          </p:cNvPr>
          <p:cNvSpPr txBox="1"/>
          <p:nvPr/>
        </p:nvSpPr>
        <p:spPr>
          <a:xfrm>
            <a:off x="6415933" y="2811035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关系式法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1678BD-B1EF-04EB-B6A3-BA3F875F0310}"/>
              </a:ext>
            </a:extLst>
          </p:cNvPr>
          <p:cNvSpPr txBox="1"/>
          <p:nvPr/>
        </p:nvSpPr>
        <p:spPr>
          <a:xfrm>
            <a:off x="8724157" y="2811035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列表法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4335DC-6312-F6B8-83CF-8FACF48AB771}"/>
              </a:ext>
            </a:extLst>
          </p:cNvPr>
          <p:cNvSpPr txBox="1"/>
          <p:nvPr/>
        </p:nvSpPr>
        <p:spPr>
          <a:xfrm>
            <a:off x="10708532" y="2811035"/>
            <a:ext cx="92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0d1de"/>
              </a:rPr>
              <a:t>图象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19E4EF-4776-BEC9-AEBB-57E47D7D29EB}"/>
              </a:ext>
            </a:extLst>
          </p:cNvPr>
          <p:cNvSpPr txBox="1"/>
          <p:nvPr/>
        </p:nvSpPr>
        <p:spPr>
          <a:xfrm>
            <a:off x="450108" y="3286523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法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1" name="yt_shape_12551"/>
          <p:cNvSpPr txBox="1"/>
          <p:nvPr/>
        </p:nvSpPr>
        <p:spPr>
          <a:xfrm>
            <a:off x="540000" y="900000"/>
            <a:ext cx="67500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某蓄水池蓄水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出水管每小时放水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553" name="yt_table_1255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38084"/>
              </p:ext>
            </p:extLst>
          </p:nvPr>
        </p:nvGraphicFramePr>
        <p:xfrm>
          <a:off x="540000" y="2010970"/>
          <a:ext cx="11111994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11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0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01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放水时间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池中剩水量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556" name="yt_shape_12556"/>
          <p:cNvSpPr txBox="1"/>
          <p:nvPr/>
        </p:nvSpPr>
        <p:spPr>
          <a:xfrm>
            <a:off x="540119" y="328498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设放水时间为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池中剩水量为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4a27"/>
              </a:rPr>
              <a:t>之间有怎样的关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DC13D8-52A6-F1D1-C372-F67F2FCF6A18}"/>
              </a:ext>
            </a:extLst>
          </p:cNvPr>
          <p:cNvSpPr txBox="1"/>
          <p:nvPr/>
        </p:nvSpPr>
        <p:spPr>
          <a:xfrm>
            <a:off x="4234309" y="271773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4A6BB1-986F-BC10-FB49-481A330BF379}"/>
              </a:ext>
            </a:extLst>
          </p:cNvPr>
          <p:cNvSpPr txBox="1"/>
          <p:nvPr/>
        </p:nvSpPr>
        <p:spPr>
          <a:xfrm>
            <a:off x="5862083" y="27177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22520B-D238-8FA6-39D3-4DE752B4136C}"/>
              </a:ext>
            </a:extLst>
          </p:cNvPr>
          <p:cNvSpPr txBox="1"/>
          <p:nvPr/>
        </p:nvSpPr>
        <p:spPr>
          <a:xfrm>
            <a:off x="7442233" y="27177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697A25-5EAA-035F-4E3D-7B8DD577C478}"/>
              </a:ext>
            </a:extLst>
          </p:cNvPr>
          <p:cNvSpPr txBox="1"/>
          <p:nvPr/>
        </p:nvSpPr>
        <p:spPr>
          <a:xfrm>
            <a:off x="9012856" y="27177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78F210-7059-B42F-5E38-39F4DEB919CE}"/>
              </a:ext>
            </a:extLst>
          </p:cNvPr>
          <p:cNvSpPr txBox="1"/>
          <p:nvPr/>
        </p:nvSpPr>
        <p:spPr>
          <a:xfrm>
            <a:off x="10602530" y="27177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9FB45D-6BCE-E12C-71BF-2D74AF3B26B4}"/>
              </a:ext>
            </a:extLst>
          </p:cNvPr>
          <p:cNvSpPr txBox="1"/>
          <p:nvPr/>
        </p:nvSpPr>
        <p:spPr>
          <a:xfrm>
            <a:off x="450108" y="4189154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8" name="yt_shape_1255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若放水时间为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池中剩水量为多少立方米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经过多少小时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e4be"/>
              </a:rPr>
              <a:t>池内水刚好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即放水时间为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池中剩水量为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池内水刚好放完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B3A816-1FCA-3F0A-0920-E541D6D24549}"/>
              </a:ext>
            </a:extLst>
          </p:cNvPr>
          <p:cNvSpPr txBox="1"/>
          <p:nvPr/>
        </p:nvSpPr>
        <p:spPr>
          <a:xfrm>
            <a:off x="450108" y="1804170"/>
            <a:ext cx="695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60639C-F439-3F59-67E6-F59DDAE81CF8}"/>
              </a:ext>
            </a:extLst>
          </p:cNvPr>
          <p:cNvSpPr txBox="1"/>
          <p:nvPr/>
        </p:nvSpPr>
        <p:spPr>
          <a:xfrm>
            <a:off x="450108" y="2279658"/>
            <a:ext cx="542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D80F8-E793-498A-299F-46AF302AA993}"/>
              </a:ext>
            </a:extLst>
          </p:cNvPr>
          <p:cNvSpPr txBox="1"/>
          <p:nvPr/>
        </p:nvSpPr>
        <p:spPr>
          <a:xfrm>
            <a:off x="450108" y="2755146"/>
            <a:ext cx="1054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即放水时间为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池中剩水量为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池内水刚好放完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1" name="yt_shape_1256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60" name="yt_image_12560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3" name="yt_shape_12563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中的摩天轮可抽象成一个圆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圆上一点离地面的高度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1ea0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565" name="yt_table_1256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731206"/>
              </p:ext>
            </p:extLst>
          </p:nvPr>
        </p:nvGraphicFramePr>
        <p:xfrm>
          <a:off x="540000" y="3073267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04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1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2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0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0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00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min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AF80244-4285-CB96-5CB4-51E82DBE93E1}"/>
              </a:ext>
            </a:extLst>
          </p:cNvPr>
          <p:cNvSpPr txBox="1"/>
          <p:nvPr/>
        </p:nvSpPr>
        <p:spPr>
          <a:xfrm>
            <a:off x="3574826" y="378955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B200D7-B6D5-6603-EEA4-CEBAC155C67E}"/>
              </a:ext>
            </a:extLst>
          </p:cNvPr>
          <p:cNvSpPr txBox="1"/>
          <p:nvPr/>
        </p:nvSpPr>
        <p:spPr>
          <a:xfrm>
            <a:off x="4920416" y="378002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38056E-1785-7DE4-25AC-15CA91915BCB}"/>
              </a:ext>
            </a:extLst>
          </p:cNvPr>
          <p:cNvSpPr txBox="1"/>
          <p:nvPr/>
        </p:nvSpPr>
        <p:spPr>
          <a:xfrm>
            <a:off x="6428620" y="378955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CEB9C6-4D9D-5CA4-0D6C-09444E7CE27E}"/>
              </a:ext>
            </a:extLst>
          </p:cNvPr>
          <p:cNvSpPr txBox="1"/>
          <p:nvPr/>
        </p:nvSpPr>
        <p:spPr>
          <a:xfrm>
            <a:off x="7765374" y="378002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5A450-B278-06AA-BE48-16AC3E0FE282}"/>
              </a:ext>
            </a:extLst>
          </p:cNvPr>
          <p:cNvSpPr txBox="1"/>
          <p:nvPr/>
        </p:nvSpPr>
        <p:spPr>
          <a:xfrm>
            <a:off x="9261987" y="378955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568" title="H_227.16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5686" y="4358652"/>
            <a:ext cx="3965013" cy="234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0" name="yt_shape_1257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因为每一个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的值有唯一的一个函数值与之对应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符合函数的定义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092d4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72" name="yt_image_12572" title="H_227.16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5733" y="2204864"/>
            <a:ext cx="4872936" cy="288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318E56-7EB4-BC37-4569-651B6A8A7FF8}"/>
              </a:ext>
            </a:extLst>
          </p:cNvPr>
          <p:cNvSpPr txBox="1"/>
          <p:nvPr/>
        </p:nvSpPr>
        <p:spPr>
          <a:xfrm>
            <a:off x="450108" y="1328682"/>
            <a:ext cx="1132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因为每一个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的值有唯一的一个函数值与之对应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符合函数的定义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92d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EE0150-B9BB-0815-E17B-579D3BA42D87}"/>
              </a:ext>
            </a:extLst>
          </p:cNvPr>
          <p:cNvSpPr txBox="1"/>
          <p:nvPr/>
        </p:nvSpPr>
        <p:spPr>
          <a:xfrm>
            <a:off x="450108" y="1804170"/>
            <a:ext cx="196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" name="yt_shape_12574"/>
          <p:cNvSpPr txBox="1"/>
          <p:nvPr/>
        </p:nvSpPr>
        <p:spPr>
          <a:xfrm>
            <a:off x="540000" y="900000"/>
            <a:ext cx="615553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请写出摩天轮的直径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最高点为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摩天轮的直径为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76" name="yt_image_12576" title="H_227.16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9063" y="1531667"/>
            <a:ext cx="4872936" cy="288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F15F83-9ED1-C61D-D17D-CDADD8972638}"/>
              </a:ext>
            </a:extLst>
          </p:cNvPr>
          <p:cNvSpPr txBox="1"/>
          <p:nvPr/>
        </p:nvSpPr>
        <p:spPr>
          <a:xfrm>
            <a:off x="449989" y="1328682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最高点为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1B0F13-6EFD-3350-F120-6D6E54078131}"/>
              </a:ext>
            </a:extLst>
          </p:cNvPr>
          <p:cNvSpPr txBox="1"/>
          <p:nvPr/>
        </p:nvSpPr>
        <p:spPr>
          <a:xfrm>
            <a:off x="449989" y="180417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摩天轮的直径为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9" name="yt_shape_12579"/>
          <p:cNvSpPr txBox="1"/>
          <p:nvPr/>
        </p:nvSpPr>
        <p:spPr>
          <a:xfrm>
            <a:off x="540000" y="900000"/>
            <a:ext cx="5468420" cy="666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00" b="0" i="0" u="none" spc="-3700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  <a:r>
              <a:rPr lang="en-US" altLang="zh-CN" sz="3700" b="0" i="0" u="none" spc="41717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</a:p>
        </p:txBody>
      </p:sp>
      <p:pic>
        <p:nvPicPr>
          <p:cNvPr id="12578" name="yt_image_1257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74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1" name="yt_shape_12581"/>
          <p:cNvSpPr txBox="1"/>
          <p:nvPr/>
        </p:nvSpPr>
        <p:spPr>
          <a:xfrm>
            <a:off x="540119" y="1694866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判定是否是函数关系的条件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变化过程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有两个变量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bf996"/>
              </a:rPr>
              <a:t>对于自变量的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每一个值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函数有唯一确定的值与它对应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6" name="yt_shape_1249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95" name="yt_image_12495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8" name="yt_shape_12498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函数的概念</a:t>
            </a:r>
          </a:p>
        </p:txBody>
      </p:sp>
      <p:sp>
        <p:nvSpPr>
          <p:cNvPr id="12499" name="yt_shape_12499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下列变量之间的关系不是函数的是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0" name="yt_table_125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994011"/>
              </p:ext>
            </p:extLst>
          </p:nvPr>
        </p:nvGraphicFramePr>
        <p:xfrm>
          <a:off x="540056" y="2450902"/>
          <a:ext cx="7205664" cy="1901952"/>
        </p:xfrm>
        <a:graphic>
          <a:graphicData uri="http://schemas.openxmlformats.org/drawingml/2006/table">
            <a:tbl>
              <a:tblPr/>
              <a:tblGrid>
                <a:gridCol w="7205664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长方形的宽一定时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其长与面积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正方形的周长与面积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等腰三角形的底边长与面积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弹簧的伸长长度与物体的质量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弹性限度内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sp>
        <p:nvSpPr>
          <p:cNvPr id="12502" name="yt_shape_12502"/>
          <p:cNvSpPr txBox="1"/>
          <p:nvPr/>
        </p:nvSpPr>
        <p:spPr>
          <a:xfrm>
            <a:off x="540119" y="4403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水中涟漪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圆形水波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不断扩大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记它的半径为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则圆周长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bca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3" name="yt_table_125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241416"/>
              </p:ext>
            </p:extLst>
          </p:nvPr>
        </p:nvGraphicFramePr>
        <p:xfrm>
          <a:off x="540056" y="5362657"/>
          <a:ext cx="520255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217011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</a:tbl>
          </a:graphicData>
        </a:graphic>
      </p:graphicFrame>
      <p:pic>
        <p:nvPicPr>
          <p:cNvPr id="3" name="yt_shape_1716043826203" title="H_26.259764">
            <a:extLst>
              <a:ext uri="{FF2B5EF4-FFF2-40B4-BE49-F238E27FC236}">
                <a16:creationId xmlns:a16="http://schemas.microsoft.com/office/drawing/2014/main" id="{94A973B7-F277-2B23-CDF1-C369A34DA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849123-F83B-B8E1-4958-4702659973B9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8A1AFC-252F-EE7F-8715-47D4C2DB9191}"/>
              </a:ext>
            </a:extLst>
          </p:cNvPr>
          <p:cNvSpPr txBox="1"/>
          <p:nvPr/>
        </p:nvSpPr>
        <p:spPr>
          <a:xfrm>
            <a:off x="6817571" y="48319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圆柱的高是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当圆柱的底面半径由小到大变化时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4486"/>
              </a:rPr>
              <a:t>圆柱的体积也随之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06" name="yt_image_12506" title="H_141.2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956" y="1995319"/>
            <a:ext cx="1714086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8" name="yt_shape_12508"/>
          <p:cNvSpPr txBox="1"/>
          <p:nvPr/>
        </p:nvSpPr>
        <p:spPr>
          <a:xfrm>
            <a:off x="540000" y="3839078"/>
            <a:ext cx="96933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在这个变化中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因变量是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当底面半径由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圆柱的体积增加了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65B15-B88D-4CB3-DAA4-EC08C24BB6FF}"/>
              </a:ext>
            </a:extLst>
          </p:cNvPr>
          <p:cNvSpPr txBox="1"/>
          <p:nvPr/>
        </p:nvSpPr>
        <p:spPr>
          <a:xfrm>
            <a:off x="4869589" y="37922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半径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91012F-D39F-7C95-44FC-F678A2ACA65B}"/>
              </a:ext>
            </a:extLst>
          </p:cNvPr>
          <p:cNvSpPr txBox="1"/>
          <p:nvPr/>
        </p:nvSpPr>
        <p:spPr>
          <a:xfrm>
            <a:off x="7612789" y="37922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E913CF-BD46-DE3A-A5E3-F3D6E58F099A}"/>
              </a:ext>
            </a:extLst>
          </p:cNvPr>
          <p:cNvSpPr txBox="1"/>
          <p:nvPr/>
        </p:nvSpPr>
        <p:spPr>
          <a:xfrm>
            <a:off x="8508139" y="4267760"/>
            <a:ext cx="1096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297π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0" name="yt_shape_12510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函数的表示方法及求值</a:t>
            </a:r>
          </a:p>
        </p:txBody>
      </p:sp>
      <p:sp>
        <p:nvSpPr>
          <p:cNvPr id="12511" name="yt_shape_1251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时的心跳速度变化图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f2c1"/>
              </a:rPr>
              <a:t>在这一时段内心跳速度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最快的时刻约为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13" name="yt_table_125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27427"/>
              </p:ext>
            </p:extLst>
          </p:nvPr>
        </p:nvGraphicFramePr>
        <p:xfrm>
          <a:off x="540056" y="4394388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pic>
        <p:nvPicPr>
          <p:cNvPr id="12512" name="yt_image_12512_skip" title="H_161.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722" y="2348869"/>
            <a:ext cx="3542886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26269" title="H_26.259764">
            <a:extLst>
              <a:ext uri="{FF2B5EF4-FFF2-40B4-BE49-F238E27FC236}">
                <a16:creationId xmlns:a16="http://schemas.microsoft.com/office/drawing/2014/main" id="{1B09E5D5-2CDB-B607-E073-370A065DC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A59676-6112-77D7-A421-46E27CDFE27C}"/>
              </a:ext>
            </a:extLst>
          </p:cNvPr>
          <p:cNvSpPr txBox="1"/>
          <p:nvPr/>
        </p:nvSpPr>
        <p:spPr>
          <a:xfrm>
            <a:off x="31933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5" name="yt_shape_1251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某城市市区人口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市区绿地面积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6712"/>
              </a:rPr>
              <a:t>平均每人拥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有绿地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16" name="yt_table_12516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7577076"/>
                  </p:ext>
                </p:extLst>
              </p:nvPr>
            </p:nvGraphicFramePr>
            <p:xfrm>
              <a:off x="540056" y="1859435"/>
              <a:ext cx="5245418" cy="1157288"/>
            </p:xfrm>
            <a:graphic>
              <a:graphicData uri="http://schemas.openxmlformats.org/drawingml/2006/table">
                <a:tbl>
                  <a:tblPr/>
                  <a:tblGrid>
                    <a:gridCol w="3264218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516" name="yt_table_12516" descr="{&quot;rangeId&quot;:9,&quot;type&quot;:&quot;Option&quot;}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7577076"/>
                  </p:ext>
                </p:extLst>
              </p:nvPr>
            </p:nvGraphicFramePr>
            <p:xfrm>
              <a:off x="540056" y="1859435"/>
              <a:ext cx="5245418" cy="1066864"/>
            </p:xfrm>
            <a:graphic>
              <a:graphicData uri="http://schemas.openxmlformats.org/drawingml/2006/table">
                <a:tbl>
                  <a:tblPr/>
                  <a:tblGrid>
                    <a:gridCol w="3264218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r="-6082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4417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8CEA9A-B370-0B1D-608A-2E820BC67C5C}"/>
              </a:ext>
            </a:extLst>
          </p:cNvPr>
          <p:cNvSpPr txBox="1"/>
          <p:nvPr/>
        </p:nvSpPr>
        <p:spPr>
          <a:xfrm>
            <a:off x="72366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000" y="900000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在国内投寄平信应付邮资如下表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518" name="yt_table_1251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030622"/>
              </p:ext>
            </p:extLst>
          </p:nvPr>
        </p:nvGraphicFramePr>
        <p:xfrm>
          <a:off x="540000" y="1531667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信件质量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邮资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520" name="yt_shape_12520"/>
          <p:cNvSpPr txBox="1"/>
          <p:nvPr/>
        </p:nvSpPr>
        <p:spPr>
          <a:xfrm>
            <a:off x="540000" y="2935273"/>
            <a:ext cx="1047081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取定一个值时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都有唯一的值与其相对应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945070-96BC-393C-DBEE-D417DD439D9F}"/>
              </a:ext>
            </a:extLst>
          </p:cNvPr>
          <p:cNvSpPr txBox="1"/>
          <p:nvPr/>
        </p:nvSpPr>
        <p:spPr>
          <a:xfrm>
            <a:off x="449989" y="3363956"/>
            <a:ext cx="1054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取定一个值时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都有唯一的值与其相对应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6B8CB5-5828-EFB9-F1CD-A5EBD7155B5B}"/>
              </a:ext>
            </a:extLst>
          </p:cNvPr>
          <p:cNvSpPr txBox="1"/>
          <p:nvPr/>
        </p:nvSpPr>
        <p:spPr>
          <a:xfrm>
            <a:off x="449989" y="4314931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E5DACD-CE76-7200-D52D-C93A8B56FE98}"/>
              </a:ext>
            </a:extLst>
          </p:cNvPr>
          <p:cNvSpPr txBox="1"/>
          <p:nvPr/>
        </p:nvSpPr>
        <p:spPr>
          <a:xfrm>
            <a:off x="449989" y="4790419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E23F2B-56BE-75BE-38D7-E721DC4DBB32}"/>
              </a:ext>
            </a:extLst>
          </p:cNvPr>
          <p:cNvSpPr txBox="1"/>
          <p:nvPr/>
        </p:nvSpPr>
        <p:spPr>
          <a:xfrm>
            <a:off x="449989" y="5265907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4" name="yt_shape_12524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对函数的概念理解不清</a:t>
            </a:r>
          </a:p>
        </p:txBody>
      </p:sp>
      <p:sp>
        <p:nvSpPr>
          <p:cNvPr id="12525" name="yt_shape_12525"/>
          <p:cNvSpPr txBox="1"/>
          <p:nvPr/>
        </p:nvSpPr>
        <p:spPr>
          <a:xfrm>
            <a:off x="540000" y="1389434"/>
            <a:ext cx="65947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7" name="yt_table_125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14976"/>
              </p:ext>
            </p:extLst>
          </p:nvPr>
        </p:nvGraphicFramePr>
        <p:xfrm>
          <a:off x="540056" y="300348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pic>
        <p:nvPicPr>
          <p:cNvPr id="12526" name="yt_image_12526_skip" title="H_89.3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3160" y="1914020"/>
            <a:ext cx="5698058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9" name="yt_shape_12529"/>
          <p:cNvSpPr txBox="1"/>
          <p:nvPr/>
        </p:nvSpPr>
        <p:spPr>
          <a:xfrm>
            <a:off x="540119" y="35300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088,isEnd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826342" title="H_26.259764">
            <a:extLst>
              <a:ext uri="{FF2B5EF4-FFF2-40B4-BE49-F238E27FC236}">
                <a16:creationId xmlns:a16="http://schemas.microsoft.com/office/drawing/2014/main" id="{2444286E-081C-90AC-CE7F-11B8EE493A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AD4C8C-8991-6869-BD77-31DB44FA8E3D}"/>
              </a:ext>
            </a:extLst>
          </p:cNvPr>
          <p:cNvSpPr txBox="1"/>
          <p:nvPr/>
        </p:nvSpPr>
        <p:spPr>
          <a:xfrm>
            <a:off x="61681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D38D05-9497-4C8A-5CCA-F35C6C8AF518}"/>
              </a:ext>
            </a:extLst>
          </p:cNvPr>
          <p:cNvSpPr txBox="1"/>
          <p:nvPr/>
        </p:nvSpPr>
        <p:spPr>
          <a:xfrm>
            <a:off x="3653683" y="39586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1" name="yt_shape_1253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30" name="yt_image_1253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3" name="yt_shape_12533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匀速地向一个容器内注水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最后把容器注满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在注水过程中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d5e"/>
              </a:rPr>
              <a:t>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的变化规律如图所示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为一折线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fb30"/>
              </a:rPr>
              <a:t>这个容器的形状可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534" name="yt_image_1253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451" y="3074095"/>
            <a:ext cx="197509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6" name="yt_image_1253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960535"/>
            <a:ext cx="1101517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7" name="yt_image_1253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1517" y="4921673"/>
            <a:ext cx="1102219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8" name="yt_image_1253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3736" y="4933103"/>
            <a:ext cx="109890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9" name="yt_image_1253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2636" y="4866809"/>
            <a:ext cx="1102507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2" name="yt_shape_12542"/>
          <p:cNvSpPr txBox="1"/>
          <p:nvPr/>
        </p:nvSpPr>
        <p:spPr>
          <a:xfrm>
            <a:off x="890724" y="60075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  <p:sp>
        <p:nvSpPr>
          <p:cNvPr id="12543" name="yt_shape_12543"/>
          <p:cNvSpPr txBox="1"/>
          <p:nvPr/>
        </p:nvSpPr>
        <p:spPr>
          <a:xfrm>
            <a:off x="2360999" y="60075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2544" name="yt_shape_12544"/>
          <p:cNvSpPr txBox="1"/>
          <p:nvPr/>
        </p:nvSpPr>
        <p:spPr>
          <a:xfrm>
            <a:off x="3821559" y="600752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</p:txBody>
      </p:sp>
      <p:sp>
        <p:nvSpPr>
          <p:cNvPr id="12545" name="yt_shape_12545"/>
          <p:cNvSpPr txBox="1"/>
          <p:nvPr/>
        </p:nvSpPr>
        <p:spPr>
          <a:xfrm>
            <a:off x="5273855" y="600752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426589-A4F8-AE7F-7250-5062E680C251}"/>
              </a:ext>
            </a:extLst>
          </p:cNvPr>
          <p:cNvSpPr txBox="1"/>
          <p:nvPr/>
        </p:nvSpPr>
        <p:spPr>
          <a:xfrm>
            <a:off x="16693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6" name="yt_shape_12546"/>
              <p:cNvSpPr txBox="1"/>
              <p:nvPr/>
            </p:nvSpPr>
            <p:spPr>
              <a:xfrm>
                <a:off x="540119" y="900000"/>
                <a:ext cx="11492915" cy="14299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广安市中考改编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根据如图所示的程序计算函数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若输入的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6d53,isEnd"/>
                  </a:rPr>
                  <a:t>输出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46" name="yt_shape_125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29943"/>
              </a:xfrm>
              <a:prstGeom prst="rect">
                <a:avLst/>
              </a:prstGeom>
              <a:blipFill>
                <a:blip r:embed="rId2"/>
                <a:stretch>
                  <a:fillRect l="-1645" t="-170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49" name="yt_image_12549" title="H_161.5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0730" y="2372657"/>
            <a:ext cx="3510538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409C9C-5888-5BDA-94D3-D390375B9115}"/>
              </a:ext>
            </a:extLst>
          </p:cNvPr>
          <p:cNvSpPr txBox="1"/>
          <p:nvPr/>
        </p:nvSpPr>
        <p:spPr>
          <a:xfrm>
            <a:off x="9346839" y="853194"/>
            <a:ext cx="1429449" cy="609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C2A78D-2076-3283-3E34-EDA5669FF42D}"/>
              </a:ext>
            </a:extLst>
          </p:cNvPr>
          <p:cNvSpPr txBox="1"/>
          <p:nvPr/>
        </p:nvSpPr>
        <p:spPr>
          <a:xfrm>
            <a:off x="3671146" y="184493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1126</Words>
  <Application>Microsoft Office PowerPoint</Application>
  <PresentationFormat>宽屏</PresentationFormat>
  <Paragraphs>149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,isEnd</vt:lpstr>
      <vt:lpstr>_⨹_1_01ea0</vt:lpstr>
      <vt:lpstr>_⨹_1_092d4</vt:lpstr>
      <vt:lpstr>_⨹_1_74d5e</vt:lpstr>
      <vt:lpstr>_⨹_1_a2088,isEnd</vt:lpstr>
      <vt:lpstr>_⨹_1_be243,isEnd</vt:lpstr>
      <vt:lpstr>_⨹_1_fbcae</vt:lpstr>
      <vt:lpstr>_⨹_10_8f2c1</vt:lpstr>
      <vt:lpstr>_⨹_2_0d1de</vt:lpstr>
      <vt:lpstr>_⨹_2_b6d53,isEnd</vt:lpstr>
      <vt:lpstr>_⨹_5_06712</vt:lpstr>
      <vt:lpstr>_⨹_5_676ac,isEnd</vt:lpstr>
      <vt:lpstr>_⨹_5_7e4be</vt:lpstr>
      <vt:lpstr>_⨹_6_bf996</vt:lpstr>
      <vt:lpstr>_⨹_7_74a27</vt:lpstr>
      <vt:lpstr>_⨹_8_14486</vt:lpstr>
      <vt:lpstr>_⨹_8_afb30</vt:lpstr>
      <vt:lpstr>Finished</vt:lpstr>
      <vt:lpstr>W:7.505039,H:37.44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