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31" r:id="rId6"/>
    <p:sldId id="311" r:id="rId7"/>
    <p:sldId id="315" r:id="rId8"/>
    <p:sldId id="332" r:id="rId9"/>
    <p:sldId id="317" r:id="rId10"/>
    <p:sldId id="319" r:id="rId11"/>
    <p:sldId id="323" r:id="rId12"/>
    <p:sldId id="326" r:id="rId13"/>
    <p:sldId id="337" r:id="rId14"/>
    <p:sldId id="333" r:id="rId15"/>
    <p:sldId id="334" r:id="rId16"/>
    <p:sldId id="328" r:id="rId17"/>
    <p:sldId id="335" r:id="rId18"/>
    <p:sldId id="336" r:id="rId19"/>
    <p:sldId id="330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50" name="yt_image_12650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2" name="yt_shape_12652"/>
          <p:cNvSpPr txBox="1"/>
          <p:nvPr/>
        </p:nvSpPr>
        <p:spPr>
          <a:xfrm>
            <a:off x="540119" y="1431377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的图象是经过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dc5e,isEnd"/>
              </a:rPr>
              <a:t>因此画正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比例函数的图象时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只要再确定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过这个点与原点画直线就可以了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图象位于第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62a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图象位于第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d4e4,isEnd"/>
              </a:rPr>
              <a:t>的增大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F89CAD-7DBB-E403-7AF6-2B97B85F40CE}"/>
              </a:ext>
            </a:extLst>
          </p:cNvPr>
          <p:cNvSpPr txBox="1"/>
          <p:nvPr/>
        </p:nvSpPr>
        <p:spPr>
          <a:xfrm>
            <a:off x="6685807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C7C3FF-4D90-69BA-D35F-D746185EE092}"/>
              </a:ext>
            </a:extLst>
          </p:cNvPr>
          <p:cNvSpPr txBox="1"/>
          <p:nvPr/>
        </p:nvSpPr>
        <p:spPr>
          <a:xfrm>
            <a:off x="8819407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58BF5E-6D22-C835-6555-7A5176AA057A}"/>
              </a:ext>
            </a:extLst>
          </p:cNvPr>
          <p:cNvSpPr txBox="1"/>
          <p:nvPr/>
        </p:nvSpPr>
        <p:spPr>
          <a:xfrm>
            <a:off x="5022108" y="18600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9949FC-20E0-2A6C-4879-3335346C0D9A}"/>
              </a:ext>
            </a:extLst>
          </p:cNvPr>
          <p:cNvSpPr txBox="1"/>
          <p:nvPr/>
        </p:nvSpPr>
        <p:spPr>
          <a:xfrm>
            <a:off x="7600207" y="23355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一、三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B88DAC-1E71-1BA8-E150-20E0166ADCEF}"/>
              </a:ext>
            </a:extLst>
          </p:cNvPr>
          <p:cNvSpPr txBox="1"/>
          <p:nvPr/>
        </p:nvSpPr>
        <p:spPr>
          <a:xfrm>
            <a:off x="1669308" y="28110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610458-BA15-A4B9-E8F6-A83897FAA2C2}"/>
              </a:ext>
            </a:extLst>
          </p:cNvPr>
          <p:cNvSpPr txBox="1"/>
          <p:nvPr/>
        </p:nvSpPr>
        <p:spPr>
          <a:xfrm>
            <a:off x="6319096" y="2811035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二、四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551A37-F108-0154-A562-5DEE91CAF0DD}"/>
              </a:ext>
            </a:extLst>
          </p:cNvPr>
          <p:cNvSpPr txBox="1"/>
          <p:nvPr/>
        </p:nvSpPr>
        <p:spPr>
          <a:xfrm>
            <a:off x="1059708" y="3286523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2" name="yt_shape_1270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2ed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06" name="yt_shape_12706"/>
          <p:cNvSpPr txBox="1"/>
          <p:nvPr/>
        </p:nvSpPr>
        <p:spPr>
          <a:xfrm>
            <a:off x="540000" y="404425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3" name="yt_shape_12703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7239" y="1859435"/>
            <a:ext cx="1637521" cy="2134503"/>
            <a:chOff x="0" y="0"/>
            <a:chExt cx="1637521" cy="2134503"/>
          </a:xfrm>
        </p:grpSpPr>
        <p:pic>
          <p:nvPicPr>
            <p:cNvPr id="2" name="yt_image_1270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7521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5" name="yt_shape_12705"/>
            <p:cNvSpPr txBox="1"/>
            <p:nvPr/>
          </p:nvSpPr>
          <p:spPr>
            <a:xfrm>
              <a:off x="209296" y="177450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357EA1-D57D-A759-4F6C-A236DC7E150D}"/>
              </a:ext>
            </a:extLst>
          </p:cNvPr>
          <p:cNvSpPr txBox="1"/>
          <p:nvPr/>
        </p:nvSpPr>
        <p:spPr>
          <a:xfrm>
            <a:off x="8968632" y="1279470"/>
            <a:ext cx="2488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7" name="yt_shape_1270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89c1,isEnd"/>
              </a:rPr>
              <a:t>的坐标分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取最小值时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2708" name="yt_shape_12708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9319" y="2011799"/>
            <a:ext cx="2133361" cy="2046492"/>
            <a:chOff x="0" y="0"/>
            <a:chExt cx="2133361" cy="2046492"/>
          </a:xfrm>
        </p:grpSpPr>
        <p:pic>
          <p:nvPicPr>
            <p:cNvPr id="2" name="yt_image_1270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3361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0" name="yt_shape_12710"/>
            <p:cNvSpPr txBox="1"/>
            <p:nvPr/>
          </p:nvSpPr>
          <p:spPr>
            <a:xfrm>
              <a:off x="457216" y="16864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56B6153-519E-5899-0592-EF2CA586AA29}"/>
              </a:ext>
            </a:extLst>
          </p:cNvPr>
          <p:cNvSpPr txBox="1"/>
          <p:nvPr/>
        </p:nvSpPr>
        <p:spPr>
          <a:xfrm>
            <a:off x="9397639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2" name="yt_shape_12712"/>
          <p:cNvSpPr txBox="1"/>
          <p:nvPr/>
        </p:nvSpPr>
        <p:spPr>
          <a:xfrm>
            <a:off x="540000" y="836712"/>
            <a:ext cx="62180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13" name="yt_shape_12713"/>
          <p:cNvSpPr txBox="1"/>
          <p:nvPr/>
        </p:nvSpPr>
        <p:spPr>
          <a:xfrm>
            <a:off x="540000" y="1316015"/>
            <a:ext cx="2232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714" name="yt_shape_12714"/>
          <p:cNvSpPr txBox="1"/>
          <p:nvPr/>
        </p:nvSpPr>
        <p:spPr>
          <a:xfrm>
            <a:off x="540000" y="1795318"/>
            <a:ext cx="537166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经过点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08CF0A-2B87-8FB7-9C9A-ED64218A447D}"/>
              </a:ext>
            </a:extLst>
          </p:cNvPr>
          <p:cNvSpPr txBox="1"/>
          <p:nvPr/>
        </p:nvSpPr>
        <p:spPr>
          <a:xfrm>
            <a:off x="449989" y="1748512"/>
            <a:ext cx="549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75A11C-B8DA-9442-3F42-6C52DE86DF3A}"/>
              </a:ext>
            </a:extLst>
          </p:cNvPr>
          <p:cNvSpPr txBox="1"/>
          <p:nvPr/>
        </p:nvSpPr>
        <p:spPr>
          <a:xfrm>
            <a:off x="449989" y="2224000"/>
            <a:ext cx="338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8323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5" name="yt_shape_12715"/>
          <p:cNvSpPr txBox="1"/>
          <p:nvPr/>
        </p:nvSpPr>
        <p:spPr>
          <a:xfrm>
            <a:off x="540000" y="900000"/>
            <a:ext cx="352500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717" name="yt_table_1271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538892"/>
              </p:ext>
            </p:extLst>
          </p:nvPr>
        </p:nvGraphicFramePr>
        <p:xfrm>
          <a:off x="540000" y="2010970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55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719" name="yt_shape_12719"/>
          <p:cNvSpPr txBox="1"/>
          <p:nvPr/>
        </p:nvSpPr>
        <p:spPr>
          <a:xfrm>
            <a:off x="540000" y="3414576"/>
            <a:ext cx="230832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描点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图象如图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21" name="yt_shape_12721"/>
          <p:cNvSpPr txBox="1"/>
          <p:nvPr/>
        </p:nvSpPr>
        <p:spPr>
          <a:xfrm>
            <a:off x="540000" y="4029764"/>
            <a:ext cx="2059603" cy="18280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50" b="0" i="0" u="none" spc="-1015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  <a:r>
              <a:rPr lang="en-US" altLang="zh-CN" sz="10150" b="0" i="0" u="none" spc="13523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</a:p>
        </p:txBody>
      </p:sp>
      <p:pic>
        <p:nvPicPr>
          <p:cNvPr id="12720" name="yt_image_12720" title="H_158.9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029764"/>
            <a:ext cx="2037657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B63258-7CBC-92F8-68B8-98FEB668A828}"/>
              </a:ext>
            </a:extLst>
          </p:cNvPr>
          <p:cNvSpPr txBox="1"/>
          <p:nvPr/>
        </p:nvSpPr>
        <p:spPr>
          <a:xfrm>
            <a:off x="449989" y="1328682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FB09A0-4F32-B33B-EDBB-0B04D39AE2D7}"/>
              </a:ext>
            </a:extLst>
          </p:cNvPr>
          <p:cNvSpPr txBox="1"/>
          <p:nvPr/>
        </p:nvSpPr>
        <p:spPr>
          <a:xfrm>
            <a:off x="449989" y="3367770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描点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图象如图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3" name="yt_shape_12723"/>
          <p:cNvSpPr txBox="1"/>
          <p:nvPr/>
        </p:nvSpPr>
        <p:spPr>
          <a:xfrm>
            <a:off x="540000" y="900000"/>
            <a:ext cx="783547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是否在此函数图象上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在函数图象上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不在函数图象上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A99A58-E09C-1794-807D-8E0FB3A900EF}"/>
              </a:ext>
            </a:extLst>
          </p:cNvPr>
          <p:cNvSpPr txBox="1"/>
          <p:nvPr/>
        </p:nvSpPr>
        <p:spPr>
          <a:xfrm>
            <a:off x="449989" y="132868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3224A5-BC46-317B-324A-30CC75E49F43}"/>
              </a:ext>
            </a:extLst>
          </p:cNvPr>
          <p:cNvSpPr txBox="1"/>
          <p:nvPr/>
        </p:nvSpPr>
        <p:spPr>
          <a:xfrm>
            <a:off x="449989" y="1804170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在函数图象上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FD3120-7210-188B-B160-637EE6FCA12E}"/>
              </a:ext>
            </a:extLst>
          </p:cNvPr>
          <p:cNvSpPr txBox="1"/>
          <p:nvPr/>
        </p:nvSpPr>
        <p:spPr>
          <a:xfrm>
            <a:off x="449989" y="227965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472CB7-021B-1899-90D7-9FD02475A739}"/>
              </a:ext>
            </a:extLst>
          </p:cNvPr>
          <p:cNvSpPr txBox="1"/>
          <p:nvPr/>
        </p:nvSpPr>
        <p:spPr>
          <a:xfrm>
            <a:off x="449989" y="2755146"/>
            <a:ext cx="3696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不在函数图象上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6" name="yt_shape_1272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25" name="yt_image_1272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8" name="yt_shape_12728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bba5"/>
              </a:rPr>
              <a:t>在第四象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AOH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29" name="yt_shape_12729"/>
          <p:cNvSpPr txBox="1"/>
          <p:nvPr/>
        </p:nvSpPr>
        <p:spPr>
          <a:xfrm>
            <a:off x="540000" y="2390812"/>
            <a:ext cx="56698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坐标及此正比例函数表达式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730"/>
              <p:cNvSpPr txBox="1"/>
              <p:nvPr/>
            </p:nvSpPr>
            <p:spPr>
              <a:xfrm>
                <a:off x="540119" y="3022479"/>
                <a:ext cx="9943193" cy="39221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的横坐标为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AOH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b29e8"/>
                  </a:rPr>
                  <a:t>在第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四象限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AH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AH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正比例函数表达式为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yt_shape_12730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2479"/>
                <a:ext cx="9943193" cy="3922164"/>
              </a:xfrm>
              <a:prstGeom prst="rect">
                <a:avLst/>
              </a:prstGeom>
              <a:blipFill>
                <a:blip r:embed="rId3"/>
                <a:stretch>
                  <a:fillRect l="-1901" t="-1400" b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32" name="yt_image_12732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38277" y="3022479"/>
            <a:ext cx="1513722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3961499-CB33-AD13-A456-3F45E518897D}"/>
              </a:ext>
            </a:extLst>
          </p:cNvPr>
          <p:cNvSpPr txBox="1"/>
          <p:nvPr/>
        </p:nvSpPr>
        <p:spPr>
          <a:xfrm>
            <a:off x="450108" y="2975673"/>
            <a:ext cx="96812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的横坐标为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AOH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b29e8"/>
              </a:rPr>
              <a:t>在第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C5D44F-2096-657C-D3A1-AD71E96233F0}"/>
              </a:ext>
            </a:extLst>
          </p:cNvPr>
          <p:cNvSpPr txBox="1"/>
          <p:nvPr/>
        </p:nvSpPr>
        <p:spPr>
          <a:xfrm>
            <a:off x="450108" y="3451161"/>
            <a:ext cx="1570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四象限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D67AAE-4140-D600-382E-A3CE86EB9C9C}"/>
                  </a:ext>
                </a:extLst>
              </p:cNvPr>
              <p:cNvSpPr txBox="1"/>
              <p:nvPr/>
            </p:nvSpPr>
            <p:spPr>
              <a:xfrm>
                <a:off x="450108" y="3926649"/>
                <a:ext cx="483743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AH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AH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6BD67AAE-4140-D600-382E-A3CE86EB9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26649"/>
                <a:ext cx="4837430" cy="765061"/>
              </a:xfrm>
              <a:prstGeom prst="rect">
                <a:avLst/>
              </a:prstGeom>
              <a:blipFill>
                <a:blip r:embed="rId5"/>
                <a:stretch>
                  <a:fillRect l="-2018" r="-18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5B9303E-54F2-70CB-CDFD-9FA5620325D1}"/>
              </a:ext>
            </a:extLst>
          </p:cNvPr>
          <p:cNvSpPr txBox="1"/>
          <p:nvPr/>
        </p:nvSpPr>
        <p:spPr>
          <a:xfrm>
            <a:off x="450108" y="4598098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4768FA-53B5-428E-9EF3-A4A4508CB418}"/>
              </a:ext>
            </a:extLst>
          </p:cNvPr>
          <p:cNvSpPr txBox="1"/>
          <p:nvPr/>
        </p:nvSpPr>
        <p:spPr>
          <a:xfrm>
            <a:off x="450108" y="5073586"/>
            <a:ext cx="610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5CDFDAD-618C-CC2B-7F74-A544BF13E0A1}"/>
                  </a:ext>
                </a:extLst>
              </p:cNvPr>
              <p:cNvSpPr txBox="1"/>
              <p:nvPr/>
            </p:nvSpPr>
            <p:spPr>
              <a:xfrm>
                <a:off x="450108" y="5549074"/>
                <a:ext cx="236251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8" name="文本框 7" descr="{'rangeId': 19}">
                <a:extLst>
                  <a:ext uri="{FF2B5EF4-FFF2-40B4-BE49-F238E27FC236}">
                    <a16:creationId xmlns:a16="http://schemas.microsoft.com/office/drawing/2014/main" id="{D5CDFDAD-618C-CC2B-7F74-A544BF13E0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49074"/>
                <a:ext cx="2362518" cy="768490"/>
              </a:xfrm>
              <a:prstGeom prst="rect">
                <a:avLst/>
              </a:prstGeom>
              <a:blipFill>
                <a:blip r:embed="rId6"/>
                <a:stretch>
                  <a:fillRect l="-4134" r="-41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6CE92B-FCD3-C4F5-6138-8BC9C7B90450}"/>
                  </a:ext>
                </a:extLst>
              </p:cNvPr>
              <p:cNvSpPr txBox="1"/>
              <p:nvPr/>
            </p:nvSpPr>
            <p:spPr>
              <a:xfrm>
                <a:off x="450108" y="6223952"/>
                <a:ext cx="5021580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正比例函数表达式为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9" name="文本框 8" descr="{'rangeId': 19}">
                <a:extLst>
                  <a:ext uri="{FF2B5EF4-FFF2-40B4-BE49-F238E27FC236}">
                    <a16:creationId xmlns:a16="http://schemas.microsoft.com/office/drawing/2014/main" id="{9E6CE92B-FCD3-C4F5-6138-8BC9C7B904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223952"/>
                <a:ext cx="5021580" cy="729565"/>
              </a:xfrm>
              <a:prstGeom prst="rect">
                <a:avLst/>
              </a:prstGeom>
              <a:blipFill>
                <a:blip r:embed="rId7"/>
                <a:stretch>
                  <a:fillRect l="-1942" r="-182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4" name="yt_shape_12734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轴上能否找到一点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AOP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6659"/>
              </a:rPr>
              <a:t>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735"/>
              <p:cNvSpPr txBox="1"/>
              <p:nvPr/>
            </p:nvSpPr>
            <p:spPr>
              <a:xfrm>
                <a:off x="540000" y="1995319"/>
                <a:ext cx="5410135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2735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5410135" cy="2066784"/>
              </a:xfrm>
              <a:prstGeom prst="rect">
                <a:avLst/>
              </a:prstGeom>
              <a:blipFill>
                <a:blip r:embed="rId2"/>
                <a:stretch>
                  <a:fillRect l="-3495" t="-2360" r="-2480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37" name="yt_image_1273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8277" y="1995319"/>
            <a:ext cx="1513722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3AC5C1-170A-FB13-ADD8-AFBE0DB726D7}"/>
              </a:ext>
            </a:extLst>
          </p:cNvPr>
          <p:cNvSpPr txBox="1"/>
          <p:nvPr/>
        </p:nvSpPr>
        <p:spPr>
          <a:xfrm>
            <a:off x="449989" y="1948513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253ED3-3676-2095-36D9-06101CFBD97A}"/>
                  </a:ext>
                </a:extLst>
              </p:cNvPr>
              <p:cNvSpPr txBox="1"/>
              <p:nvPr/>
            </p:nvSpPr>
            <p:spPr>
              <a:xfrm>
                <a:off x="449989" y="2424001"/>
                <a:ext cx="55378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0B253ED3-3676-2095-36D9-06101CFBD9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4001"/>
                <a:ext cx="5537898" cy="765061"/>
              </a:xfrm>
              <a:prstGeom prst="rect">
                <a:avLst/>
              </a:prstGeom>
              <a:blipFill>
                <a:blip r:embed="rId4"/>
                <a:stretch>
                  <a:fillRect l="-1762" r="-176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D21B231-181E-D7F4-25F7-629C1CF81857}"/>
              </a:ext>
            </a:extLst>
          </p:cNvPr>
          <p:cNvSpPr txBox="1"/>
          <p:nvPr/>
        </p:nvSpPr>
        <p:spPr>
          <a:xfrm>
            <a:off x="449989" y="3095450"/>
            <a:ext cx="267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A64604-6CEF-2C0C-3F37-9451A2B34DB3}"/>
              </a:ext>
            </a:extLst>
          </p:cNvPr>
          <p:cNvSpPr txBox="1"/>
          <p:nvPr/>
        </p:nvSpPr>
        <p:spPr>
          <a:xfrm>
            <a:off x="449989" y="3570938"/>
            <a:ext cx="518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39" name="yt_shape_12739"/>
              <p:cNvSpPr txBox="1"/>
              <p:nvPr/>
            </p:nvSpPr>
            <p:spPr>
              <a:xfrm>
                <a:off x="540119" y="900000"/>
                <a:ext cx="11492915" cy="1637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轴上能否找到一点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是等腰三角形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e3a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739" name="yt_shape_12739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37371"/>
              </a:xfrm>
              <a:prstGeom prst="rect">
                <a:avLst/>
              </a:prstGeom>
              <a:blipFill>
                <a:blip r:embed="rId2"/>
                <a:stretch>
                  <a:fillRect l="-1645" t="-3358" b="-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42" name="yt_image_12742" title="H_117.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2723847"/>
            <a:ext cx="1513722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B02222-751D-F90C-4376-2BF33D1A7CAC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1058837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C8B02222-751D-F90C-4376-2BF33D1A7C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10588372" cy="764172"/>
              </a:xfrm>
              <a:prstGeom prst="rect">
                <a:avLst/>
              </a:prstGeom>
              <a:blipFill>
                <a:blip r:embed="rId4"/>
                <a:stretch>
                  <a:fillRect l="-921" r="-864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5" name="yt_shape_12745"/>
          <p:cNvSpPr txBox="1"/>
          <p:nvPr/>
        </p:nvSpPr>
        <p:spPr>
          <a:xfrm>
            <a:off x="540000" y="900000"/>
            <a:ext cx="5470024" cy="711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50" b="0" i="0" u="none" spc="-3950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  <a:r>
              <a:rPr lang="en-US" altLang="zh-CN" sz="3950" b="0" i="0" u="none" spc="41667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</a:p>
        </p:txBody>
      </p:sp>
      <p:pic>
        <p:nvPicPr>
          <p:cNvPr id="12744" name="yt_image_1274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78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7" name="yt_shape_12747"/>
          <p:cNvSpPr txBox="1"/>
          <p:nvPr/>
        </p:nvSpPr>
        <p:spPr>
          <a:xfrm>
            <a:off x="540119" y="1737791"/>
            <a:ext cx="11492915" cy="8840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的绝对值越大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直线越陡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45e3b"/>
              </a:rPr>
              <a:t>相应的函数值上升或下降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得越快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5" name="yt_shape_1265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54" name="yt_image_12654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7" name="yt_shape_1265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正比例函数的图象</a:t>
            </a:r>
          </a:p>
        </p:txBody>
      </p:sp>
      <p:sp>
        <p:nvSpPr>
          <p:cNvPr id="12658" name="yt_shape_12658"/>
          <p:cNvSpPr txBox="1"/>
          <p:nvPr/>
        </p:nvSpPr>
        <p:spPr>
          <a:xfrm>
            <a:off x="540000" y="1971599"/>
            <a:ext cx="89639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659" name="yt_image_12659" title="H_110.52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4851289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1" name="yt_shape_12661"/>
          <p:cNvSpPr txBox="1"/>
          <p:nvPr/>
        </p:nvSpPr>
        <p:spPr>
          <a:xfrm>
            <a:off x="540000" y="4057348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62" name="yt_table_12662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5940939"/>
                  </p:ext>
                </p:extLst>
              </p:nvPr>
            </p:nvGraphicFramePr>
            <p:xfrm>
              <a:off x="540056" y="4536651"/>
              <a:ext cx="8124191" cy="673862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662" name="yt_table_12662" descr="{&quot;rangeId&quot;:5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5940939"/>
                  </p:ext>
                </p:extLst>
              </p:nvPr>
            </p:nvGraphicFramePr>
            <p:xfrm>
              <a:off x="540056" y="4536651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00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0896" r="-609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845938" title="H_26.259764">
            <a:extLst>
              <a:ext uri="{FF2B5EF4-FFF2-40B4-BE49-F238E27FC236}">
                <a16:creationId xmlns:a16="http://schemas.microsoft.com/office/drawing/2014/main" id="{36F66E17-42F1-6B52-BF8D-D35F0C6BD6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A26B38-A6A1-5045-00D5-D0A183C2D9BF}"/>
              </a:ext>
            </a:extLst>
          </p:cNvPr>
          <p:cNvSpPr txBox="1"/>
          <p:nvPr/>
        </p:nvSpPr>
        <p:spPr>
          <a:xfrm>
            <a:off x="85144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42677C-7AF9-8E73-237E-486C2E835DD6}"/>
              </a:ext>
            </a:extLst>
          </p:cNvPr>
          <p:cNvSpPr txBox="1"/>
          <p:nvPr/>
        </p:nvSpPr>
        <p:spPr>
          <a:xfrm>
            <a:off x="9543189" y="40105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3" name="yt_shape_12663"/>
          <p:cNvSpPr txBox="1"/>
          <p:nvPr/>
        </p:nvSpPr>
        <p:spPr>
          <a:xfrm>
            <a:off x="540000" y="900000"/>
            <a:ext cx="1070164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在同一平面直角坐标系中画出正比例函数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665" name="yt_table_1266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774867"/>
              </p:ext>
            </p:extLst>
          </p:nvPr>
        </p:nvGraphicFramePr>
        <p:xfrm>
          <a:off x="540000" y="2010970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173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667" name="yt_shape_12667"/>
          <p:cNvSpPr txBox="1"/>
          <p:nvPr/>
        </p:nvSpPr>
        <p:spPr>
          <a:xfrm>
            <a:off x="540000" y="3981379"/>
            <a:ext cx="323165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描点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图象如右图所示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669" name="yt_shape_12669"/>
          <p:cNvSpPr txBox="1"/>
          <p:nvPr/>
        </p:nvSpPr>
        <p:spPr>
          <a:xfrm>
            <a:off x="540000" y="4596567"/>
            <a:ext cx="2408673" cy="20981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650" b="0" i="0" u="none" spc="-11650">
                <a:solidFill>
                  <a:srgbClr val="1EE3CF"/>
                </a:solidFill>
                <a:effectLst/>
                <a:latin typeface="Times New Roman" pitchFamily="116"/>
                <a:ea typeface="宋体" pitchFamily="116"/>
              </a:rPr>
              <a:t> </a:t>
            </a:r>
            <a:r>
              <a:rPr lang="en-US" altLang="zh-CN" sz="11650" b="0" i="0" u="none" spc="15870">
                <a:solidFill>
                  <a:srgbClr val="1EE3CF"/>
                </a:solidFill>
                <a:effectLst/>
                <a:latin typeface="Times New Roman" pitchFamily="116"/>
                <a:ea typeface="宋体" pitchFamily="116"/>
              </a:rPr>
              <a:t> </a:t>
            </a:r>
          </a:p>
        </p:txBody>
      </p:sp>
      <p:pic>
        <p:nvPicPr>
          <p:cNvPr id="12668" name="yt_image_12668" title="H_182.7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96" y="4220316"/>
            <a:ext cx="2383221" cy="232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15BE7D-671C-7FC1-436A-106EE3DCF671}"/>
              </a:ext>
            </a:extLst>
          </p:cNvPr>
          <p:cNvSpPr txBox="1"/>
          <p:nvPr/>
        </p:nvSpPr>
        <p:spPr>
          <a:xfrm>
            <a:off x="449989" y="1328682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879FF6-F9A2-F62D-561D-F0A300E4B255}"/>
              </a:ext>
            </a:extLst>
          </p:cNvPr>
          <p:cNvSpPr txBox="1"/>
          <p:nvPr/>
        </p:nvSpPr>
        <p:spPr>
          <a:xfrm>
            <a:off x="449989" y="3717032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描点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图象如右图所示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1" name="yt_shape_12671"/>
          <p:cNvSpPr txBox="1"/>
          <p:nvPr/>
        </p:nvSpPr>
        <p:spPr>
          <a:xfrm>
            <a:off x="540000" y="900000"/>
            <a:ext cx="712053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的图象上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F64AD3-058C-B443-4BE7-77EFC546E284}"/>
              </a:ext>
            </a:extLst>
          </p:cNvPr>
          <p:cNvSpPr txBox="1"/>
          <p:nvPr/>
        </p:nvSpPr>
        <p:spPr>
          <a:xfrm>
            <a:off x="449989" y="1328682"/>
            <a:ext cx="6526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A1D748-BED5-09AE-3BA6-936D38BF309C}"/>
              </a:ext>
            </a:extLst>
          </p:cNvPr>
          <p:cNvSpPr txBox="1"/>
          <p:nvPr/>
        </p:nvSpPr>
        <p:spPr>
          <a:xfrm>
            <a:off x="449989" y="1804170"/>
            <a:ext cx="372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3" name="yt_shape_12673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正比例函数的性质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74" name="yt_shape_12674"/>
              <p:cNvSpPr txBox="1"/>
              <p:nvPr/>
            </p:nvSpPr>
            <p:spPr>
              <a:xfrm>
                <a:off x="540119" y="1389434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都在直线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89ab"/>
                  </a:rPr>
                  <a:t>的关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674" name="yt_shape_1267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220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76" name="yt_table_126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554235"/>
              </p:ext>
            </p:extLst>
          </p:nvPr>
        </p:nvGraphicFramePr>
        <p:xfrm>
          <a:off x="540056" y="2546743"/>
          <a:ext cx="4542156" cy="950976"/>
        </p:xfrm>
        <a:graphic>
          <a:graphicData uri="http://schemas.openxmlformats.org/drawingml/2006/table">
            <a:tbl>
              <a:tblPr/>
              <a:tblGrid>
                <a:gridCol w="2737168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1804988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sp>
        <p:nvSpPr>
          <p:cNvPr id="12678" name="yt_shape_12678"/>
          <p:cNvSpPr txBox="1"/>
          <p:nvPr/>
        </p:nvSpPr>
        <p:spPr>
          <a:xfrm>
            <a:off x="540119" y="35482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846011">
            <a:extLst>
              <a:ext uri="{FF2B5EF4-FFF2-40B4-BE49-F238E27FC236}">
                <a16:creationId xmlns:a16="http://schemas.microsoft.com/office/drawing/2014/main" id="{852F7B86-1D3D-8E25-E684-026FEEF831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162181-4CEB-E27A-15E6-1EE51AD4E7DC}"/>
              </a:ext>
            </a:extLst>
          </p:cNvPr>
          <p:cNvSpPr txBox="1"/>
          <p:nvPr/>
        </p:nvSpPr>
        <p:spPr>
          <a:xfrm>
            <a:off x="1669308" y="20140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F87537-D775-EA09-0080-DA48A03153D3}"/>
              </a:ext>
            </a:extLst>
          </p:cNvPr>
          <p:cNvSpPr txBox="1"/>
          <p:nvPr/>
        </p:nvSpPr>
        <p:spPr>
          <a:xfrm>
            <a:off x="10562482" y="3501491"/>
            <a:ext cx="905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21d77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9FC670-0E7F-B4CB-EA69-0594A5BB0085}"/>
              </a:ext>
            </a:extLst>
          </p:cNvPr>
          <p:cNvSpPr txBox="1"/>
          <p:nvPr/>
        </p:nvSpPr>
        <p:spPr>
          <a:xfrm>
            <a:off x="11149413" y="34967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0" name="yt_shape_12680"/>
          <p:cNvSpPr txBox="1"/>
          <p:nvPr/>
        </p:nvSpPr>
        <p:spPr>
          <a:xfrm>
            <a:off x="540000" y="1141575"/>
            <a:ext cx="662841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函数图象经过第一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函数图象经过第一、三象限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B02135-0E7F-75E8-3FED-9B500F231211}"/>
              </a:ext>
            </a:extLst>
          </p:cNvPr>
          <p:cNvSpPr txBox="1"/>
          <p:nvPr/>
        </p:nvSpPr>
        <p:spPr>
          <a:xfrm>
            <a:off x="449989" y="1570257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函数图象经过第一、三象限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3015A9-6925-8B4D-67DD-BDDB9BDD7261}"/>
              </a:ext>
            </a:extLst>
          </p:cNvPr>
          <p:cNvSpPr txBox="1"/>
          <p:nvPr/>
        </p:nvSpPr>
        <p:spPr>
          <a:xfrm>
            <a:off x="449989" y="2045745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B3B225-E23C-CB74-76D8-3FB1FA32CD4A}"/>
              </a:ext>
            </a:extLst>
          </p:cNvPr>
          <p:cNvSpPr txBox="1"/>
          <p:nvPr/>
        </p:nvSpPr>
        <p:spPr>
          <a:xfrm>
            <a:off x="449989" y="2521233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FD7F8B-48A4-B98D-2288-486DB5DCA2A1}"/>
              </a:ext>
            </a:extLst>
          </p:cNvPr>
          <p:cNvSpPr txBox="1"/>
          <p:nvPr/>
        </p:nvSpPr>
        <p:spPr>
          <a:xfrm>
            <a:off x="449989" y="3472209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858E7C-58B4-C190-0578-EF76BCB46F4D}"/>
              </a:ext>
            </a:extLst>
          </p:cNvPr>
          <p:cNvSpPr txBox="1"/>
          <p:nvPr/>
        </p:nvSpPr>
        <p:spPr>
          <a:xfrm>
            <a:off x="449989" y="3947697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62DA57-928A-9D86-9BE0-E963EA0B41B9}"/>
              </a:ext>
            </a:extLst>
          </p:cNvPr>
          <p:cNvSpPr txBox="1"/>
          <p:nvPr/>
        </p:nvSpPr>
        <p:spPr>
          <a:xfrm>
            <a:off x="449989" y="4423185"/>
            <a:ext cx="2019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679"/>
          <p:cNvSpPr txBox="1"/>
          <p:nvPr/>
        </p:nvSpPr>
        <p:spPr>
          <a:xfrm>
            <a:off x="543757" y="666254"/>
            <a:ext cx="56313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84" name="yt_shape_12684"/>
              <p:cNvSpPr txBox="1"/>
              <p:nvPr/>
            </p:nvSpPr>
            <p:spPr>
              <a:xfrm>
                <a:off x="540000" y="900000"/>
                <a:ext cx="6474529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在该函数图象上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在该函数图象上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84" name="yt_shape_12684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74529" cy="2079287"/>
              </a:xfrm>
              <a:prstGeom prst="rect">
                <a:avLst/>
              </a:prstGeom>
              <a:blipFill>
                <a:blip r:embed="rId2"/>
                <a:stretch>
                  <a:fillRect l="-2919" t="-2639" r="-1883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6F0D42-C7A0-074D-848D-0A222223C41F}"/>
              </a:ext>
            </a:extLst>
          </p:cNvPr>
          <p:cNvSpPr txBox="1"/>
          <p:nvPr/>
        </p:nvSpPr>
        <p:spPr>
          <a:xfrm>
            <a:off x="449989" y="1328682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在该函数图象上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317980-E1B1-C754-7E1C-52B8722C6F43}"/>
              </a:ext>
            </a:extLst>
          </p:cNvPr>
          <p:cNvSpPr txBox="1"/>
          <p:nvPr/>
        </p:nvSpPr>
        <p:spPr>
          <a:xfrm>
            <a:off x="449989" y="1804170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4D379E-5268-562A-F917-AA578D80A9E2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2091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9F4D379E-5268-562A-F917-AA578D80A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2091436" cy="726326"/>
              </a:xfrm>
              <a:prstGeom prst="rect">
                <a:avLst/>
              </a:prstGeom>
              <a:blipFill>
                <a:blip r:embed="rId3"/>
                <a:stretch>
                  <a:fillRect l="-4665" r="-437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7" name="yt_shape_12687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忽视隐含条件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88" name="yt_shape_12688"/>
              <p:cNvSpPr txBox="1"/>
              <p:nvPr/>
            </p:nvSpPr>
            <p:spPr>
              <a:xfrm>
                <a:off x="540119" y="1389434"/>
                <a:ext cx="11492915" cy="21786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｜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sup>
                        </m:sSup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|−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8796,isEnd"/>
                  </a:rPr>
                  <a:t>且其图象经过第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2688" name="yt_shape_126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178610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846078" title="H_26.259764">
            <a:extLst>
              <a:ext uri="{FF2B5EF4-FFF2-40B4-BE49-F238E27FC236}">
                <a16:creationId xmlns:a16="http://schemas.microsoft.com/office/drawing/2014/main" id="{6D4FF8CE-3F27-6376-F74A-B697CFC216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E497A2-7BDD-D6FF-7C7F-02E56E1DEA23}"/>
              </a:ext>
            </a:extLst>
          </p:cNvPr>
          <p:cNvSpPr txBox="1"/>
          <p:nvPr/>
        </p:nvSpPr>
        <p:spPr>
          <a:xfrm>
            <a:off x="10632504" y="1533566"/>
            <a:ext cx="637285" cy="8105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3738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_⨹_1_33738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838126-B390-EE46-40EC-824EB4FCED92}"/>
              </a:ext>
            </a:extLst>
          </p:cNvPr>
          <p:cNvSpPr txBox="1"/>
          <p:nvPr/>
        </p:nvSpPr>
        <p:spPr>
          <a:xfrm>
            <a:off x="4118821" y="25509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3" name="yt_shape_126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92" name="yt_image_12692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5" name="yt_shape_12695"/>
          <p:cNvSpPr txBox="1"/>
          <p:nvPr/>
        </p:nvSpPr>
        <p:spPr>
          <a:xfrm>
            <a:off x="540000" y="1482165"/>
            <a:ext cx="98264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则它一定经过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6" name="yt_table_126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494235"/>
              </p:ext>
            </p:extLst>
          </p:nvPr>
        </p:nvGraphicFramePr>
        <p:xfrm>
          <a:off x="540056" y="1961468"/>
          <a:ext cx="6486843" cy="950976"/>
        </p:xfrm>
        <a:graphic>
          <a:graphicData uri="http://schemas.openxmlformats.org/drawingml/2006/table">
            <a:tbl>
              <a:tblPr/>
              <a:tblGrid>
                <a:gridCol w="385318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sp>
        <p:nvSpPr>
          <p:cNvPr id="12698" name="yt_shape_12698"/>
          <p:cNvSpPr txBox="1"/>
          <p:nvPr/>
        </p:nvSpPr>
        <p:spPr>
          <a:xfrm>
            <a:off x="540119" y="29630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7533"/>
              </a:rPr>
              <a:t>则该函数图象经过的象限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9" name="yt_table_126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855538"/>
              </p:ext>
            </p:extLst>
          </p:nvPr>
        </p:nvGraphicFramePr>
        <p:xfrm>
          <a:off x="540056" y="3922457"/>
          <a:ext cx="6715443" cy="950976"/>
        </p:xfrm>
        <a:graphic>
          <a:graphicData uri="http://schemas.openxmlformats.org/drawingml/2006/table">
            <a:tbl>
              <a:tblPr/>
              <a:tblGrid>
                <a:gridCol w="38531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sp>
        <p:nvSpPr>
          <p:cNvPr id="12701" name="yt_shape_12701"/>
          <p:cNvSpPr txBox="1"/>
          <p:nvPr/>
        </p:nvSpPr>
        <p:spPr>
          <a:xfrm>
            <a:off x="540119" y="492401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ee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2DE369-AB08-ECA3-34A3-25D8E1522F46}"/>
              </a:ext>
            </a:extLst>
          </p:cNvPr>
          <p:cNvSpPr txBox="1"/>
          <p:nvPr/>
        </p:nvSpPr>
        <p:spPr>
          <a:xfrm>
            <a:off x="9351101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AD866A-7305-BD2E-EEFD-1CC73224C077}"/>
              </a:ext>
            </a:extLst>
          </p:cNvPr>
          <p:cNvSpPr txBox="1"/>
          <p:nvPr/>
        </p:nvSpPr>
        <p:spPr>
          <a:xfrm>
            <a:off x="1364508" y="3391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075D55-AF8A-7E70-B57E-514DCA009204}"/>
              </a:ext>
            </a:extLst>
          </p:cNvPr>
          <p:cNvSpPr txBox="1"/>
          <p:nvPr/>
        </p:nvSpPr>
        <p:spPr>
          <a:xfrm>
            <a:off x="5560271" y="5352693"/>
            <a:ext cx="1210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1445</Words>
  <Application>Microsoft Office PowerPoint</Application>
  <PresentationFormat>宽屏</PresentationFormat>
  <Paragraphs>160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,isEnd</vt:lpstr>
      <vt:lpstr>_⨹_1_21d77</vt:lpstr>
      <vt:lpstr>_⨹_1_33738</vt:lpstr>
      <vt:lpstr>_⨹_1_6462a,isEnd</vt:lpstr>
      <vt:lpstr>_⨹_1_6cee9,isEnd</vt:lpstr>
      <vt:lpstr>_⨹_1_9e3ad</vt:lpstr>
      <vt:lpstr>_⨹_1_e2edb,isEnd</vt:lpstr>
      <vt:lpstr>_⨹_11_45e3b</vt:lpstr>
      <vt:lpstr>_⨹_11_67533</vt:lpstr>
      <vt:lpstr>_⨹_2_889ab</vt:lpstr>
      <vt:lpstr>_⨹_2_b29e8</vt:lpstr>
      <vt:lpstr>_⨹_2_f6659</vt:lpstr>
      <vt:lpstr>_⨹_3_6d4e4,isEnd</vt:lpstr>
      <vt:lpstr>_⨹_4_489c1,isEnd</vt:lpstr>
      <vt:lpstr>_⨹_4_6dc5e,isEnd</vt:lpstr>
      <vt:lpstr>_⨹_4_bbba5</vt:lpstr>
      <vt:lpstr>_⨹_7_08796,isEnd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2024-05-22T06:53:09Z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