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09" r:id="rId5"/>
    <p:sldId id="311" r:id="rId6"/>
    <p:sldId id="313" r:id="rId7"/>
    <p:sldId id="314" r:id="rId8"/>
    <p:sldId id="315" r:id="rId9"/>
    <p:sldId id="322" r:id="rId10"/>
    <p:sldId id="324" r:id="rId11"/>
    <p:sldId id="325" r:id="rId12"/>
    <p:sldId id="326" r:id="rId13"/>
    <p:sldId id="327" r:id="rId14"/>
    <p:sldId id="332" r:id="rId15"/>
    <p:sldId id="329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54" name="yt_image_1485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8022" y="900000"/>
            <a:ext cx="2775954" cy="719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56" name="yt_image_1485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05" y="1822519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4858"/>
          <p:cNvSpPr txBox="1"/>
          <p:nvPr/>
        </p:nvSpPr>
        <p:spPr>
          <a:xfrm>
            <a:off x="540000" y="2294879"/>
            <a:ext cx="484748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同位角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两直线平行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内错角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两直线平行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同旁内角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两直线平行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513532-1AD9-2761-3E5B-24C7F4AB6787}"/>
              </a:ext>
            </a:extLst>
          </p:cNvPr>
          <p:cNvSpPr txBox="1"/>
          <p:nvPr/>
        </p:nvSpPr>
        <p:spPr>
          <a:xfrm>
            <a:off x="2050189" y="224807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A005FE1-E34A-749E-474D-B88DD28A87F4}"/>
              </a:ext>
            </a:extLst>
          </p:cNvPr>
          <p:cNvSpPr txBox="1"/>
          <p:nvPr/>
        </p:nvSpPr>
        <p:spPr>
          <a:xfrm>
            <a:off x="2050189" y="272356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86C083-4891-DA08-47BE-6888955B1FF2}"/>
              </a:ext>
            </a:extLst>
          </p:cNvPr>
          <p:cNvSpPr txBox="1"/>
          <p:nvPr/>
        </p:nvSpPr>
        <p:spPr>
          <a:xfrm>
            <a:off x="2354989" y="319904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9" name="yt_shape_14929"/>
          <p:cNvSpPr txBox="1"/>
          <p:nvPr/>
        </p:nvSpPr>
        <p:spPr>
          <a:xfrm>
            <a:off x="540000" y="900000"/>
            <a:ext cx="73096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一题多设问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由已知条件填写结论和理由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933" name="yt_shape_14933"/>
          <p:cNvSpPr txBox="1"/>
          <p:nvPr/>
        </p:nvSpPr>
        <p:spPr>
          <a:xfrm>
            <a:off x="540000" y="98072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930" name="yt_shape_14930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0416" y="1114257"/>
            <a:ext cx="2069116" cy="1854468"/>
            <a:chOff x="0" y="0"/>
            <a:chExt cx="2069116" cy="1854468"/>
          </a:xfrm>
        </p:grpSpPr>
        <p:pic>
          <p:nvPicPr>
            <p:cNvPr id="2" name="yt_image_1493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69116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32" name="yt_shape_14932"/>
            <p:cNvSpPr txBox="1"/>
            <p:nvPr/>
          </p:nvSpPr>
          <p:spPr>
            <a:xfrm>
              <a:off x="501277" y="14944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sp>
        <p:nvSpPr>
          <p:cNvPr id="14934" name="yt_shape_14934"/>
          <p:cNvSpPr txBox="1"/>
          <p:nvPr/>
        </p:nvSpPr>
        <p:spPr>
          <a:xfrm>
            <a:off x="540000" y="1390012"/>
            <a:ext cx="26770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①∵∠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4935" name="yt_shape_14935"/>
          <p:cNvSpPr txBox="1"/>
          <p:nvPr/>
        </p:nvSpPr>
        <p:spPr>
          <a:xfrm>
            <a:off x="540000" y="1869315"/>
            <a:ext cx="77665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</p:txBody>
      </p:sp>
      <p:sp>
        <p:nvSpPr>
          <p:cNvPr id="14936" name="yt_shape_14936"/>
          <p:cNvSpPr txBox="1"/>
          <p:nvPr/>
        </p:nvSpPr>
        <p:spPr>
          <a:xfrm>
            <a:off x="540000" y="2348618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②∵∠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4937" name="yt_shape_14937"/>
          <p:cNvSpPr txBox="1"/>
          <p:nvPr/>
        </p:nvSpPr>
        <p:spPr>
          <a:xfrm>
            <a:off x="540000" y="2827921"/>
            <a:ext cx="77665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2F094E-A5C1-CD75-1E4E-07616F8D1484}"/>
              </a:ext>
            </a:extLst>
          </p:cNvPr>
          <p:cNvSpPr txBox="1"/>
          <p:nvPr/>
        </p:nvSpPr>
        <p:spPr>
          <a:xfrm>
            <a:off x="1913664" y="1822509"/>
            <a:ext cx="921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8ED990-8445-689C-04F7-6B1C70C5F880}"/>
              </a:ext>
            </a:extLst>
          </p:cNvPr>
          <p:cNvSpPr txBox="1"/>
          <p:nvPr/>
        </p:nvSpPr>
        <p:spPr>
          <a:xfrm>
            <a:off x="3569427" y="1822509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同位角相等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2B900E-D089-2C47-1363-ADB553DC4209}"/>
              </a:ext>
            </a:extLst>
          </p:cNvPr>
          <p:cNvSpPr txBox="1"/>
          <p:nvPr/>
        </p:nvSpPr>
        <p:spPr>
          <a:xfrm>
            <a:off x="1878739" y="2781115"/>
            <a:ext cx="956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370022-FC11-B604-2E55-59C51D5131F6}"/>
              </a:ext>
            </a:extLst>
          </p:cNvPr>
          <p:cNvSpPr txBox="1"/>
          <p:nvPr/>
        </p:nvSpPr>
        <p:spPr>
          <a:xfrm>
            <a:off x="3569427" y="2781115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4938"/>
          <p:cNvSpPr txBox="1"/>
          <p:nvPr/>
        </p:nvSpPr>
        <p:spPr>
          <a:xfrm>
            <a:off x="543428" y="3217756"/>
            <a:ext cx="8535991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③∵∠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④∵∠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⑤∵∠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4B3380C-D6EB-52C2-E4ED-567BD6ED470C}"/>
              </a:ext>
            </a:extLst>
          </p:cNvPr>
          <p:cNvSpPr txBox="1"/>
          <p:nvPr/>
        </p:nvSpPr>
        <p:spPr>
          <a:xfrm>
            <a:off x="1110642" y="3646438"/>
            <a:ext cx="93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BCB05B9-CABB-CF12-FE99-283EC6E8FACE}"/>
              </a:ext>
            </a:extLst>
          </p:cNvPr>
          <p:cNvSpPr txBox="1"/>
          <p:nvPr/>
        </p:nvSpPr>
        <p:spPr>
          <a:xfrm>
            <a:off x="2526692" y="3646438"/>
            <a:ext cx="92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C43AA80-F36B-58EC-8D13-CB0B5C3F9FD3}"/>
              </a:ext>
            </a:extLst>
          </p:cNvPr>
          <p:cNvSpPr txBox="1"/>
          <p:nvPr/>
        </p:nvSpPr>
        <p:spPr>
          <a:xfrm>
            <a:off x="4182455" y="3646438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91EEBA7-ECF1-6BB5-E29F-A7FA62F352C0}"/>
              </a:ext>
            </a:extLst>
          </p:cNvPr>
          <p:cNvSpPr txBox="1"/>
          <p:nvPr/>
        </p:nvSpPr>
        <p:spPr>
          <a:xfrm>
            <a:off x="1110642" y="4597414"/>
            <a:ext cx="90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8101FEB-4C18-01DC-0786-9D6AEC289C4E}"/>
              </a:ext>
            </a:extLst>
          </p:cNvPr>
          <p:cNvSpPr txBox="1"/>
          <p:nvPr/>
        </p:nvSpPr>
        <p:spPr>
          <a:xfrm>
            <a:off x="2491767" y="4597414"/>
            <a:ext cx="956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22C0813-903B-5C6E-1664-AC266BF64DAB}"/>
              </a:ext>
            </a:extLst>
          </p:cNvPr>
          <p:cNvSpPr txBox="1"/>
          <p:nvPr/>
        </p:nvSpPr>
        <p:spPr>
          <a:xfrm>
            <a:off x="4182455" y="4597414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F985159-E888-E44F-AD33-F43283FE9139}"/>
              </a:ext>
            </a:extLst>
          </p:cNvPr>
          <p:cNvSpPr txBox="1"/>
          <p:nvPr/>
        </p:nvSpPr>
        <p:spPr>
          <a:xfrm>
            <a:off x="1110642" y="5548390"/>
            <a:ext cx="90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256CF41-E317-16F2-D053-04BBA8A5EFD0}"/>
              </a:ext>
            </a:extLst>
          </p:cNvPr>
          <p:cNvSpPr txBox="1"/>
          <p:nvPr/>
        </p:nvSpPr>
        <p:spPr>
          <a:xfrm>
            <a:off x="2491767" y="5548390"/>
            <a:ext cx="956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022D10A-E0A2-8E15-4CDD-0C12C8ABC8ED}"/>
              </a:ext>
            </a:extLst>
          </p:cNvPr>
          <p:cNvSpPr txBox="1"/>
          <p:nvPr/>
        </p:nvSpPr>
        <p:spPr>
          <a:xfrm>
            <a:off x="4182455" y="5548390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同旁内角互补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4" name="yt_shape_14944"/>
          <p:cNvSpPr txBox="1"/>
          <p:nvPr/>
        </p:nvSpPr>
        <p:spPr>
          <a:xfrm>
            <a:off x="540000" y="900000"/>
            <a:ext cx="8620950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垂直定义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同位角相等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947" name="yt_image_14947" title="H_99.2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6679" y="2010970"/>
            <a:ext cx="1805320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49" name="yt_shape_14949"/>
          <p:cNvSpPr txBox="1"/>
          <p:nvPr/>
        </p:nvSpPr>
        <p:spPr>
          <a:xfrm>
            <a:off x="540000" y="3930256"/>
            <a:ext cx="636392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已证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等角的余角相等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同位角相等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D1F64B0-2B13-00E1-2FFF-34D9BE2E40B4}"/>
              </a:ext>
            </a:extLst>
          </p:cNvPr>
          <p:cNvSpPr txBox="1"/>
          <p:nvPr/>
        </p:nvSpPr>
        <p:spPr>
          <a:xfrm>
            <a:off x="449989" y="1804170"/>
            <a:ext cx="348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CCDBB8-2356-D159-2ED3-C2A1E430C61C}"/>
              </a:ext>
            </a:extLst>
          </p:cNvPr>
          <p:cNvSpPr txBox="1"/>
          <p:nvPr/>
        </p:nvSpPr>
        <p:spPr>
          <a:xfrm>
            <a:off x="497614" y="2279658"/>
            <a:ext cx="179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F9D4DD-A1E0-2ECA-14C2-C540FF21A813}"/>
              </a:ext>
            </a:extLst>
          </p:cNvPr>
          <p:cNvSpPr txBox="1"/>
          <p:nvPr/>
        </p:nvSpPr>
        <p:spPr>
          <a:xfrm>
            <a:off x="449989" y="2755146"/>
            <a:ext cx="592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垂直定义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DEB7C5-A19F-9077-09FD-165ADE7A8531}"/>
              </a:ext>
            </a:extLst>
          </p:cNvPr>
          <p:cNvSpPr txBox="1"/>
          <p:nvPr/>
        </p:nvSpPr>
        <p:spPr>
          <a:xfrm>
            <a:off x="449989" y="3230634"/>
            <a:ext cx="5872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同位角相等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AE8A352-24D5-4647-2DED-499AFAFFC52C}"/>
              </a:ext>
            </a:extLst>
          </p:cNvPr>
          <p:cNvSpPr txBox="1"/>
          <p:nvPr/>
        </p:nvSpPr>
        <p:spPr>
          <a:xfrm>
            <a:off x="449989" y="4358938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已知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5AF8532-22B8-4960-C6DC-72BA7F014A35}"/>
              </a:ext>
            </a:extLst>
          </p:cNvPr>
          <p:cNvSpPr txBox="1"/>
          <p:nvPr/>
        </p:nvSpPr>
        <p:spPr>
          <a:xfrm>
            <a:off x="449989" y="4834426"/>
            <a:ext cx="648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已证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FF9A1FF-4935-3F0D-83B5-8C7BA670C701}"/>
              </a:ext>
            </a:extLst>
          </p:cNvPr>
          <p:cNvSpPr txBox="1"/>
          <p:nvPr/>
        </p:nvSpPr>
        <p:spPr>
          <a:xfrm>
            <a:off x="449989" y="5309914"/>
            <a:ext cx="587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等角的余角相等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CF83E91-4E64-C95B-18C3-E5D8924EDAB7}"/>
              </a:ext>
            </a:extLst>
          </p:cNvPr>
          <p:cNvSpPr txBox="1"/>
          <p:nvPr/>
        </p:nvSpPr>
        <p:spPr>
          <a:xfrm>
            <a:off x="449989" y="5785402"/>
            <a:ext cx="5890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同位角相等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4" name="yt_shape_1495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953" name="yt_image_14953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56" name="yt_shape_14956"/>
          <p:cNvSpPr txBox="1"/>
          <p:nvPr/>
        </p:nvSpPr>
        <p:spPr>
          <a:xfrm>
            <a:off x="540119" y="148216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台球运动中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母球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击中桌边点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d3ad"/>
              </a:rPr>
              <a:t>经桌边反弹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后击中相邻的另一桌边的点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第二次反弹到点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87cfc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959" name="yt_image_14959" title="H_134.7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6320" y="3560719"/>
            <a:ext cx="2827225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236130F-4284-6FBD-0D27-1D919C538738}"/>
              </a:ext>
            </a:extLst>
          </p:cNvPr>
          <p:cNvSpPr txBox="1"/>
          <p:nvPr/>
        </p:nvSpPr>
        <p:spPr>
          <a:xfrm>
            <a:off x="450108" y="2861823"/>
            <a:ext cx="1044314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87cfc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993DA1-F42B-5465-3E87-7BC3D2BD921F}"/>
              </a:ext>
            </a:extLst>
          </p:cNvPr>
          <p:cNvSpPr txBox="1"/>
          <p:nvPr/>
        </p:nvSpPr>
        <p:spPr>
          <a:xfrm>
            <a:off x="450108" y="3337311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C0066E-1EB0-84D7-C54A-1AA9A60484DE}"/>
              </a:ext>
            </a:extLst>
          </p:cNvPr>
          <p:cNvSpPr txBox="1"/>
          <p:nvPr/>
        </p:nvSpPr>
        <p:spPr>
          <a:xfrm>
            <a:off x="450108" y="3812799"/>
            <a:ext cx="550633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1" name="yt_shape_14961"/>
          <p:cNvSpPr txBox="1"/>
          <p:nvPr/>
        </p:nvSpPr>
        <p:spPr>
          <a:xfrm>
            <a:off x="540000" y="900000"/>
            <a:ext cx="7975325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母球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经过的路线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一定平行吗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963" name="yt_image_14963" title="H_134.7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24774" y="1531667"/>
            <a:ext cx="2827225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798D9B-0EE4-C4DC-8B9E-DA8142AE7150}"/>
              </a:ext>
            </a:extLst>
          </p:cNvPr>
          <p:cNvSpPr txBox="1"/>
          <p:nvPr/>
        </p:nvSpPr>
        <p:spPr>
          <a:xfrm>
            <a:off x="449989" y="1328682"/>
            <a:ext cx="45968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968A95-0F62-5A5A-555F-B14D9A255AC0}"/>
              </a:ext>
            </a:extLst>
          </p:cNvPr>
          <p:cNvSpPr txBox="1"/>
          <p:nvPr/>
        </p:nvSpPr>
        <p:spPr>
          <a:xfrm>
            <a:off x="449989" y="1804170"/>
            <a:ext cx="300463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E94DE2-69BB-C84A-57E9-D5648BF2AFD7}"/>
              </a:ext>
            </a:extLst>
          </p:cNvPr>
          <p:cNvSpPr txBox="1"/>
          <p:nvPr/>
        </p:nvSpPr>
        <p:spPr>
          <a:xfrm>
            <a:off x="449989" y="2279658"/>
            <a:ext cx="49893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5669A8-C76A-DB1D-FEED-888A1B7F61BD}"/>
              </a:ext>
            </a:extLst>
          </p:cNvPr>
          <p:cNvSpPr txBox="1"/>
          <p:nvPr/>
        </p:nvSpPr>
        <p:spPr>
          <a:xfrm>
            <a:off x="449989" y="2755146"/>
            <a:ext cx="411270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73C64BA-738B-C2FB-A30B-BA48910F7925}"/>
              </a:ext>
            </a:extLst>
          </p:cNvPr>
          <p:cNvSpPr txBox="1"/>
          <p:nvPr/>
        </p:nvSpPr>
        <p:spPr>
          <a:xfrm>
            <a:off x="449989" y="3230634"/>
            <a:ext cx="477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A8C66B9-65DC-90CE-0507-071C94142D5B}"/>
              </a:ext>
            </a:extLst>
          </p:cNvPr>
          <p:cNvSpPr txBox="1"/>
          <p:nvPr/>
        </p:nvSpPr>
        <p:spPr>
          <a:xfrm>
            <a:off x="449989" y="3706122"/>
            <a:ext cx="392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B55E2B3-403C-6758-CDAA-F78117ADBD99}"/>
              </a:ext>
            </a:extLst>
          </p:cNvPr>
          <p:cNvSpPr txBox="1"/>
          <p:nvPr/>
        </p:nvSpPr>
        <p:spPr>
          <a:xfrm>
            <a:off x="449989" y="4181610"/>
            <a:ext cx="70352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0C70352-F0EC-3AB2-12EC-3E4FEC49F241}"/>
              </a:ext>
            </a:extLst>
          </p:cNvPr>
          <p:cNvSpPr txBox="1"/>
          <p:nvPr/>
        </p:nvSpPr>
        <p:spPr>
          <a:xfrm>
            <a:off x="449989" y="4657098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7E9F3D2-61A1-46EF-0F3F-1E70F230E054}"/>
              </a:ext>
            </a:extLst>
          </p:cNvPr>
          <p:cNvSpPr txBox="1"/>
          <p:nvPr/>
        </p:nvSpPr>
        <p:spPr>
          <a:xfrm>
            <a:off x="449989" y="5132586"/>
            <a:ext cx="192989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6" name="yt_shape_14966"/>
          <p:cNvSpPr txBox="1"/>
          <p:nvPr/>
        </p:nvSpPr>
        <p:spPr>
          <a:xfrm>
            <a:off x="540000" y="900000"/>
            <a:ext cx="5470152" cy="10715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50" b="0" i="0" u="none" spc="-5950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  <a:r>
              <a:rPr lang="en-US" altLang="zh-CN" sz="5950" b="0" i="0" u="none" spc="41168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</a:p>
        </p:txBody>
      </p:sp>
      <p:pic>
        <p:nvPicPr>
          <p:cNvPr id="14965" name="yt_image_1496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5414423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68" name="yt_shape_14968"/>
          <p:cNvSpPr txBox="1"/>
          <p:nvPr/>
        </p:nvSpPr>
        <p:spPr>
          <a:xfrm>
            <a:off x="540119" y="2140388"/>
            <a:ext cx="11492915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利用同位角、内错角、同旁内角的关系证明两条直线平行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11562"/>
              </a:rPr>
              <a:t>必须分清是哪两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条直线被截形成的同位角、内错角、同旁内角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从而得到被截的两条直线平行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2" name="yt_shape_14862"/>
          <p:cNvSpPr txBox="1"/>
          <p:nvPr/>
        </p:nvSpPr>
        <p:spPr>
          <a:xfrm>
            <a:off x="5325513" y="27477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4861" name="yt_image_14861" title="H_31.0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513" y="31616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64" name="yt_shape_14864"/>
          <p:cNvSpPr txBox="1"/>
          <p:nvPr/>
        </p:nvSpPr>
        <p:spPr>
          <a:xfrm>
            <a:off x="540120" y="76119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条射线构成的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4682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找出图中的平行线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865" name="yt_image_14865" title="H_105.3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304" y="1675456"/>
            <a:ext cx="2420141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67" name="yt_shape_14867"/>
          <p:cNvSpPr txBox="1"/>
          <p:nvPr/>
        </p:nvSpPr>
        <p:spPr>
          <a:xfrm>
            <a:off x="540000" y="1651642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</p:txBody>
      </p:sp>
      <p:sp>
        <p:nvSpPr>
          <p:cNvPr id="7" name="yt_shape_14868"/>
          <p:cNvSpPr txBox="1"/>
          <p:nvPr/>
        </p:nvSpPr>
        <p:spPr>
          <a:xfrm>
            <a:off x="540000" y="2080157"/>
            <a:ext cx="11492915" cy="47332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同位角相等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同旁内角互补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判定两直线平行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主要是指出图形中两条直线被第三条直线所截的角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10a4"/>
              </a:rPr>
              <a:t>观察是否有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同位角相等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内错角相等或同旁内角互补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8" name="yt_shape_1487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877" name="yt_image_14877" title="H_41.85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80" name="yt_shape_14880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平行线的判定</a:t>
            </a:r>
          </a:p>
        </p:txBody>
      </p:sp>
      <p:sp>
        <p:nvSpPr>
          <p:cNvPr id="14881" name="yt_shape_14881"/>
          <p:cNvSpPr txBox="1"/>
          <p:nvPr/>
        </p:nvSpPr>
        <p:spPr>
          <a:xfrm>
            <a:off x="540120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为保证两条铁轨平行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4778a"/>
              </a:rPr>
              <a:t>添加的下列条件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83" name="yt_table_1488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500991"/>
              </p:ext>
            </p:extLst>
          </p:nvPr>
        </p:nvGraphicFramePr>
        <p:xfrm>
          <a:off x="540056" y="4532024"/>
          <a:ext cx="6809423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683"/>
                    </a:ext>
                  </a:extLst>
                </a:gridCol>
                <a:gridCol w="3395980">
                  <a:extLst>
                    <a:ext uri="{9D8B030D-6E8A-4147-A177-3AD203B41FA5}">
                      <a16:colId xmlns:a16="http://schemas.microsoft.com/office/drawing/2014/main" val="106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8"/>
                  </a:ext>
                </a:extLst>
              </a:tr>
            </a:tbl>
          </a:graphicData>
        </a:graphic>
      </p:graphicFrame>
      <p:pic>
        <p:nvPicPr>
          <p:cNvPr id="14882" name="yt_image_14882_skip" title="H_126.0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00141" y="2931034"/>
            <a:ext cx="3590060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4133719" title="H_26.259764">
            <a:extLst>
              <a:ext uri="{FF2B5EF4-FFF2-40B4-BE49-F238E27FC236}">
                <a16:creationId xmlns:a16="http://schemas.microsoft.com/office/drawing/2014/main" id="{F1E0292A-B795-429B-A5FC-B9B3943E75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7326C46-7B44-A504-5790-CFFC7938D890}"/>
              </a:ext>
            </a:extLst>
          </p:cNvPr>
          <p:cNvSpPr txBox="1"/>
          <p:nvPr/>
        </p:nvSpPr>
        <p:spPr>
          <a:xfrm>
            <a:off x="2888509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5" name="yt_shape_14885"/>
          <p:cNvSpPr txBox="1"/>
          <p:nvPr/>
        </p:nvSpPr>
        <p:spPr>
          <a:xfrm>
            <a:off x="540000" y="900000"/>
            <a:ext cx="107657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下列条件不能判断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89" name="yt_table_1488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981388"/>
              </p:ext>
            </p:extLst>
          </p:nvPr>
        </p:nvGraphicFramePr>
        <p:xfrm>
          <a:off x="540056" y="1379303"/>
          <a:ext cx="65805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678"/>
                    </a:ext>
                  </a:extLst>
                </a:gridCol>
                <a:gridCol w="3395663">
                  <a:extLst>
                    <a:ext uri="{9D8B030D-6E8A-4147-A177-3AD203B41FA5}">
                      <a16:colId xmlns:a16="http://schemas.microsoft.com/office/drawing/2014/main" val="106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0"/>
                  </a:ext>
                </a:extLst>
              </a:tr>
            </a:tbl>
          </a:graphicData>
        </a:graphic>
      </p:graphicFrame>
      <p:grpSp>
        <p:nvGrpSpPr>
          <p:cNvPr id="14886" name="yt_shape_14886_skip" title="H_166.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04353" y="1379303"/>
            <a:ext cx="1845536" cy="2118501"/>
            <a:chOff x="0" y="0"/>
            <a:chExt cx="1845536" cy="2118501"/>
          </a:xfrm>
        </p:grpSpPr>
        <p:pic>
          <p:nvPicPr>
            <p:cNvPr id="3" name="yt_image_1488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45536" cy="17225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88" name="yt_shape_14888"/>
            <p:cNvSpPr txBox="1"/>
            <p:nvPr/>
          </p:nvSpPr>
          <p:spPr>
            <a:xfrm>
              <a:off x="389487" y="175850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14891" name="yt_shape_14891"/>
          <p:cNvSpPr txBox="1"/>
          <p:nvPr/>
        </p:nvSpPr>
        <p:spPr>
          <a:xfrm>
            <a:off x="540000" y="3548125"/>
            <a:ext cx="75244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下列选项中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哪个不可以得到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95" name="yt_table_1489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651482"/>
              </p:ext>
            </p:extLst>
          </p:nvPr>
        </p:nvGraphicFramePr>
        <p:xfrm>
          <a:off x="540056" y="4027428"/>
          <a:ext cx="65805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680"/>
                    </a:ext>
                  </a:extLst>
                </a:gridCol>
                <a:gridCol w="3395663">
                  <a:extLst>
                    <a:ext uri="{9D8B030D-6E8A-4147-A177-3AD203B41FA5}">
                      <a16:colId xmlns:a16="http://schemas.microsoft.com/office/drawing/2014/main" val="106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2"/>
                  </a:ext>
                </a:extLst>
              </a:tr>
            </a:tbl>
          </a:graphicData>
        </a:graphic>
      </p:graphicFrame>
      <p:grpSp>
        <p:nvGrpSpPr>
          <p:cNvPr id="14892" name="yt_shape_14892_skip" title="H_169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26800" y="4027428"/>
            <a:ext cx="1823085" cy="2156220"/>
            <a:chOff x="0" y="0"/>
            <a:chExt cx="1823085" cy="2156220"/>
          </a:xfrm>
        </p:grpSpPr>
        <p:pic>
          <p:nvPicPr>
            <p:cNvPr id="2" name="yt_image_1489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23085" cy="1760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94" name="yt_shape_14894"/>
            <p:cNvSpPr txBox="1"/>
            <p:nvPr/>
          </p:nvSpPr>
          <p:spPr>
            <a:xfrm>
              <a:off x="378261" y="17962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81C49B7E-1D00-29ED-9D14-DAB2BACBA1EE}"/>
              </a:ext>
            </a:extLst>
          </p:cNvPr>
          <p:cNvSpPr txBox="1"/>
          <p:nvPr/>
        </p:nvSpPr>
        <p:spPr>
          <a:xfrm>
            <a:off x="10281376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C585C5-6C55-D87F-9E6E-7F5B89291AF1}"/>
              </a:ext>
            </a:extLst>
          </p:cNvPr>
          <p:cNvSpPr txBox="1"/>
          <p:nvPr/>
        </p:nvSpPr>
        <p:spPr>
          <a:xfrm>
            <a:off x="7088914" y="350131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7" name="yt_shape_14897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用直尺和三角尺作直线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从图中可知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5bc2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的位置关系为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得到这个结论的理由是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901" name="yt_shape_14901"/>
          <p:cNvSpPr txBox="1"/>
          <p:nvPr/>
        </p:nvSpPr>
        <p:spPr>
          <a:xfrm>
            <a:off x="540000" y="386245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898" name="yt_shape_14898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58855" y="1995319"/>
            <a:ext cx="2274289" cy="1816749"/>
            <a:chOff x="0" y="0"/>
            <a:chExt cx="2274289" cy="1816749"/>
          </a:xfrm>
        </p:grpSpPr>
        <p:pic>
          <p:nvPicPr>
            <p:cNvPr id="2" name="yt_image_1489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74289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00" name="yt_shape_14900"/>
            <p:cNvSpPr txBox="1"/>
            <p:nvPr/>
          </p:nvSpPr>
          <p:spPr>
            <a:xfrm>
              <a:off x="603863" y="14567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E02F4A2-5C63-61AA-CC3D-BB37321DF1CC}"/>
              </a:ext>
            </a:extLst>
          </p:cNvPr>
          <p:cNvSpPr txBox="1"/>
          <p:nvPr/>
        </p:nvSpPr>
        <p:spPr>
          <a:xfrm>
            <a:off x="2583708" y="1328682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4708EB-14C3-2407-EC2F-2898A508E83F}"/>
              </a:ext>
            </a:extLst>
          </p:cNvPr>
          <p:cNvSpPr txBox="1"/>
          <p:nvPr/>
        </p:nvSpPr>
        <p:spPr>
          <a:xfrm>
            <a:off x="7155707" y="1328682"/>
            <a:ext cx="3837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同位角相等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2" name="yt_shape_14902"/>
          <p:cNvSpPr txBox="1"/>
          <p:nvPr/>
        </p:nvSpPr>
        <p:spPr>
          <a:xfrm>
            <a:off x="540000" y="900000"/>
            <a:ext cx="98761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903" name="yt_image_14903" title="H_87.6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6391" y="1531667"/>
            <a:ext cx="2079217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05" name="yt_shape_14905"/>
          <p:cNvSpPr txBox="1"/>
          <p:nvPr/>
        </p:nvSpPr>
        <p:spPr>
          <a:xfrm>
            <a:off x="540000" y="2695491"/>
            <a:ext cx="732892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角平分线的定义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等量代换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内错角相等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E4E7C4-BE2B-CE81-02D3-DA19A58EFD3A}"/>
              </a:ext>
            </a:extLst>
          </p:cNvPr>
          <p:cNvSpPr txBox="1"/>
          <p:nvPr/>
        </p:nvSpPr>
        <p:spPr>
          <a:xfrm>
            <a:off x="449989" y="2648685"/>
            <a:ext cx="3807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0B1524-1E51-D5B2-E3FB-70EB1ECCE001}"/>
              </a:ext>
            </a:extLst>
          </p:cNvPr>
          <p:cNvSpPr txBox="1"/>
          <p:nvPr/>
        </p:nvSpPr>
        <p:spPr>
          <a:xfrm>
            <a:off x="449989" y="3124173"/>
            <a:ext cx="5304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角平分线的定义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33BEB6-C7CA-ABEB-91BD-2AF1F5D5C6DB}"/>
              </a:ext>
            </a:extLst>
          </p:cNvPr>
          <p:cNvSpPr txBox="1"/>
          <p:nvPr/>
        </p:nvSpPr>
        <p:spPr>
          <a:xfrm>
            <a:off x="449989" y="3599661"/>
            <a:ext cx="7438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已知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等量代换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F41E4C-F1E1-736E-F394-5A65BFCFA0BA}"/>
              </a:ext>
            </a:extLst>
          </p:cNvPr>
          <p:cNvSpPr txBox="1"/>
          <p:nvPr/>
        </p:nvSpPr>
        <p:spPr>
          <a:xfrm>
            <a:off x="449989" y="4075149"/>
            <a:ext cx="5890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6" name="yt_shape_14906"/>
          <p:cNvSpPr txBox="1"/>
          <p:nvPr/>
        </p:nvSpPr>
        <p:spPr>
          <a:xfrm>
            <a:off x="540000" y="900000"/>
            <a:ext cx="827630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不能准确识别截线和被截线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从而误判两直线平行</a:t>
            </a:r>
          </a:p>
        </p:txBody>
      </p:sp>
      <p:sp>
        <p:nvSpPr>
          <p:cNvPr id="14907" name="yt_shape_14907"/>
          <p:cNvSpPr txBox="1"/>
          <p:nvPr/>
        </p:nvSpPr>
        <p:spPr>
          <a:xfrm>
            <a:off x="540000" y="1389434"/>
            <a:ext cx="69201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下列推理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①∵∠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908" name="yt_shape_14908"/>
          <p:cNvSpPr txBox="1"/>
          <p:nvPr/>
        </p:nvSpPr>
        <p:spPr>
          <a:xfrm>
            <a:off x="540000" y="1868737"/>
            <a:ext cx="40732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②∵∠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909" name="yt_shape_14909"/>
          <p:cNvSpPr txBox="1"/>
          <p:nvPr/>
        </p:nvSpPr>
        <p:spPr>
          <a:xfrm>
            <a:off x="540000" y="2348040"/>
            <a:ext cx="62661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③∵∠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910" name="yt_shape_14910"/>
          <p:cNvSpPr txBox="1"/>
          <p:nvPr/>
        </p:nvSpPr>
        <p:spPr>
          <a:xfrm>
            <a:off x="540000" y="2827343"/>
            <a:ext cx="104531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④∵∠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914" name="yt_shape_14914"/>
          <p:cNvSpPr txBox="1"/>
          <p:nvPr/>
        </p:nvSpPr>
        <p:spPr>
          <a:xfrm>
            <a:off x="540000" y="476239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911" name="yt_shape_14911" title="H_110.6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73834" y="3306646"/>
            <a:ext cx="2244330" cy="1405269"/>
            <a:chOff x="0" y="0"/>
            <a:chExt cx="2244330" cy="1405269"/>
          </a:xfrm>
        </p:grpSpPr>
        <p:pic>
          <p:nvPicPr>
            <p:cNvPr id="2" name="yt_image_1491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44330" cy="1009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13" name="yt_shape_14913"/>
            <p:cNvSpPr txBox="1"/>
            <p:nvPr/>
          </p:nvSpPr>
          <p:spPr>
            <a:xfrm>
              <a:off x="588884" y="104526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6044133808">
            <a:extLst>
              <a:ext uri="{FF2B5EF4-FFF2-40B4-BE49-F238E27FC236}">
                <a16:creationId xmlns:a16="http://schemas.microsoft.com/office/drawing/2014/main" id="{C0E28524-D865-139E-E2D8-66D70638DE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CA6303A-6699-D593-438F-C6A7C8ECD2BB}"/>
              </a:ext>
            </a:extLst>
          </p:cNvPr>
          <p:cNvSpPr txBox="1"/>
          <p:nvPr/>
        </p:nvSpPr>
        <p:spPr>
          <a:xfrm>
            <a:off x="8516076" y="2780537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6" name="yt_shape_1491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915" name="yt_image_14915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18" name="yt_shape_14918"/>
          <p:cNvSpPr txBox="1"/>
          <p:nvPr/>
        </p:nvSpPr>
        <p:spPr>
          <a:xfrm>
            <a:off x="540000" y="1482165"/>
            <a:ext cx="74331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下列条件中不能判定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22" name="yt_table_1492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526902"/>
              </p:ext>
            </p:extLst>
          </p:nvPr>
        </p:nvGraphicFramePr>
        <p:xfrm>
          <a:off x="540056" y="1961468"/>
          <a:ext cx="4448175" cy="1901952"/>
        </p:xfrm>
        <a:graphic>
          <a:graphicData uri="http://schemas.openxmlformats.org/drawingml/2006/table">
            <a:tbl>
              <a:tblPr/>
              <a:tblGrid>
                <a:gridCol w="4448175">
                  <a:extLst>
                    <a:ext uri="{9D8B030D-6E8A-4147-A177-3AD203B41FA5}">
                      <a16:colId xmlns:a16="http://schemas.microsoft.com/office/drawing/2014/main" val="106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6"/>
                  </a:ext>
                </a:extLst>
              </a:tr>
            </a:tbl>
          </a:graphicData>
        </a:graphic>
      </p:graphicFrame>
      <p:grpSp>
        <p:nvGrpSpPr>
          <p:cNvPr id="14919" name="yt_shape_14919_skip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82338" y="1961468"/>
            <a:ext cx="2067600" cy="1668159"/>
            <a:chOff x="0" y="0"/>
            <a:chExt cx="2067600" cy="1668159"/>
          </a:xfrm>
        </p:grpSpPr>
        <p:pic>
          <p:nvPicPr>
            <p:cNvPr id="2" name="yt_image_1491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67600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21" name="yt_shape_14921"/>
            <p:cNvSpPr txBox="1"/>
            <p:nvPr/>
          </p:nvSpPr>
          <p:spPr>
            <a:xfrm>
              <a:off x="500519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1B69012-9167-9F9B-B701-46F57905BD7B}"/>
              </a:ext>
            </a:extLst>
          </p:cNvPr>
          <p:cNvSpPr txBox="1"/>
          <p:nvPr/>
        </p:nvSpPr>
        <p:spPr>
          <a:xfrm>
            <a:off x="6998426" y="14353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4" name="yt_shape_14924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将一副三角板如图摆放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928" name="yt_shape_14928"/>
          <p:cNvSpPr txBox="1"/>
          <p:nvPr/>
        </p:nvSpPr>
        <p:spPr>
          <a:xfrm>
            <a:off x="540000" y="425670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925" name="yt_shape_14925" title="H_174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9254" y="1995319"/>
            <a:ext cx="1913491" cy="2211084"/>
            <a:chOff x="0" y="0"/>
            <a:chExt cx="1913491" cy="2211084"/>
          </a:xfrm>
        </p:grpSpPr>
        <p:pic>
          <p:nvPicPr>
            <p:cNvPr id="2" name="yt_image_1492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13491" cy="1815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27" name="yt_shape_14927"/>
            <p:cNvSpPr txBox="1"/>
            <p:nvPr/>
          </p:nvSpPr>
          <p:spPr>
            <a:xfrm>
              <a:off x="423464" y="18510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ACD193F-E73F-EBED-8120-F837D02552CD}"/>
              </a:ext>
            </a:extLst>
          </p:cNvPr>
          <p:cNvSpPr txBox="1"/>
          <p:nvPr/>
        </p:nvSpPr>
        <p:spPr>
          <a:xfrm>
            <a:off x="6974732" y="853194"/>
            <a:ext cx="92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23E698-BAD1-6C15-E3C2-D31EA2F37DA6}"/>
              </a:ext>
            </a:extLst>
          </p:cNvPr>
          <p:cNvSpPr txBox="1"/>
          <p:nvPr/>
        </p:nvSpPr>
        <p:spPr>
          <a:xfrm>
            <a:off x="8373321" y="853194"/>
            <a:ext cx="93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C4CF8F-5F89-A477-CF95-680085C80E22}"/>
              </a:ext>
            </a:extLst>
          </p:cNvPr>
          <p:cNvSpPr txBox="1"/>
          <p:nvPr/>
        </p:nvSpPr>
        <p:spPr>
          <a:xfrm>
            <a:off x="10656146" y="853194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5a9c1"/>
              </a:rPr>
              <a:t>内错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4BC5B32-055D-EEAA-2B1A-3ECBB0ED4A06}"/>
              </a:ext>
            </a:extLst>
          </p:cNvPr>
          <p:cNvSpPr txBox="1"/>
          <p:nvPr/>
        </p:nvSpPr>
        <p:spPr>
          <a:xfrm>
            <a:off x="450108" y="1328682"/>
            <a:ext cx="3228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1401</Words>
  <Application>Microsoft Office PowerPoint</Application>
  <PresentationFormat>宽屏</PresentationFormat>
  <Paragraphs>153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7" baseType="lpstr">
      <vt:lpstr>,isEnd</vt:lpstr>
      <vt:lpstr>_⨹_1_85bc2,isEnd</vt:lpstr>
      <vt:lpstr>_⨹_1_87cfc</vt:lpstr>
      <vt:lpstr>_⨹_1_f4682</vt:lpstr>
      <vt:lpstr>_⨹_2_5a9c1</vt:lpstr>
      <vt:lpstr>_⨹_5_7d3ad</vt:lpstr>
      <vt:lpstr>_⨹_5_a10a4</vt:lpstr>
      <vt:lpstr>_⨹_7_11562</vt:lpstr>
      <vt:lpstr>_⨹_7_4778a</vt:lpstr>
      <vt:lpstr>Finished</vt:lpstr>
      <vt:lpstr>W:6.004961,H:37.44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2024-05-18T14:44:41Z</dcterms:created>
  <dcterms:modified xsi:type="dcterms:W3CDTF">2024-05-20T10:40:37Z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